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3" r:id="rId17"/>
    <p:sldId id="272"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88" autoAdjust="0"/>
    <p:restoredTop sz="94660"/>
  </p:normalViewPr>
  <p:slideViewPr>
    <p:cSldViewPr snapToGrid="0">
      <p:cViewPr varScale="1">
        <p:scale>
          <a:sx n="44" d="100"/>
          <a:sy n="44" d="100"/>
        </p:scale>
        <p:origin x="-84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pl-PL"/>
              <a:t>Kliknij, aby edytować styl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4/26/2020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4/26/2020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pl-PL"/>
              <a:t>Kliknij, aby edytować styl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257300" y="2909102"/>
            <a:ext cx="4800600" cy="299639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633864" y="2909102"/>
            <a:ext cx="4800600" cy="299639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pPr/>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pPr/>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pPr/>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pl-PL"/>
              <a:t>Kliknij, aby edytować styl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pPr/>
              <a:t>4/26/2020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pPr/>
              <a:t>‹#›</a:t>
            </a:fld>
            <a:endParaRPr lang="en-US" dirty="0"/>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pl-PL"/>
              <a:t>Kliknij, aby edytować styl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pPr/>
              <a:t>4/26/2020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4/26/2020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963D08C-7AF6-42D7-AB60-0476E2F4A097}"/>
              </a:ext>
            </a:extLst>
          </p:cNvPr>
          <p:cNvSpPr>
            <a:spLocks noGrp="1"/>
          </p:cNvSpPr>
          <p:nvPr>
            <p:ph type="ctrTitle"/>
          </p:nvPr>
        </p:nvSpPr>
        <p:spPr/>
        <p:txBody>
          <a:bodyPr/>
          <a:lstStyle/>
          <a:p>
            <a:r>
              <a:rPr lang="pl-PL" dirty="0"/>
              <a:t>Strukturotwórcze właściwości jaj</a:t>
            </a:r>
          </a:p>
        </p:txBody>
      </p:sp>
      <p:sp>
        <p:nvSpPr>
          <p:cNvPr id="3" name="Podtytuł 2">
            <a:extLst>
              <a:ext uri="{FF2B5EF4-FFF2-40B4-BE49-F238E27FC236}">
                <a16:creationId xmlns="" xmlns:a16="http://schemas.microsoft.com/office/drawing/2014/main" id="{6149F2CD-BF6C-466D-9F8B-28788BAA1C4E}"/>
              </a:ext>
            </a:extLst>
          </p:cNvPr>
          <p:cNvSpPr>
            <a:spLocks noGrp="1"/>
          </p:cNvSpPr>
          <p:nvPr>
            <p:ph type="subTitle" idx="1"/>
          </p:nvPr>
        </p:nvSpPr>
        <p:spPr/>
        <p:txBody>
          <a:bodyPr/>
          <a:lstStyle/>
          <a:p>
            <a:endParaRPr lang="pl-PL"/>
          </a:p>
        </p:txBody>
      </p:sp>
    </p:spTree>
    <p:extLst>
      <p:ext uri="{BB962C8B-B14F-4D97-AF65-F5344CB8AC3E}">
        <p14:creationId xmlns="" xmlns:p14="http://schemas.microsoft.com/office/powerpoint/2010/main" val="1602017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33E4158-5301-4DA4-93F4-E04706638033}"/>
              </a:ext>
            </a:extLst>
          </p:cNvPr>
          <p:cNvSpPr>
            <a:spLocks noGrp="1"/>
          </p:cNvSpPr>
          <p:nvPr>
            <p:ph type="title"/>
          </p:nvPr>
        </p:nvSpPr>
        <p:spPr/>
        <p:txBody>
          <a:bodyPr/>
          <a:lstStyle/>
          <a:p>
            <a:r>
              <a:rPr lang="pl-PL" dirty="0"/>
              <a:t>Spulchnianie potraw</a:t>
            </a:r>
          </a:p>
        </p:txBody>
      </p:sp>
      <p:sp>
        <p:nvSpPr>
          <p:cNvPr id="3" name="Symbol zastępczy zawartości 2">
            <a:extLst>
              <a:ext uri="{FF2B5EF4-FFF2-40B4-BE49-F238E27FC236}">
                <a16:creationId xmlns="" xmlns:a16="http://schemas.microsoft.com/office/drawing/2014/main" id="{2795464D-AC98-4FF8-AD7B-524952091836}"/>
              </a:ext>
            </a:extLst>
          </p:cNvPr>
          <p:cNvSpPr>
            <a:spLocks noGrp="1"/>
          </p:cNvSpPr>
          <p:nvPr>
            <p:ph idx="1"/>
          </p:nvPr>
        </p:nvSpPr>
        <p:spPr>
          <a:xfrm>
            <a:off x="1251678" y="1386349"/>
            <a:ext cx="10178322" cy="4493244"/>
          </a:xfrm>
        </p:spPr>
        <p:txBody>
          <a:bodyPr>
            <a:normAutofit fontScale="92500" lnSpcReduction="10000"/>
          </a:bodyPr>
          <a:lstStyle/>
          <a:p>
            <a:r>
              <a:rPr lang="pl-PL" sz="3200" dirty="0">
                <a:solidFill>
                  <a:schemeClr val="tx1"/>
                </a:solidFill>
                <a:latin typeface="Arial Narrow" panose="020B0606020202030204" pitchFamily="34" charset="0"/>
              </a:rPr>
              <a:t>Ubita piana nadaje porowata strukturę surowej potrawie. Podczas obróbki cieplnej powietrze zawarte w pianie ulega rozszerzeniu i powoduje zwiększenie jej objętości. Jednocześnie denaturujące białko, utrwala strukturę potrawy i utrzymuje w określonym położeniu pozostałe składniki. Piana przeznaczona do spulchniania wyrobów pieczonych powinna mieć niewielką rezerwę białka o nierozwiniętej powierzchni aby nie uległa zniszczeniu podczas rozszerzaniu się przy wypieku. Objętość piany utrwalonej wrzącym syropem  nie zwiększa się podczas  zapiekania.</a:t>
            </a:r>
          </a:p>
        </p:txBody>
      </p:sp>
    </p:spTree>
    <p:extLst>
      <p:ext uri="{BB962C8B-B14F-4D97-AF65-F5344CB8AC3E}">
        <p14:creationId xmlns="" xmlns:p14="http://schemas.microsoft.com/office/powerpoint/2010/main" val="737171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CA0AA45-E2C2-438C-823E-7092E2474E96}"/>
              </a:ext>
            </a:extLst>
          </p:cNvPr>
          <p:cNvSpPr>
            <a:spLocks noGrp="1"/>
          </p:cNvSpPr>
          <p:nvPr>
            <p:ph type="title"/>
          </p:nvPr>
        </p:nvSpPr>
        <p:spPr/>
        <p:txBody>
          <a:bodyPr/>
          <a:lstStyle/>
          <a:p>
            <a:r>
              <a:rPr lang="pl-PL" dirty="0"/>
              <a:t>Ubijanie jaj całych</a:t>
            </a:r>
          </a:p>
        </p:txBody>
      </p:sp>
      <p:sp>
        <p:nvSpPr>
          <p:cNvPr id="3" name="Symbol zastępczy zawartości 2">
            <a:extLst>
              <a:ext uri="{FF2B5EF4-FFF2-40B4-BE49-F238E27FC236}">
                <a16:creationId xmlns="" xmlns:a16="http://schemas.microsoft.com/office/drawing/2014/main" id="{B497FE6B-9845-4C26-B179-F608635F556B}"/>
              </a:ext>
            </a:extLst>
          </p:cNvPr>
          <p:cNvSpPr>
            <a:spLocks noGrp="1"/>
          </p:cNvSpPr>
          <p:nvPr>
            <p:ph idx="1"/>
          </p:nvPr>
        </p:nvSpPr>
        <p:spPr>
          <a:xfrm>
            <a:off x="1251678" y="1209369"/>
            <a:ext cx="10178322" cy="4670224"/>
          </a:xfrm>
        </p:spPr>
        <p:txBody>
          <a:bodyPr>
            <a:normAutofit/>
          </a:bodyPr>
          <a:lstStyle/>
          <a:p>
            <a:r>
              <a:rPr lang="pl-PL" sz="3200" dirty="0">
                <a:solidFill>
                  <a:schemeClr val="tx1"/>
                </a:solidFill>
                <a:latin typeface="Arial Narrow" panose="020B0606020202030204" pitchFamily="34" charset="0"/>
              </a:rPr>
              <a:t>Masę jajową ubija się mechanicznie. Podczas ubijania następuje szybkie wtłoczenie powietrza, którego pęcherzyki  tworzą się jednocześnie z emulgowaniem tłuszczu. Aby przyśpieszyć ubijanie całych jaj, masę jajowo-cukrową należy podgrzać do temperatury 37-42°C w celu rozpuszczenia cukru. Podczas mechanicznego ubijania całych jaj uzyskuje się pianę lekką, puszystą, taką jak z samych  białek przy ubijaniu ręcznym.</a:t>
            </a:r>
          </a:p>
        </p:txBody>
      </p:sp>
    </p:spTree>
    <p:extLst>
      <p:ext uri="{BB962C8B-B14F-4D97-AF65-F5344CB8AC3E}">
        <p14:creationId xmlns="" xmlns:p14="http://schemas.microsoft.com/office/powerpoint/2010/main" val="1220761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5102F0A-A174-4009-8089-D2D06FB205F5}"/>
              </a:ext>
            </a:extLst>
          </p:cNvPr>
          <p:cNvSpPr>
            <a:spLocks noGrp="1"/>
          </p:cNvSpPr>
          <p:nvPr>
            <p:ph type="title"/>
          </p:nvPr>
        </p:nvSpPr>
        <p:spPr/>
        <p:txBody>
          <a:bodyPr/>
          <a:lstStyle/>
          <a:p>
            <a:r>
              <a:rPr lang="pl-PL" dirty="0"/>
              <a:t>Żółtka z  cukrem</a:t>
            </a:r>
          </a:p>
        </p:txBody>
      </p:sp>
      <p:sp>
        <p:nvSpPr>
          <p:cNvPr id="3" name="Symbol zastępczy zawartości 2">
            <a:extLst>
              <a:ext uri="{FF2B5EF4-FFF2-40B4-BE49-F238E27FC236}">
                <a16:creationId xmlns="" xmlns:a16="http://schemas.microsoft.com/office/drawing/2014/main" id="{D57D578C-BC45-41A8-AC33-0CE7A06A9B11}"/>
              </a:ext>
            </a:extLst>
          </p:cNvPr>
          <p:cNvSpPr>
            <a:spLocks noGrp="1"/>
          </p:cNvSpPr>
          <p:nvPr>
            <p:ph idx="1"/>
          </p:nvPr>
        </p:nvSpPr>
        <p:spPr>
          <a:xfrm>
            <a:off x="1251678" y="1327355"/>
            <a:ext cx="10178322" cy="4552237"/>
          </a:xfrm>
        </p:spPr>
        <p:txBody>
          <a:bodyPr>
            <a:normAutofit/>
          </a:bodyPr>
          <a:lstStyle/>
          <a:p>
            <a:pPr marL="0" indent="0">
              <a:buNone/>
            </a:pPr>
            <a:r>
              <a:rPr lang="pl-PL" sz="3200" dirty="0">
                <a:solidFill>
                  <a:schemeClr val="tx1"/>
                </a:solidFill>
                <a:latin typeface="Arial Narrow" panose="020B0606020202030204" pitchFamily="34" charset="0"/>
              </a:rPr>
              <a:t>Podczas ucierania żółtek z cukrem zostaje wtłoczone powietrze, którego pęcherzyki są mniej liczne niż w pianie, ponieważ białko zawarte w żółtku używa się do emulgowania tłuszczu i tylko w niewielkiej ilości może tworzyć błonę pęcherzyków.</a:t>
            </a:r>
          </a:p>
        </p:txBody>
      </p:sp>
    </p:spTree>
    <p:extLst>
      <p:ext uri="{BB962C8B-B14F-4D97-AF65-F5344CB8AC3E}">
        <p14:creationId xmlns="" xmlns:p14="http://schemas.microsoft.com/office/powerpoint/2010/main" val="2218925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DD31848-388F-4386-8DA0-4513A58F5775}"/>
              </a:ext>
            </a:extLst>
          </p:cNvPr>
          <p:cNvSpPr>
            <a:spLocks noGrp="1"/>
          </p:cNvSpPr>
          <p:nvPr>
            <p:ph type="title"/>
          </p:nvPr>
        </p:nvSpPr>
        <p:spPr/>
        <p:txBody>
          <a:bodyPr>
            <a:normAutofit fontScale="90000"/>
          </a:bodyPr>
          <a:lstStyle/>
          <a:p>
            <a:r>
              <a:rPr lang="pl-PL" dirty="0"/>
              <a:t>Zastosowanie</a:t>
            </a:r>
            <a:br>
              <a:rPr lang="pl-PL" dirty="0"/>
            </a:br>
            <a:r>
              <a:rPr lang="pl-PL" sz="3600" dirty="0"/>
              <a:t>do potraw spulchnianych ubitą pianą należą:</a:t>
            </a:r>
          </a:p>
        </p:txBody>
      </p:sp>
      <p:sp>
        <p:nvSpPr>
          <p:cNvPr id="3" name="Symbol zastępczy zawartości 2">
            <a:extLst>
              <a:ext uri="{FF2B5EF4-FFF2-40B4-BE49-F238E27FC236}">
                <a16:creationId xmlns="" xmlns:a16="http://schemas.microsoft.com/office/drawing/2014/main" id="{F6701BC0-2C0A-4DD3-AED4-4FA4B4843ABE}"/>
              </a:ext>
            </a:extLst>
          </p:cNvPr>
          <p:cNvSpPr>
            <a:spLocks noGrp="1"/>
          </p:cNvSpPr>
          <p:nvPr>
            <p:ph idx="1"/>
          </p:nvPr>
        </p:nvSpPr>
        <p:spPr>
          <a:xfrm>
            <a:off x="1251678" y="1592827"/>
            <a:ext cx="10178322" cy="4286766"/>
          </a:xfrm>
        </p:spPr>
        <p:txBody>
          <a:bodyPr>
            <a:normAutofit/>
          </a:bodyPr>
          <a:lstStyle/>
          <a:p>
            <a:r>
              <a:rPr lang="pl-PL" sz="3200" dirty="0">
                <a:solidFill>
                  <a:schemeClr val="tx1"/>
                </a:solidFill>
                <a:latin typeface="Arial Narrow" panose="020B0606020202030204" pitchFamily="34" charset="0"/>
              </a:rPr>
              <a:t>Desery ( musy, kremy, desery, suflety)</a:t>
            </a:r>
          </a:p>
          <a:p>
            <a:r>
              <a:rPr lang="pl-PL" sz="3200" dirty="0">
                <a:solidFill>
                  <a:schemeClr val="tx1"/>
                </a:solidFill>
                <a:latin typeface="Arial Narrow" panose="020B0606020202030204" pitchFamily="34" charset="0"/>
              </a:rPr>
              <a:t>Ciasta (gotowane, np. kluski francuskie, pieczone np. biszkoptowe, piaskowe, bezy, serniki)</a:t>
            </a:r>
          </a:p>
          <a:p>
            <a:r>
              <a:rPr lang="pl-PL" sz="3200" dirty="0">
                <a:solidFill>
                  <a:schemeClr val="tx1"/>
                </a:solidFill>
                <a:latin typeface="Arial Narrow" panose="020B0606020202030204" pitchFamily="34" charset="0"/>
              </a:rPr>
              <a:t>Masy, nadzienia</a:t>
            </a:r>
          </a:p>
          <a:p>
            <a:r>
              <a:rPr lang="pl-PL" sz="3200" dirty="0">
                <a:solidFill>
                  <a:schemeClr val="tx1"/>
                </a:solidFill>
                <a:latin typeface="Arial Narrow" panose="020B0606020202030204" pitchFamily="34" charset="0"/>
              </a:rPr>
              <a:t>Potrawy słone ( omlety, budynie)</a:t>
            </a:r>
          </a:p>
        </p:txBody>
      </p:sp>
    </p:spTree>
    <p:extLst>
      <p:ext uri="{BB962C8B-B14F-4D97-AF65-F5344CB8AC3E}">
        <p14:creationId xmlns="" xmlns:p14="http://schemas.microsoft.com/office/powerpoint/2010/main" val="1634159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2738DFB-389B-4FFC-A73F-43A8ED458E56}"/>
              </a:ext>
            </a:extLst>
          </p:cNvPr>
          <p:cNvSpPr>
            <a:spLocks noGrp="1"/>
          </p:cNvSpPr>
          <p:nvPr>
            <p:ph type="title"/>
          </p:nvPr>
        </p:nvSpPr>
        <p:spPr/>
        <p:txBody>
          <a:bodyPr/>
          <a:lstStyle/>
          <a:p>
            <a:r>
              <a:rPr lang="pl-PL" dirty="0"/>
              <a:t>Budynie</a:t>
            </a:r>
          </a:p>
        </p:txBody>
      </p:sp>
      <p:sp>
        <p:nvSpPr>
          <p:cNvPr id="3" name="Symbol zastępczy zawartości 2">
            <a:extLst>
              <a:ext uri="{FF2B5EF4-FFF2-40B4-BE49-F238E27FC236}">
                <a16:creationId xmlns="" xmlns:a16="http://schemas.microsoft.com/office/drawing/2014/main" id="{F5F3DDB3-7B6B-4CFA-A7F2-29E1A25F6676}"/>
              </a:ext>
            </a:extLst>
          </p:cNvPr>
          <p:cNvSpPr>
            <a:spLocks noGrp="1"/>
          </p:cNvSpPr>
          <p:nvPr>
            <p:ph idx="1"/>
          </p:nvPr>
        </p:nvSpPr>
        <p:spPr>
          <a:xfrm>
            <a:off x="1251678" y="1327355"/>
            <a:ext cx="10178322" cy="4552237"/>
          </a:xfrm>
        </p:spPr>
        <p:txBody>
          <a:bodyPr>
            <a:normAutofit/>
          </a:bodyPr>
          <a:lstStyle/>
          <a:p>
            <a:r>
              <a:rPr lang="pl-PL" sz="3200" dirty="0">
                <a:solidFill>
                  <a:schemeClr val="tx1"/>
                </a:solidFill>
                <a:latin typeface="Arial Narrow" panose="020B0606020202030204" pitchFamily="34" charset="0"/>
              </a:rPr>
              <a:t>To potrawy o delikatnej strukturze, gotowane na parze lub w kąpieli wodnej. Sporządza się je na bazie żółtek utartych z cukrem lub masłem, spulchnia ubitą pianą z białek i zestala przez gotowanie. </a:t>
            </a:r>
          </a:p>
          <a:p>
            <a:r>
              <a:rPr lang="pl-PL" sz="3200" dirty="0">
                <a:solidFill>
                  <a:schemeClr val="tx1"/>
                </a:solidFill>
                <a:latin typeface="Arial Narrow" panose="020B0606020202030204" pitchFamily="34" charset="0"/>
              </a:rPr>
              <a:t>W zależności od użytego składnika głównego dzieli się je na:</a:t>
            </a:r>
          </a:p>
          <a:p>
            <a:pPr marL="0" indent="0">
              <a:buNone/>
            </a:pPr>
            <a:r>
              <a:rPr lang="pl-PL" sz="3200" b="1" dirty="0">
                <a:solidFill>
                  <a:schemeClr val="tx1"/>
                </a:solidFill>
                <a:latin typeface="Arial Narrow" panose="020B0606020202030204" pitchFamily="34" charset="0"/>
              </a:rPr>
              <a:t>Słone </a:t>
            </a:r>
            <a:r>
              <a:rPr lang="pl-PL" sz="3200" dirty="0">
                <a:solidFill>
                  <a:schemeClr val="tx1"/>
                </a:solidFill>
                <a:latin typeface="Arial Narrow" panose="020B0606020202030204" pitchFamily="34" charset="0"/>
              </a:rPr>
              <a:t>( z warzyw, grzybów, mięsa mielonego z drobiu lub cielęciny)</a:t>
            </a:r>
          </a:p>
          <a:p>
            <a:pPr marL="0" indent="0">
              <a:buNone/>
            </a:pPr>
            <a:r>
              <a:rPr lang="pl-PL" sz="3200" b="1" dirty="0">
                <a:solidFill>
                  <a:schemeClr val="tx1"/>
                </a:solidFill>
                <a:latin typeface="Arial Narrow" panose="020B0606020202030204" pitchFamily="34" charset="0"/>
              </a:rPr>
              <a:t>Słodkie </a:t>
            </a:r>
            <a:r>
              <a:rPr lang="pl-PL" sz="3200" dirty="0">
                <a:solidFill>
                  <a:schemeClr val="tx1"/>
                </a:solidFill>
                <a:latin typeface="Arial Narrow" panose="020B0606020202030204" pitchFamily="34" charset="0"/>
              </a:rPr>
              <a:t>( z twarogu, maku, orzechów, migdałów, ciasta parzonego)</a:t>
            </a:r>
            <a:endParaRPr lang="pl-PL" sz="3200" b="1" dirty="0">
              <a:solidFill>
                <a:schemeClr val="tx1"/>
              </a:solidFill>
              <a:latin typeface="Arial Narrow" panose="020B0606020202030204" pitchFamily="34" charset="0"/>
            </a:endParaRPr>
          </a:p>
        </p:txBody>
      </p:sp>
    </p:spTree>
    <p:extLst>
      <p:ext uri="{BB962C8B-B14F-4D97-AF65-F5344CB8AC3E}">
        <p14:creationId xmlns="" xmlns:p14="http://schemas.microsoft.com/office/powerpoint/2010/main" val="2165972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45CB279-C4B1-4687-88A2-E750913CF2EA}"/>
              </a:ext>
            </a:extLst>
          </p:cNvPr>
          <p:cNvSpPr>
            <a:spLocks noGrp="1"/>
          </p:cNvSpPr>
          <p:nvPr>
            <p:ph type="title"/>
          </p:nvPr>
        </p:nvSpPr>
        <p:spPr/>
        <p:txBody>
          <a:bodyPr/>
          <a:lstStyle/>
          <a:p>
            <a:r>
              <a:rPr lang="pl-PL" dirty="0"/>
              <a:t>Budyń z kalafiora</a:t>
            </a:r>
          </a:p>
        </p:txBody>
      </p:sp>
      <p:pic>
        <p:nvPicPr>
          <p:cNvPr id="5" name="Symbol zastępczy zawartości 4" descr="Obraz zawierający pączek, żywność, siedzi, banan&#10;&#10;Opis wygenerowany automatycznie">
            <a:extLst>
              <a:ext uri="{FF2B5EF4-FFF2-40B4-BE49-F238E27FC236}">
                <a16:creationId xmlns="" xmlns:a16="http://schemas.microsoft.com/office/drawing/2014/main" id="{19E4B97E-4AA8-4F3D-A53F-E85FEC85B2EA}"/>
              </a:ext>
            </a:extLst>
          </p:cNvPr>
          <p:cNvPicPr>
            <a:picLocks noGrp="1" noChangeAspect="1"/>
          </p:cNvPicPr>
          <p:nvPr>
            <p:ph idx="1"/>
          </p:nvPr>
        </p:nvPicPr>
        <p:blipFill>
          <a:blip r:embed="rId2"/>
          <a:stretch>
            <a:fillRect/>
          </a:stretch>
        </p:blipFill>
        <p:spPr>
          <a:xfrm>
            <a:off x="3067666" y="1651820"/>
            <a:ext cx="7020232" cy="4218038"/>
          </a:xfrm>
        </p:spPr>
      </p:pic>
    </p:spTree>
    <p:extLst>
      <p:ext uri="{BB962C8B-B14F-4D97-AF65-F5344CB8AC3E}">
        <p14:creationId xmlns="" xmlns:p14="http://schemas.microsoft.com/office/powerpoint/2010/main" val="3028468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2B939AE-A2A9-4236-A420-68A14B053EC2}"/>
              </a:ext>
            </a:extLst>
          </p:cNvPr>
          <p:cNvSpPr>
            <a:spLocks noGrp="1"/>
          </p:cNvSpPr>
          <p:nvPr>
            <p:ph type="title"/>
          </p:nvPr>
        </p:nvSpPr>
        <p:spPr>
          <a:xfrm>
            <a:off x="1360535" y="404157"/>
            <a:ext cx="10178322" cy="1492132"/>
          </a:xfrm>
        </p:spPr>
        <p:txBody>
          <a:bodyPr/>
          <a:lstStyle/>
          <a:p>
            <a:r>
              <a:rPr lang="pl-PL" dirty="0"/>
              <a:t>Forma </a:t>
            </a:r>
            <a:r>
              <a:rPr lang="pl-PL" dirty="0" smtClean="0"/>
              <a:t>budyniowa- forma w której gotuje się budyń</a:t>
            </a:r>
            <a:endParaRPr lang="pl-PL" dirty="0"/>
          </a:p>
        </p:txBody>
      </p:sp>
      <p:pic>
        <p:nvPicPr>
          <p:cNvPr id="5" name="Symbol zastępczy zawartości 4">
            <a:extLst>
              <a:ext uri="{FF2B5EF4-FFF2-40B4-BE49-F238E27FC236}">
                <a16:creationId xmlns="" xmlns:a16="http://schemas.microsoft.com/office/drawing/2014/main" id="{58AF86F8-A121-4EF8-B6C8-6E9D046FFA23}"/>
              </a:ext>
            </a:extLst>
          </p:cNvPr>
          <p:cNvPicPr>
            <a:picLocks noGrp="1" noChangeAspect="1"/>
          </p:cNvPicPr>
          <p:nvPr>
            <p:ph idx="1"/>
          </p:nvPr>
        </p:nvPicPr>
        <p:blipFill>
          <a:blip r:embed="rId2"/>
          <a:stretch>
            <a:fillRect/>
          </a:stretch>
        </p:blipFill>
        <p:spPr>
          <a:xfrm>
            <a:off x="1251677" y="1894114"/>
            <a:ext cx="9455651" cy="4152725"/>
          </a:xfrm>
        </p:spPr>
      </p:pic>
    </p:spTree>
    <p:extLst>
      <p:ext uri="{BB962C8B-B14F-4D97-AF65-F5344CB8AC3E}">
        <p14:creationId xmlns="" xmlns:p14="http://schemas.microsoft.com/office/powerpoint/2010/main" val="3777343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86C5231-2033-44A6-9DB5-55378CE662CB}"/>
              </a:ext>
            </a:extLst>
          </p:cNvPr>
          <p:cNvSpPr>
            <a:spLocks noGrp="1"/>
          </p:cNvSpPr>
          <p:nvPr>
            <p:ph type="title"/>
          </p:nvPr>
        </p:nvSpPr>
        <p:spPr/>
        <p:txBody>
          <a:bodyPr/>
          <a:lstStyle/>
          <a:p>
            <a:r>
              <a:rPr lang="pl-PL" dirty="0"/>
              <a:t>suflety</a:t>
            </a:r>
          </a:p>
        </p:txBody>
      </p:sp>
      <p:sp>
        <p:nvSpPr>
          <p:cNvPr id="3" name="Symbol zastępczy zawartości 2">
            <a:extLst>
              <a:ext uri="{FF2B5EF4-FFF2-40B4-BE49-F238E27FC236}">
                <a16:creationId xmlns="" xmlns:a16="http://schemas.microsoft.com/office/drawing/2014/main" id="{AC622BE8-5427-4E78-B18A-B29EAD4857B0}"/>
              </a:ext>
            </a:extLst>
          </p:cNvPr>
          <p:cNvSpPr>
            <a:spLocks noGrp="1"/>
          </p:cNvSpPr>
          <p:nvPr>
            <p:ph idx="1"/>
          </p:nvPr>
        </p:nvSpPr>
        <p:spPr>
          <a:xfrm>
            <a:off x="1251678" y="1874517"/>
            <a:ext cx="10178322" cy="4005075"/>
          </a:xfrm>
        </p:spPr>
        <p:txBody>
          <a:bodyPr>
            <a:normAutofit/>
          </a:bodyPr>
          <a:lstStyle/>
          <a:p>
            <a:r>
              <a:rPr lang="pl-PL" sz="3200" dirty="0">
                <a:solidFill>
                  <a:schemeClr val="tx1"/>
                </a:solidFill>
                <a:latin typeface="Arial Narrow" panose="020B0606020202030204" pitchFamily="34" charset="0"/>
              </a:rPr>
              <a:t>To potrawy lekkie, zapiekane, charakteryzujące się szybkim opadanie po wyjęciu z piekarnika. Sporządzone z żółtek utartych z cukrem lub masłem i spulchnionych pianą z białek</a:t>
            </a:r>
          </a:p>
        </p:txBody>
      </p:sp>
    </p:spTree>
    <p:extLst>
      <p:ext uri="{BB962C8B-B14F-4D97-AF65-F5344CB8AC3E}">
        <p14:creationId xmlns="" xmlns:p14="http://schemas.microsoft.com/office/powerpoint/2010/main" val="628520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86CD385-2E99-4CD6-BF6D-51059A59C0D5}"/>
              </a:ext>
            </a:extLst>
          </p:cNvPr>
          <p:cNvSpPr>
            <a:spLocks noGrp="1"/>
          </p:cNvSpPr>
          <p:nvPr>
            <p:ph type="title"/>
          </p:nvPr>
        </p:nvSpPr>
        <p:spPr>
          <a:xfrm>
            <a:off x="1251678" y="87417"/>
            <a:ext cx="10178322" cy="1492132"/>
          </a:xfrm>
        </p:spPr>
        <p:txBody>
          <a:bodyPr/>
          <a:lstStyle/>
          <a:p>
            <a:r>
              <a:rPr lang="pl-PL" dirty="0"/>
              <a:t>Suflet   serowy i czekoladowy</a:t>
            </a:r>
          </a:p>
        </p:txBody>
      </p:sp>
      <p:pic>
        <p:nvPicPr>
          <p:cNvPr id="5" name="Symbol zastępczy zawartości 4">
            <a:extLst>
              <a:ext uri="{FF2B5EF4-FFF2-40B4-BE49-F238E27FC236}">
                <a16:creationId xmlns="" xmlns:a16="http://schemas.microsoft.com/office/drawing/2014/main" id="{E9FA969F-6E05-455D-86EF-0485331D9098}"/>
              </a:ext>
            </a:extLst>
          </p:cNvPr>
          <p:cNvPicPr>
            <a:picLocks noGrp="1" noChangeAspect="1"/>
          </p:cNvPicPr>
          <p:nvPr>
            <p:ph idx="1"/>
          </p:nvPr>
        </p:nvPicPr>
        <p:blipFill>
          <a:blip r:embed="rId2"/>
          <a:stretch>
            <a:fillRect/>
          </a:stretch>
        </p:blipFill>
        <p:spPr>
          <a:xfrm>
            <a:off x="2040379" y="1727032"/>
            <a:ext cx="4778477" cy="4572000"/>
          </a:xfrm>
        </p:spPr>
      </p:pic>
      <p:pic>
        <p:nvPicPr>
          <p:cNvPr id="7" name="Obraz 6">
            <a:extLst>
              <a:ext uri="{FF2B5EF4-FFF2-40B4-BE49-F238E27FC236}">
                <a16:creationId xmlns="" xmlns:a16="http://schemas.microsoft.com/office/drawing/2014/main" id="{F3FD2312-5216-4A93-ABD9-49F9308DECDD}"/>
              </a:ext>
            </a:extLst>
          </p:cNvPr>
          <p:cNvPicPr>
            <a:picLocks noChangeAspect="1"/>
          </p:cNvPicPr>
          <p:nvPr/>
        </p:nvPicPr>
        <p:blipFill>
          <a:blip r:embed="rId3"/>
          <a:stretch>
            <a:fillRect/>
          </a:stretch>
        </p:blipFill>
        <p:spPr>
          <a:xfrm>
            <a:off x="6818856" y="1727033"/>
            <a:ext cx="4579036" cy="4630995"/>
          </a:xfrm>
          <a:prstGeom prst="rect">
            <a:avLst/>
          </a:prstGeom>
        </p:spPr>
      </p:pic>
    </p:spTree>
    <p:extLst>
      <p:ext uri="{BB962C8B-B14F-4D97-AF65-F5344CB8AC3E}">
        <p14:creationId xmlns="" xmlns:p14="http://schemas.microsoft.com/office/powerpoint/2010/main" val="3277848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Właściwości  wiążące  jaj</a:t>
            </a:r>
            <a:endParaRPr lang="pl-PL" dirty="0"/>
          </a:p>
        </p:txBody>
      </p:sp>
      <p:sp>
        <p:nvSpPr>
          <p:cNvPr id="3" name="Symbol zastępczy zawartości 2"/>
          <p:cNvSpPr>
            <a:spLocks noGrp="1"/>
          </p:cNvSpPr>
          <p:nvPr>
            <p:ph idx="1"/>
          </p:nvPr>
        </p:nvSpPr>
        <p:spPr>
          <a:xfrm>
            <a:off x="1251678" y="1306287"/>
            <a:ext cx="10178322" cy="4573306"/>
          </a:xfrm>
        </p:spPr>
        <p:txBody>
          <a:bodyPr>
            <a:normAutofit/>
          </a:bodyPr>
          <a:lstStyle/>
          <a:p>
            <a:r>
              <a:rPr lang="pl-PL" sz="3200" dirty="0" smtClean="0">
                <a:solidFill>
                  <a:schemeClr val="tx1"/>
                </a:solidFill>
                <a:latin typeface="Arial Narrow" pitchFamily="34" charset="0"/>
              </a:rPr>
              <a:t>Właściwości  wiążące białek polegają na ich zdolności do sklejania cząsteczek potraw i ścinania się pod wpływem ogrzewania. Sklejając potrawy, nie pozwalają na ich rozsypywanie. Jaja jako czynnik wiążący są dodawane w postaci surowej, najczęściej do mas  jarskich ( kotlety z jaj, z grochu, fasoli, </a:t>
            </a:r>
            <a:r>
              <a:rPr lang="pl-PL" sz="3200" smtClean="0">
                <a:solidFill>
                  <a:schemeClr val="tx1"/>
                </a:solidFill>
                <a:latin typeface="Arial Narrow" pitchFamily="34" charset="0"/>
              </a:rPr>
              <a:t>kasz, z ziemniaków) </a:t>
            </a:r>
            <a:r>
              <a:rPr lang="pl-PL" sz="3200" dirty="0" smtClean="0">
                <a:solidFill>
                  <a:schemeClr val="tx1"/>
                </a:solidFill>
                <a:latin typeface="Arial Narrow" pitchFamily="34" charset="0"/>
              </a:rPr>
              <a:t>, mięsnych mielonych, pasztetów, zapiekanek czy potraw mącznych.</a:t>
            </a:r>
            <a:endParaRPr lang="pl-PL" sz="3200" dirty="0">
              <a:solidFill>
                <a:schemeClr val="tx1"/>
              </a:solidFill>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09D62093-9D81-4BBE-9329-C4EE8E6EB892}"/>
              </a:ext>
            </a:extLst>
          </p:cNvPr>
          <p:cNvSpPr>
            <a:spLocks noGrp="1"/>
          </p:cNvSpPr>
          <p:nvPr>
            <p:ph type="title"/>
          </p:nvPr>
        </p:nvSpPr>
        <p:spPr/>
        <p:txBody>
          <a:bodyPr>
            <a:normAutofit fontScale="90000"/>
          </a:bodyPr>
          <a:lstStyle/>
          <a:p>
            <a:r>
              <a:rPr lang="pl-PL" dirty="0">
                <a:latin typeface="Arial Black" panose="020B0A04020102020204" pitchFamily="34" charset="0"/>
                <a:cs typeface="Aharoni" panose="02010803020104030203" pitchFamily="2" charset="-79"/>
              </a:rPr>
              <a:t>W technologii gastronomicznej produkcji potraw</a:t>
            </a:r>
          </a:p>
        </p:txBody>
      </p:sp>
      <p:sp>
        <p:nvSpPr>
          <p:cNvPr id="3" name="Symbol zastępczy zawartości 2">
            <a:extLst>
              <a:ext uri="{FF2B5EF4-FFF2-40B4-BE49-F238E27FC236}">
                <a16:creationId xmlns="" xmlns:a16="http://schemas.microsoft.com/office/drawing/2014/main" id="{4EA66620-99B8-4B1D-98F6-8CBD80DF8F6F}"/>
              </a:ext>
            </a:extLst>
          </p:cNvPr>
          <p:cNvSpPr>
            <a:spLocks noGrp="1"/>
          </p:cNvSpPr>
          <p:nvPr>
            <p:ph idx="1"/>
          </p:nvPr>
        </p:nvSpPr>
        <p:spPr>
          <a:xfrm>
            <a:off x="1251678" y="2286001"/>
            <a:ext cx="10178322" cy="3593591"/>
          </a:xfrm>
        </p:spPr>
        <p:txBody>
          <a:bodyPr>
            <a:normAutofit/>
          </a:bodyPr>
          <a:lstStyle/>
          <a:p>
            <a:pPr marL="0" indent="0">
              <a:buNone/>
            </a:pPr>
            <a:r>
              <a:rPr lang="pl-PL" sz="3600" dirty="0">
                <a:solidFill>
                  <a:schemeClr val="tx1"/>
                </a:solidFill>
                <a:latin typeface="Arial Narrow" panose="020B0606020202030204" pitchFamily="34" charset="0"/>
              </a:rPr>
              <a:t>Wykorzystuje  następujące właściwości jaj:</a:t>
            </a:r>
          </a:p>
          <a:p>
            <a:pPr marL="742950" indent="-742950">
              <a:buAutoNum type="alphaLcPeriod"/>
            </a:pPr>
            <a:r>
              <a:rPr lang="pl-PL" sz="3600" dirty="0">
                <a:solidFill>
                  <a:schemeClr val="tx1"/>
                </a:solidFill>
                <a:latin typeface="Arial Narrow" panose="020B0606020202030204" pitchFamily="34" charset="0"/>
              </a:rPr>
              <a:t>Spulchniające</a:t>
            </a:r>
          </a:p>
          <a:p>
            <a:pPr marL="742950" indent="-742950">
              <a:buFont typeface="Arial" panose="020B0604020202020204" pitchFamily="34" charset="0"/>
              <a:buAutoNum type="alphaLcPeriod"/>
            </a:pPr>
            <a:r>
              <a:rPr lang="pl-PL" sz="3600" dirty="0">
                <a:solidFill>
                  <a:schemeClr val="tx1"/>
                </a:solidFill>
                <a:latin typeface="Arial Narrow" panose="020B0606020202030204" pitchFamily="34" charset="0"/>
              </a:rPr>
              <a:t>Emulgujące</a:t>
            </a:r>
          </a:p>
          <a:p>
            <a:pPr marL="742950" indent="-742950">
              <a:buAutoNum type="alphaLcPeriod"/>
            </a:pPr>
            <a:r>
              <a:rPr lang="pl-PL" sz="3600" dirty="0">
                <a:solidFill>
                  <a:schemeClr val="tx1"/>
                </a:solidFill>
                <a:latin typeface="Arial Narrow" panose="020B0606020202030204" pitchFamily="34" charset="0"/>
              </a:rPr>
              <a:t>Wiążące</a:t>
            </a:r>
          </a:p>
          <a:p>
            <a:pPr marL="742950" indent="-742950">
              <a:buAutoNum type="alphaLcPeriod"/>
            </a:pPr>
            <a:r>
              <a:rPr lang="pl-PL" sz="3600" dirty="0">
                <a:solidFill>
                  <a:schemeClr val="tx1"/>
                </a:solidFill>
                <a:latin typeface="Arial Narrow" panose="020B0606020202030204" pitchFamily="34" charset="0"/>
              </a:rPr>
              <a:t>Zagęszczające</a:t>
            </a:r>
          </a:p>
          <a:p>
            <a:pPr marL="742950" indent="-742950">
              <a:buAutoNum type="alphaLcPeriod"/>
            </a:pPr>
            <a:endParaRPr lang="pl-PL" sz="3600" dirty="0"/>
          </a:p>
          <a:p>
            <a:endParaRPr lang="pl-PL" sz="3600" dirty="0"/>
          </a:p>
        </p:txBody>
      </p:sp>
    </p:spTree>
    <p:extLst>
      <p:ext uri="{BB962C8B-B14F-4D97-AF65-F5344CB8AC3E}">
        <p14:creationId xmlns="" xmlns:p14="http://schemas.microsoft.com/office/powerpoint/2010/main" val="2286284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ECE3463-7B93-4B3C-ABEB-9718FB0BE429}"/>
              </a:ext>
            </a:extLst>
          </p:cNvPr>
          <p:cNvSpPr>
            <a:spLocks noGrp="1"/>
          </p:cNvSpPr>
          <p:nvPr>
            <p:ph type="title"/>
          </p:nvPr>
        </p:nvSpPr>
        <p:spPr/>
        <p:txBody>
          <a:bodyPr>
            <a:normAutofit/>
          </a:bodyPr>
          <a:lstStyle/>
          <a:p>
            <a:r>
              <a:rPr lang="pl-PL" dirty="0">
                <a:latin typeface="Arial Black" panose="020B0A04020102020204" pitchFamily="34" charset="0"/>
                <a:cs typeface="Aharoni" panose="02010803020104030203" pitchFamily="2" charset="-79"/>
              </a:rPr>
              <a:t>Rola jaj dodawanych do potraw</a:t>
            </a:r>
          </a:p>
        </p:txBody>
      </p:sp>
      <p:pic>
        <p:nvPicPr>
          <p:cNvPr id="4" name="Symbol zastępczy zawartości 3">
            <a:extLst>
              <a:ext uri="{FF2B5EF4-FFF2-40B4-BE49-F238E27FC236}">
                <a16:creationId xmlns="" xmlns:a16="http://schemas.microsoft.com/office/drawing/2014/main" id="{DFCD9FD6-A463-4AEC-80D2-238B100388B0}"/>
              </a:ext>
            </a:extLst>
          </p:cNvPr>
          <p:cNvPicPr>
            <a:picLocks noGrp="1" noChangeAspect="1"/>
          </p:cNvPicPr>
          <p:nvPr>
            <p:ph idx="1"/>
          </p:nvPr>
        </p:nvPicPr>
        <p:blipFill>
          <a:blip r:embed="rId2"/>
          <a:stretch>
            <a:fillRect/>
          </a:stretch>
        </p:blipFill>
        <p:spPr>
          <a:xfrm>
            <a:off x="2286798" y="2286000"/>
            <a:ext cx="7618404" cy="4189615"/>
          </a:xfrm>
          <a:prstGeom prst="rect">
            <a:avLst/>
          </a:prstGeom>
        </p:spPr>
      </p:pic>
    </p:spTree>
    <p:extLst>
      <p:ext uri="{BB962C8B-B14F-4D97-AF65-F5344CB8AC3E}">
        <p14:creationId xmlns="" xmlns:p14="http://schemas.microsoft.com/office/powerpoint/2010/main" val="1085328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A56BA43-C6D9-4E37-A244-92707D3F19C5}"/>
              </a:ext>
            </a:extLst>
          </p:cNvPr>
          <p:cNvSpPr>
            <a:spLocks noGrp="1"/>
          </p:cNvSpPr>
          <p:nvPr>
            <p:ph type="title"/>
          </p:nvPr>
        </p:nvSpPr>
        <p:spPr>
          <a:xfrm>
            <a:off x="1251678" y="234901"/>
            <a:ext cx="10178322" cy="1492132"/>
          </a:xfrm>
        </p:spPr>
        <p:txBody>
          <a:bodyPr>
            <a:normAutofit/>
          </a:bodyPr>
          <a:lstStyle/>
          <a:p>
            <a:r>
              <a:rPr lang="pl-PL" dirty="0">
                <a:latin typeface="Arial Black" panose="020B0A04020102020204" pitchFamily="34" charset="0"/>
                <a:cs typeface="Aharoni" panose="02010803020104030203" pitchFamily="2" charset="-79"/>
              </a:rPr>
              <a:t>Właściwości spulchniające jaj</a:t>
            </a:r>
          </a:p>
        </p:txBody>
      </p:sp>
      <p:sp>
        <p:nvSpPr>
          <p:cNvPr id="3" name="Symbol zastępczy zawartości 2">
            <a:extLst>
              <a:ext uri="{FF2B5EF4-FFF2-40B4-BE49-F238E27FC236}">
                <a16:creationId xmlns="" xmlns:a16="http://schemas.microsoft.com/office/drawing/2014/main" id="{1D4F474B-4274-494D-8579-6EDEF420E3EC}"/>
              </a:ext>
            </a:extLst>
          </p:cNvPr>
          <p:cNvSpPr>
            <a:spLocks noGrp="1"/>
          </p:cNvSpPr>
          <p:nvPr>
            <p:ph idx="1"/>
          </p:nvPr>
        </p:nvSpPr>
        <p:spPr/>
        <p:txBody>
          <a:bodyPr>
            <a:normAutofit/>
          </a:bodyPr>
          <a:lstStyle/>
          <a:p>
            <a:pPr marL="0" indent="0">
              <a:buNone/>
            </a:pPr>
            <a:r>
              <a:rPr lang="pl-PL" sz="3200" dirty="0">
                <a:solidFill>
                  <a:schemeClr val="tx1"/>
                </a:solidFill>
                <a:latin typeface="Arial Narrow" panose="020B0606020202030204" pitchFamily="34" charset="0"/>
              </a:rPr>
              <a:t>Jaja  jako czynnik spulchniający są używane w postaci piany ubitej z białek lub z całych jaj albo utartych żółtek. Piana z białka jajka  to zamknięte w otoczce białkowej pewne ilości powietrza, wytworzone pęcherzyki zawiesiny gazu w cieczy. Gaz ( powietrze) znajduje się w stanie dużego rozproszenia.</a:t>
            </a:r>
          </a:p>
        </p:txBody>
      </p:sp>
    </p:spTree>
    <p:extLst>
      <p:ext uri="{BB962C8B-B14F-4D97-AF65-F5344CB8AC3E}">
        <p14:creationId xmlns="" xmlns:p14="http://schemas.microsoft.com/office/powerpoint/2010/main" val="366927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E3C978F-E1D9-4F7F-9270-6FAFFDA01ACE}"/>
              </a:ext>
            </a:extLst>
          </p:cNvPr>
          <p:cNvSpPr>
            <a:spLocks noGrp="1"/>
          </p:cNvSpPr>
          <p:nvPr>
            <p:ph type="title"/>
          </p:nvPr>
        </p:nvSpPr>
        <p:spPr/>
        <p:txBody>
          <a:bodyPr>
            <a:noAutofit/>
          </a:bodyPr>
          <a:lstStyle/>
          <a:p>
            <a:r>
              <a:rPr lang="pl-PL" sz="4000" dirty="0"/>
              <a:t>Piana powstaje na skutek mechanicznego oddziaływania na białko, które :</a:t>
            </a:r>
          </a:p>
        </p:txBody>
      </p:sp>
      <p:sp>
        <p:nvSpPr>
          <p:cNvPr id="3" name="Symbol zastępczy zawartości 2">
            <a:extLst>
              <a:ext uri="{FF2B5EF4-FFF2-40B4-BE49-F238E27FC236}">
                <a16:creationId xmlns="" xmlns:a16="http://schemas.microsoft.com/office/drawing/2014/main" id="{3E62E2C6-BE36-4DEC-A5F2-5D218E2882DE}"/>
              </a:ext>
            </a:extLst>
          </p:cNvPr>
          <p:cNvSpPr>
            <a:spLocks noGrp="1"/>
          </p:cNvSpPr>
          <p:nvPr>
            <p:ph idx="1"/>
          </p:nvPr>
        </p:nvSpPr>
        <p:spPr>
          <a:xfrm>
            <a:off x="1251678" y="2169485"/>
            <a:ext cx="10178322" cy="4005075"/>
          </a:xfrm>
        </p:spPr>
        <p:txBody>
          <a:bodyPr>
            <a:normAutofit lnSpcReduction="10000"/>
          </a:bodyPr>
          <a:lstStyle/>
          <a:p>
            <a:r>
              <a:rPr lang="pl-PL" sz="3600" dirty="0">
                <a:solidFill>
                  <a:schemeClr val="tx1"/>
                </a:solidFill>
                <a:latin typeface="Arial Narrow" panose="020B0606020202030204" pitchFamily="34" charset="0"/>
              </a:rPr>
              <a:t>Rozciąga się</a:t>
            </a:r>
          </a:p>
          <a:p>
            <a:r>
              <a:rPr lang="pl-PL" sz="3600" dirty="0">
                <a:solidFill>
                  <a:schemeClr val="tx1"/>
                </a:solidFill>
                <a:latin typeface="Arial Narrow" panose="020B0606020202030204" pitchFamily="34" charset="0"/>
              </a:rPr>
              <a:t>Rozwija swoją  powierzchnię, zwiększając swoją objętość</a:t>
            </a:r>
          </a:p>
          <a:p>
            <a:pPr marL="0" indent="0">
              <a:buNone/>
            </a:pPr>
            <a:r>
              <a:rPr lang="pl-PL" sz="3600" dirty="0">
                <a:solidFill>
                  <a:schemeClr val="tx1"/>
                </a:solidFill>
                <a:latin typeface="Arial Narrow" panose="020B0606020202030204" pitchFamily="34" charset="0"/>
              </a:rPr>
              <a:t>   5-8krotnie</a:t>
            </a:r>
          </a:p>
          <a:p>
            <a:r>
              <a:rPr lang="pl-PL" sz="3600" dirty="0">
                <a:solidFill>
                  <a:schemeClr val="tx1"/>
                </a:solidFill>
                <a:latin typeface="Arial Narrow" panose="020B0606020202030204" pitchFamily="34" charset="0"/>
              </a:rPr>
              <a:t>Zmienia barwę ( lśni, jaśnieje w miarę zwiększania ilości wtłaczanego powietrza</a:t>
            </a:r>
          </a:p>
          <a:p>
            <a:r>
              <a:rPr lang="pl-PL" sz="3600" dirty="0">
                <a:solidFill>
                  <a:schemeClr val="tx1"/>
                </a:solidFill>
                <a:latin typeface="Arial Narrow" panose="020B0606020202030204" pitchFamily="34" charset="0"/>
              </a:rPr>
              <a:t>Odparowuje pewną ilość wody</a:t>
            </a:r>
          </a:p>
        </p:txBody>
      </p:sp>
    </p:spTree>
    <p:extLst>
      <p:ext uri="{BB962C8B-B14F-4D97-AF65-F5344CB8AC3E}">
        <p14:creationId xmlns="" xmlns:p14="http://schemas.microsoft.com/office/powerpoint/2010/main" val="625148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0237C9C-CA9F-4A94-9ABD-50F3BA845C4A}"/>
              </a:ext>
            </a:extLst>
          </p:cNvPr>
          <p:cNvSpPr>
            <a:spLocks noGrp="1"/>
          </p:cNvSpPr>
          <p:nvPr>
            <p:ph type="title"/>
          </p:nvPr>
        </p:nvSpPr>
        <p:spPr/>
        <p:txBody>
          <a:bodyPr/>
          <a:lstStyle/>
          <a:p>
            <a:r>
              <a:rPr lang="pl-PL" dirty="0"/>
              <a:t>Ubijanie  piany</a:t>
            </a:r>
          </a:p>
        </p:txBody>
      </p:sp>
      <p:sp>
        <p:nvSpPr>
          <p:cNvPr id="3" name="Symbol zastępczy zawartości 2">
            <a:extLst>
              <a:ext uri="{FF2B5EF4-FFF2-40B4-BE49-F238E27FC236}">
                <a16:creationId xmlns="" xmlns:a16="http://schemas.microsoft.com/office/drawing/2014/main" id="{7E066591-CAAF-4B06-854F-1AAE321BB811}"/>
              </a:ext>
            </a:extLst>
          </p:cNvPr>
          <p:cNvSpPr>
            <a:spLocks noGrp="1"/>
          </p:cNvSpPr>
          <p:nvPr>
            <p:ph idx="1"/>
          </p:nvPr>
        </p:nvSpPr>
        <p:spPr>
          <a:xfrm>
            <a:off x="1251678" y="1874517"/>
            <a:ext cx="10178322" cy="4005075"/>
          </a:xfrm>
        </p:spPr>
        <p:txBody>
          <a:bodyPr>
            <a:normAutofit fontScale="92500" lnSpcReduction="10000"/>
          </a:bodyPr>
          <a:lstStyle/>
          <a:p>
            <a:pPr marL="0" indent="0">
              <a:buNone/>
            </a:pPr>
            <a:r>
              <a:rPr lang="pl-PL" sz="3200" dirty="0">
                <a:solidFill>
                  <a:schemeClr val="tx1"/>
                </a:solidFill>
                <a:latin typeface="Arial Narrow" panose="020B0606020202030204" pitchFamily="34" charset="0"/>
              </a:rPr>
              <a:t>W początkowej fazie ubijania tworzą się duże pęcherzyki, które w czasie dalszego ubijania rozpadają się na coraz mniejsze. Tworzenie piany trwa dopóty, dopóki nie zostanie zużyte całe białko. Gdy całe białko zostanie  wykorzystane do  zamknięcia pęcherzyków powietrza, następuje  zjawisko „rwania piany”. Dalsze ubijanie powoduje niszczenie uprzednio utworzonej struktury na skutek pękania otoczek białkowych, uchodzenia powietrza i podpływania piany cieczą. Ponowne wtłoczenie powietrza nie jest możliwe.</a:t>
            </a:r>
          </a:p>
        </p:txBody>
      </p:sp>
    </p:spTree>
    <p:extLst>
      <p:ext uri="{BB962C8B-B14F-4D97-AF65-F5344CB8AC3E}">
        <p14:creationId xmlns="" xmlns:p14="http://schemas.microsoft.com/office/powerpoint/2010/main" val="3581953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1F7D8B6-3D34-4605-95D6-594D0D09990B}"/>
              </a:ext>
            </a:extLst>
          </p:cNvPr>
          <p:cNvSpPr>
            <a:spLocks noGrp="1"/>
          </p:cNvSpPr>
          <p:nvPr>
            <p:ph type="title"/>
          </p:nvPr>
        </p:nvSpPr>
        <p:spPr/>
        <p:txBody>
          <a:bodyPr>
            <a:normAutofit fontScale="90000"/>
          </a:bodyPr>
          <a:lstStyle/>
          <a:p>
            <a:r>
              <a:rPr lang="pl-PL" dirty="0"/>
              <a:t>Aby uzyskać pianę dobrej jakości, należy:</a:t>
            </a:r>
            <a:br>
              <a:rPr lang="pl-PL" dirty="0"/>
            </a:br>
            <a:endParaRPr lang="pl-PL" dirty="0"/>
          </a:p>
        </p:txBody>
      </p:sp>
      <p:sp>
        <p:nvSpPr>
          <p:cNvPr id="3" name="Symbol zastępczy zawartości 2">
            <a:extLst>
              <a:ext uri="{FF2B5EF4-FFF2-40B4-BE49-F238E27FC236}">
                <a16:creationId xmlns="" xmlns:a16="http://schemas.microsoft.com/office/drawing/2014/main" id="{57CAAD39-F889-4A49-BD64-629CD39DECE6}"/>
              </a:ext>
            </a:extLst>
          </p:cNvPr>
          <p:cNvSpPr>
            <a:spLocks noGrp="1"/>
          </p:cNvSpPr>
          <p:nvPr>
            <p:ph idx="1"/>
          </p:nvPr>
        </p:nvSpPr>
        <p:spPr>
          <a:xfrm>
            <a:off x="1251678" y="1874517"/>
            <a:ext cx="10178322" cy="4005075"/>
          </a:xfrm>
        </p:spPr>
        <p:txBody>
          <a:bodyPr>
            <a:normAutofit fontScale="92500" lnSpcReduction="20000"/>
          </a:bodyPr>
          <a:lstStyle/>
          <a:p>
            <a:r>
              <a:rPr lang="pl-PL" sz="3200" dirty="0">
                <a:solidFill>
                  <a:schemeClr val="tx1"/>
                </a:solidFill>
                <a:latin typeface="Arial Narrow" panose="020B0606020202030204" pitchFamily="34" charset="0"/>
              </a:rPr>
              <a:t>Zastosować świeże jajka</a:t>
            </a:r>
          </a:p>
          <a:p>
            <a:r>
              <a:rPr lang="pl-PL" sz="3200" dirty="0">
                <a:solidFill>
                  <a:schemeClr val="tx1"/>
                </a:solidFill>
                <a:latin typeface="Arial Narrow" panose="020B0606020202030204" pitchFamily="34" charset="0"/>
              </a:rPr>
              <a:t>Dokładnie oddzielić białka od żółtek</a:t>
            </a:r>
          </a:p>
          <a:p>
            <a:r>
              <a:rPr lang="pl-PL" sz="3200" dirty="0">
                <a:solidFill>
                  <a:schemeClr val="tx1"/>
                </a:solidFill>
                <a:latin typeface="Arial Narrow" panose="020B0606020202030204" pitchFamily="34" charset="0"/>
              </a:rPr>
              <a:t>Ubijać białka o temperaturze pokojowej, bezpośrednio przed użyciem</a:t>
            </a:r>
          </a:p>
          <a:p>
            <a:r>
              <a:rPr lang="pl-PL" sz="3200" dirty="0">
                <a:solidFill>
                  <a:schemeClr val="tx1"/>
                </a:solidFill>
                <a:latin typeface="Arial Narrow" panose="020B0606020202030204" pitchFamily="34" charset="0"/>
              </a:rPr>
              <a:t>Nie dodawać soli (zmniejsza stabilność, objętość piany i przedłuża czas ubijania)</a:t>
            </a:r>
          </a:p>
          <a:p>
            <a:r>
              <a:rPr lang="pl-PL" sz="3200" dirty="0">
                <a:solidFill>
                  <a:schemeClr val="tx1"/>
                </a:solidFill>
                <a:latin typeface="Arial Narrow" panose="020B0606020202030204" pitchFamily="34" charset="0"/>
              </a:rPr>
              <a:t>Uchwycić odpowiedni moment zakończenia ubijania</a:t>
            </a:r>
          </a:p>
          <a:p>
            <a:r>
              <a:rPr lang="pl-PL" sz="3200" dirty="0">
                <a:solidFill>
                  <a:schemeClr val="tx1"/>
                </a:solidFill>
                <a:latin typeface="Arial Narrow" panose="020B0606020202030204" pitchFamily="34" charset="0"/>
              </a:rPr>
              <a:t>Zastosować pod koniec ubijania dodatki utrwalające (stabilizujące) pianę</a:t>
            </a:r>
          </a:p>
          <a:p>
            <a:endParaRPr lang="pl-PL" sz="3200" dirty="0">
              <a:solidFill>
                <a:schemeClr val="tx1"/>
              </a:solidFill>
              <a:latin typeface="Arial Narrow" panose="020B0606020202030204" pitchFamily="34" charset="0"/>
            </a:endParaRPr>
          </a:p>
        </p:txBody>
      </p:sp>
    </p:spTree>
    <p:extLst>
      <p:ext uri="{BB962C8B-B14F-4D97-AF65-F5344CB8AC3E}">
        <p14:creationId xmlns="" xmlns:p14="http://schemas.microsoft.com/office/powerpoint/2010/main" val="1525150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50D7F3D-07D1-441F-8936-0929355B1F31}"/>
              </a:ext>
            </a:extLst>
          </p:cNvPr>
          <p:cNvSpPr>
            <a:spLocks noGrp="1"/>
          </p:cNvSpPr>
          <p:nvPr>
            <p:ph type="title"/>
          </p:nvPr>
        </p:nvSpPr>
        <p:spPr/>
        <p:txBody>
          <a:bodyPr/>
          <a:lstStyle/>
          <a:p>
            <a:r>
              <a:rPr lang="pl-PL" dirty="0"/>
              <a:t>Dodatki stabilizujące pianę</a:t>
            </a:r>
          </a:p>
        </p:txBody>
      </p:sp>
      <p:sp>
        <p:nvSpPr>
          <p:cNvPr id="3" name="Symbol zastępczy zawartości 2">
            <a:extLst>
              <a:ext uri="{FF2B5EF4-FFF2-40B4-BE49-F238E27FC236}">
                <a16:creationId xmlns="" xmlns:a16="http://schemas.microsoft.com/office/drawing/2014/main" id="{7338DB1E-1084-40FA-9DD1-0C3D3DD4B967}"/>
              </a:ext>
            </a:extLst>
          </p:cNvPr>
          <p:cNvSpPr>
            <a:spLocks noGrp="1"/>
          </p:cNvSpPr>
          <p:nvPr>
            <p:ph idx="1"/>
          </p:nvPr>
        </p:nvSpPr>
        <p:spPr>
          <a:xfrm>
            <a:off x="1251678" y="1327355"/>
            <a:ext cx="10178322" cy="4552237"/>
          </a:xfrm>
        </p:spPr>
        <p:txBody>
          <a:bodyPr>
            <a:normAutofit fontScale="92500" lnSpcReduction="10000"/>
          </a:bodyPr>
          <a:lstStyle/>
          <a:p>
            <a:r>
              <a:rPr lang="pl-PL" sz="3600" dirty="0">
                <a:solidFill>
                  <a:schemeClr val="tx1"/>
                </a:solidFill>
                <a:latin typeface="Arial Narrow" panose="020B0606020202030204" pitchFamily="34" charset="0"/>
              </a:rPr>
              <a:t>Kwasek cytrynowy (powoduje usztywnienie piany)</a:t>
            </a:r>
          </a:p>
          <a:p>
            <a:r>
              <a:rPr lang="pl-PL" sz="3600" dirty="0">
                <a:solidFill>
                  <a:schemeClr val="tx1"/>
                </a:solidFill>
                <a:latin typeface="Arial Narrow" panose="020B0606020202030204" pitchFamily="34" charset="0"/>
              </a:rPr>
              <a:t>Cukier puder (powoduje odwodnienie białkowej powłoki pęcherzyków przez związanie wody, wzmocnienie powłoki pęcherzyków (dodawać pod koniec ubijania, szczególnie ręcznego, ubijanie mikserem na wolniejszych obrotach</a:t>
            </a:r>
          </a:p>
          <a:p>
            <a:r>
              <a:rPr lang="pl-PL" sz="3600" dirty="0">
                <a:solidFill>
                  <a:schemeClr val="tx1"/>
                </a:solidFill>
                <a:latin typeface="Arial Narrow" panose="020B0606020202030204" pitchFamily="34" charset="0"/>
              </a:rPr>
              <a:t>Wrzący syrop cukrowy (108-115°C) powoduje denaturację błonek białkowych z jednoczesnym obkurczaniem i zgrubieniem- usztywnienie i zagęszczanie piany</a:t>
            </a:r>
          </a:p>
          <a:p>
            <a:endParaRPr lang="pl-PL" sz="3600" dirty="0">
              <a:solidFill>
                <a:schemeClr val="tx1"/>
              </a:solidFill>
              <a:latin typeface="Arial Narrow" panose="020B0606020202030204" pitchFamily="34" charset="0"/>
            </a:endParaRPr>
          </a:p>
          <a:p>
            <a:endParaRPr lang="pl-PL" sz="3600" dirty="0">
              <a:solidFill>
                <a:schemeClr val="tx1"/>
              </a:solidFill>
              <a:latin typeface="Arial Narrow" panose="020B0606020202030204" pitchFamily="34" charset="0"/>
            </a:endParaRPr>
          </a:p>
        </p:txBody>
      </p:sp>
    </p:spTree>
    <p:extLst>
      <p:ext uri="{BB962C8B-B14F-4D97-AF65-F5344CB8AC3E}">
        <p14:creationId xmlns="" xmlns:p14="http://schemas.microsoft.com/office/powerpoint/2010/main" val="3047146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0AC4BB3-32A6-4B89-84A0-B9FD1D8E8CF3}"/>
              </a:ext>
            </a:extLst>
          </p:cNvPr>
          <p:cNvSpPr>
            <a:spLocks noGrp="1"/>
          </p:cNvSpPr>
          <p:nvPr>
            <p:ph type="title"/>
          </p:nvPr>
        </p:nvSpPr>
        <p:spPr/>
        <p:txBody>
          <a:bodyPr/>
          <a:lstStyle/>
          <a:p>
            <a:r>
              <a:rPr lang="pl-PL" dirty="0"/>
              <a:t>Czynniki obniżające stabilność piany:</a:t>
            </a:r>
          </a:p>
        </p:txBody>
      </p:sp>
      <p:sp>
        <p:nvSpPr>
          <p:cNvPr id="3" name="Symbol zastępczy zawartości 2">
            <a:extLst>
              <a:ext uri="{FF2B5EF4-FFF2-40B4-BE49-F238E27FC236}">
                <a16:creationId xmlns="" xmlns:a16="http://schemas.microsoft.com/office/drawing/2014/main" id="{99A5DCEA-D8E5-469F-A981-48269D36A2D8}"/>
              </a:ext>
            </a:extLst>
          </p:cNvPr>
          <p:cNvSpPr>
            <a:spLocks noGrp="1"/>
          </p:cNvSpPr>
          <p:nvPr>
            <p:ph idx="1"/>
          </p:nvPr>
        </p:nvSpPr>
        <p:spPr>
          <a:xfrm>
            <a:off x="1251678" y="1874517"/>
            <a:ext cx="10178322" cy="4005075"/>
          </a:xfrm>
        </p:spPr>
        <p:txBody>
          <a:bodyPr>
            <a:normAutofit lnSpcReduction="10000"/>
          </a:bodyPr>
          <a:lstStyle/>
          <a:p>
            <a:r>
              <a:rPr lang="pl-PL" sz="3200" dirty="0">
                <a:solidFill>
                  <a:schemeClr val="tx1"/>
                </a:solidFill>
                <a:latin typeface="Arial Narrow" panose="020B0606020202030204" pitchFamily="34" charset="0"/>
              </a:rPr>
              <a:t>Sól</a:t>
            </a:r>
          </a:p>
          <a:p>
            <a:r>
              <a:rPr lang="pl-PL" sz="3200" dirty="0">
                <a:solidFill>
                  <a:schemeClr val="tx1"/>
                </a:solidFill>
                <a:latin typeface="Arial Narrow" panose="020B0606020202030204" pitchFamily="34" charset="0"/>
              </a:rPr>
              <a:t>Żółtko</a:t>
            </a:r>
          </a:p>
          <a:p>
            <a:r>
              <a:rPr lang="pl-PL" sz="3200" dirty="0">
                <a:solidFill>
                  <a:schemeClr val="tx1"/>
                </a:solidFill>
                <a:latin typeface="Arial Narrow" panose="020B0606020202030204" pitchFamily="34" charset="0"/>
              </a:rPr>
              <a:t>Woda</a:t>
            </a:r>
          </a:p>
          <a:p>
            <a:r>
              <a:rPr lang="pl-PL" sz="3200" dirty="0">
                <a:solidFill>
                  <a:schemeClr val="tx1"/>
                </a:solidFill>
                <a:latin typeface="Arial Narrow" panose="020B0606020202030204" pitchFamily="34" charset="0"/>
              </a:rPr>
              <a:t>Użycie do ubijania szybkoobrotowych urządzeń</a:t>
            </a:r>
          </a:p>
          <a:p>
            <a:pPr marL="0" indent="0">
              <a:buNone/>
            </a:pPr>
            <a:r>
              <a:rPr lang="pl-PL" sz="3200" dirty="0">
                <a:solidFill>
                  <a:schemeClr val="tx1"/>
                </a:solidFill>
                <a:latin typeface="Arial Narrow" panose="020B0606020202030204" pitchFamily="34" charset="0"/>
              </a:rPr>
              <a:t>Mikroskopijne cząsteczki tłuszczu w żółtku otaczają się błoną z białka, tak jak pęcherzyki powietrza. Maleje ilość białka zdolnego do wytworzenia </a:t>
            </a:r>
            <a:r>
              <a:rPr lang="pl-PL" sz="3200" dirty="0" smtClean="0">
                <a:solidFill>
                  <a:schemeClr val="tx1"/>
                </a:solidFill>
                <a:latin typeface="Arial Narrow" panose="020B0606020202030204" pitchFamily="34" charset="0"/>
              </a:rPr>
              <a:t>piany</a:t>
            </a:r>
            <a:endParaRPr lang="pl-PL" sz="3200" dirty="0">
              <a:solidFill>
                <a:schemeClr val="tx1"/>
              </a:solidFill>
              <a:latin typeface="Arial Narrow" panose="020B0606020202030204" pitchFamily="34" charset="0"/>
            </a:endParaRPr>
          </a:p>
        </p:txBody>
      </p:sp>
    </p:spTree>
    <p:extLst>
      <p:ext uri="{BB962C8B-B14F-4D97-AF65-F5344CB8AC3E}">
        <p14:creationId xmlns="" xmlns:p14="http://schemas.microsoft.com/office/powerpoint/2010/main" val="2622185947"/>
      </p:ext>
    </p:extLst>
  </p:cSld>
  <p:clrMapOvr>
    <a:masterClrMapping/>
  </p:clrMapOvr>
</p:sld>
</file>

<file path=ppt/theme/theme1.xml><?xml version="1.0" encoding="utf-8"?>
<a:theme xmlns:a="http://schemas.openxmlformats.org/drawingml/2006/main" name="Znaczek">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TM10001106[[fn=Znaczek]]</Template>
  <TotalTime>170</TotalTime>
  <Words>750</Words>
  <Application>Microsoft Office PowerPoint</Application>
  <PresentationFormat>Niestandardowy</PresentationFormat>
  <Paragraphs>58</Paragraphs>
  <Slides>19</Slides>
  <Notes>0</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Znaczek</vt:lpstr>
      <vt:lpstr>Strukturotwórcze właściwości jaj</vt:lpstr>
      <vt:lpstr>W technologii gastronomicznej produkcji potraw</vt:lpstr>
      <vt:lpstr>Rola jaj dodawanych do potraw</vt:lpstr>
      <vt:lpstr>Właściwości spulchniające jaj</vt:lpstr>
      <vt:lpstr>Piana powstaje na skutek mechanicznego oddziaływania na białko, które :</vt:lpstr>
      <vt:lpstr>Ubijanie  piany</vt:lpstr>
      <vt:lpstr>Aby uzyskać pianę dobrej jakości, należy: </vt:lpstr>
      <vt:lpstr>Dodatki stabilizujące pianę</vt:lpstr>
      <vt:lpstr>Czynniki obniżające stabilność piany:</vt:lpstr>
      <vt:lpstr>Spulchnianie potraw</vt:lpstr>
      <vt:lpstr>Ubijanie jaj całych</vt:lpstr>
      <vt:lpstr>Żółtka z  cukrem</vt:lpstr>
      <vt:lpstr>Zastosowanie do potraw spulchnianych ubitą pianą należą:</vt:lpstr>
      <vt:lpstr>Budynie</vt:lpstr>
      <vt:lpstr>Budyń z kalafiora</vt:lpstr>
      <vt:lpstr>Forma budyniowa- forma w której gotuje się budyń</vt:lpstr>
      <vt:lpstr>suflety</vt:lpstr>
      <vt:lpstr>Suflet   serowy i czekoladowy</vt:lpstr>
      <vt:lpstr>Właściwości  wiążące  jaj</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Strukturotwórcze właściwości jaj</dc:title>
  <dc:creator>user</dc:creator>
  <cp:lastModifiedBy>user</cp:lastModifiedBy>
  <cp:revision>20</cp:revision>
  <dcterms:created xsi:type="dcterms:W3CDTF">2020-04-23T20:29:04Z</dcterms:created>
  <dcterms:modified xsi:type="dcterms:W3CDTF">2020-04-26T20:50:31Z</dcterms:modified>
</cp:coreProperties>
</file>