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9" r:id="rId1"/>
  </p:sldMasterIdLst>
  <p:sldIdLst>
    <p:sldId id="256" r:id="rId2"/>
    <p:sldId id="257" r:id="rId3"/>
    <p:sldId id="258" r:id="rId4"/>
    <p:sldId id="260" r:id="rId5"/>
    <p:sldId id="277" r:id="rId6"/>
    <p:sldId id="261" r:id="rId7"/>
    <p:sldId id="280" r:id="rId8"/>
    <p:sldId id="264" r:id="rId9"/>
    <p:sldId id="265" r:id="rId10"/>
    <p:sldId id="266" r:id="rId11"/>
    <p:sldId id="267" r:id="rId12"/>
    <p:sldId id="268" r:id="rId13"/>
    <p:sldId id="270" r:id="rId14"/>
    <p:sldId id="279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339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7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4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01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2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38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4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6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8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1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5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2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3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7419" y="758953"/>
            <a:ext cx="10412773" cy="1992874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SKŁADNIKI MINERALNE </a:t>
            </a:r>
            <a:r>
              <a:rPr lang="pl-PL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REGULUJĄCE </a:t>
            </a:r>
            <a:endParaRPr lang="pl-PL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53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NIEDOBORU JODU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14864" y="1330150"/>
            <a:ext cx="10394707" cy="3311189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Niedoczynność tarczycy i zbyt mała produkcja hormonów</a:t>
            </a:r>
          </a:p>
          <a:p>
            <a:r>
              <a:rPr lang="pl-PL" sz="2000" dirty="0" smtClean="0"/>
              <a:t>Powiększenie tarczycy tzw. wole</a:t>
            </a:r>
          </a:p>
          <a:p>
            <a:r>
              <a:rPr lang="pl-PL" sz="2000" dirty="0" smtClean="0"/>
              <a:t>Opóźnienie rozwoju fizycznego i psychicznego</a:t>
            </a:r>
          </a:p>
          <a:p>
            <a:r>
              <a:rPr lang="pl-PL" sz="2000" dirty="0" smtClean="0"/>
              <a:t>Zaburzenia rozrodczości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64" y="2827272"/>
            <a:ext cx="24638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2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ŹRÓDŁA JODU W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2000" dirty="0" smtClean="0"/>
              <a:t>Ryby i owoce morza</a:t>
            </a:r>
          </a:p>
          <a:p>
            <a:r>
              <a:rPr lang="pl-PL" sz="2000" dirty="0" smtClean="0"/>
              <a:t>Mleko i jego przetwory</a:t>
            </a:r>
          </a:p>
          <a:p>
            <a:r>
              <a:rPr lang="pl-PL" sz="2000" dirty="0" smtClean="0"/>
              <a:t>Woda pitna</a:t>
            </a:r>
          </a:p>
          <a:p>
            <a:pPr marL="0" indent="0">
              <a:buNone/>
            </a:pPr>
            <a:r>
              <a:rPr lang="pl-PL" sz="2000" dirty="0" smtClean="0"/>
              <a:t>Zalecana norma spożycia jodu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dla </a:t>
            </a:r>
            <a:r>
              <a:rPr lang="pl-PL" sz="2000" dirty="0" smtClean="0"/>
              <a:t>ludzi dorosłych – </a:t>
            </a:r>
            <a:r>
              <a:rPr lang="pl-PL" sz="2000" dirty="0" smtClean="0">
                <a:solidFill>
                  <a:srgbClr val="FF0000"/>
                </a:solidFill>
              </a:rPr>
              <a:t>150 </a:t>
            </a:r>
            <a:r>
              <a:rPr lang="el-GR" sz="2000" dirty="0" smtClean="0">
                <a:solidFill>
                  <a:srgbClr val="FF0000"/>
                </a:solidFill>
              </a:rPr>
              <a:t>μ</a:t>
            </a:r>
            <a:r>
              <a:rPr lang="pl-PL" sz="2000" dirty="0" smtClean="0">
                <a:solidFill>
                  <a:srgbClr val="FF0000"/>
                </a:solidFill>
              </a:rPr>
              <a:t>g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946" y="1628146"/>
            <a:ext cx="3676578" cy="284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989" y="1837765"/>
            <a:ext cx="3308146" cy="35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6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4265761" cy="1151965"/>
          </a:xfrm>
        </p:spPr>
        <p:txBody>
          <a:bodyPr/>
          <a:lstStyle/>
          <a:p>
            <a:pPr algn="ctr"/>
            <a:r>
              <a:rPr lang="pl-PL" dirty="0" smtClean="0"/>
              <a:t>CHROM Cr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Obniża poziom </a:t>
            </a:r>
            <a:r>
              <a:rPr lang="pl-PL" sz="2000" dirty="0" smtClean="0">
                <a:solidFill>
                  <a:srgbClr val="FF0000"/>
                </a:solidFill>
              </a:rPr>
              <a:t>glukozy i cholesterolu </a:t>
            </a:r>
            <a:r>
              <a:rPr lang="pl-PL" sz="2000" dirty="0" smtClean="0"/>
              <a:t>we krwi</a:t>
            </a:r>
          </a:p>
          <a:p>
            <a:r>
              <a:rPr lang="pl-PL" sz="2000" dirty="0" smtClean="0"/>
              <a:t>Zmniejsza </a:t>
            </a:r>
            <a:r>
              <a:rPr lang="pl-PL" sz="2000" dirty="0" smtClean="0">
                <a:solidFill>
                  <a:srgbClr val="FF0000"/>
                </a:solidFill>
              </a:rPr>
              <a:t>łaknieni</a:t>
            </a:r>
            <a:r>
              <a:rPr lang="pl-PL" sz="2000" dirty="0" smtClean="0"/>
              <a:t>e na słodycze</a:t>
            </a:r>
          </a:p>
          <a:p>
            <a:r>
              <a:rPr lang="pl-PL" sz="2000" dirty="0" smtClean="0"/>
              <a:t>Redukuje ilość </a:t>
            </a:r>
            <a:r>
              <a:rPr lang="pl-PL" sz="2000" dirty="0" smtClean="0">
                <a:solidFill>
                  <a:srgbClr val="FF0000"/>
                </a:solidFill>
              </a:rPr>
              <a:t>tkanki tłuszczowej</a:t>
            </a:r>
            <a:r>
              <a:rPr lang="pl-PL" sz="2000" dirty="0" smtClean="0"/>
              <a:t>, a powoduje przyrost </a:t>
            </a:r>
            <a:r>
              <a:rPr lang="pl-PL" sz="2000" dirty="0" smtClean="0">
                <a:solidFill>
                  <a:srgbClr val="FF0000"/>
                </a:solidFill>
              </a:rPr>
              <a:t>tkanki mięśniowej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765" y="118782"/>
            <a:ext cx="1714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5660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NIEDOBORU CHROMU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2000" dirty="0" smtClean="0"/>
              <a:t>Zaburzenia przemiany glukozy prowadzące do rozwoju </a:t>
            </a:r>
            <a:r>
              <a:rPr lang="pl-PL" sz="2000" dirty="0" smtClean="0">
                <a:solidFill>
                  <a:srgbClr val="FF0000"/>
                </a:solidFill>
              </a:rPr>
              <a:t>cukrzycy</a:t>
            </a:r>
            <a:r>
              <a:rPr lang="pl-PL" sz="2000" dirty="0" smtClean="0"/>
              <a:t> oraz </a:t>
            </a:r>
            <a:r>
              <a:rPr lang="pl-PL" sz="2000" dirty="0" smtClean="0">
                <a:solidFill>
                  <a:srgbClr val="FF0000"/>
                </a:solidFill>
              </a:rPr>
              <a:t>choroby niedokrwiennej serca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Objawy:</a:t>
            </a:r>
          </a:p>
          <a:p>
            <a:pPr lvl="1"/>
            <a:r>
              <a:rPr lang="pl-PL" sz="2000" dirty="0">
                <a:solidFill>
                  <a:srgbClr val="FF0000"/>
                </a:solidFill>
              </a:rPr>
              <a:t>n</a:t>
            </a:r>
            <a:r>
              <a:rPr lang="pl-PL" sz="2000" dirty="0" smtClean="0">
                <a:solidFill>
                  <a:srgbClr val="FF0000"/>
                </a:solidFill>
              </a:rPr>
              <a:t>erwowość</a:t>
            </a:r>
          </a:p>
          <a:p>
            <a:pPr lvl="1"/>
            <a:r>
              <a:rPr lang="pl-PL" sz="2000" dirty="0">
                <a:solidFill>
                  <a:srgbClr val="FF0000"/>
                </a:solidFill>
              </a:rPr>
              <a:t>d</a:t>
            </a:r>
            <a:r>
              <a:rPr lang="pl-PL" sz="2000" dirty="0" smtClean="0">
                <a:solidFill>
                  <a:srgbClr val="FF0000"/>
                </a:solidFill>
              </a:rPr>
              <a:t>epresja</a:t>
            </a:r>
          </a:p>
          <a:p>
            <a:pPr lvl="1"/>
            <a:r>
              <a:rPr lang="pl-PL" sz="2000" dirty="0">
                <a:solidFill>
                  <a:srgbClr val="FF0000"/>
                </a:solidFill>
              </a:rPr>
              <a:t>d</a:t>
            </a:r>
            <a:r>
              <a:rPr lang="pl-PL" sz="2000" dirty="0" smtClean="0">
                <a:solidFill>
                  <a:srgbClr val="FF0000"/>
                </a:solidFill>
              </a:rPr>
              <a:t>rętwienie i mrowienie palców</a:t>
            </a:r>
          </a:p>
          <a:p>
            <a:pPr lvl="1"/>
            <a:r>
              <a:rPr lang="pl-PL" sz="2000" dirty="0">
                <a:solidFill>
                  <a:srgbClr val="FF0000"/>
                </a:solidFill>
              </a:rPr>
              <a:t>z</a:t>
            </a:r>
            <a:r>
              <a:rPr lang="pl-PL" sz="2000" dirty="0" smtClean="0">
                <a:solidFill>
                  <a:srgbClr val="FF0000"/>
                </a:solidFill>
              </a:rPr>
              <a:t>aburzenia ruchowe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1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CHROMU W ŻYWNOŚCI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Małże, ostrygi, krewetki</a:t>
            </a:r>
          </a:p>
          <a:p>
            <a:r>
              <a:rPr lang="pl-PL" dirty="0" smtClean="0"/>
              <a:t>Orzechy</a:t>
            </a:r>
          </a:p>
          <a:p>
            <a:r>
              <a:rPr lang="pl-PL" dirty="0" smtClean="0"/>
              <a:t>Daktyle</a:t>
            </a:r>
          </a:p>
          <a:p>
            <a:r>
              <a:rPr lang="pl-PL" dirty="0" smtClean="0"/>
              <a:t>Gruszki</a:t>
            </a:r>
          </a:p>
          <a:p>
            <a:r>
              <a:rPr lang="pl-PL" dirty="0" smtClean="0"/>
              <a:t>Pomidory, brokuły</a:t>
            </a:r>
          </a:p>
          <a:p>
            <a:r>
              <a:rPr lang="pl-PL" dirty="0" smtClean="0"/>
              <a:t>Mąka razowa</a:t>
            </a:r>
          </a:p>
          <a:p>
            <a:r>
              <a:rPr lang="pl-PL" dirty="0" smtClean="0"/>
              <a:t>Mięso wołowe i wieprzowe</a:t>
            </a:r>
          </a:p>
          <a:p>
            <a:r>
              <a:rPr lang="pl-PL" dirty="0" smtClean="0"/>
              <a:t>Grzyby</a:t>
            </a:r>
          </a:p>
          <a:p>
            <a:r>
              <a:rPr lang="pl-PL" dirty="0" smtClean="0"/>
              <a:t>Kukurydza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88" y="2098041"/>
            <a:ext cx="4646086" cy="309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25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MANGAN Mn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Jest </a:t>
            </a:r>
            <a:r>
              <a:rPr lang="pl-PL" sz="2000" dirty="0" smtClean="0">
                <a:solidFill>
                  <a:srgbClr val="FF0000"/>
                </a:solidFill>
              </a:rPr>
              <a:t>aktywatorem enzymów </a:t>
            </a:r>
            <a:r>
              <a:rPr lang="pl-PL" sz="2000" dirty="0" smtClean="0"/>
              <a:t>biorących udział w przemianach białek i cukrów</a:t>
            </a:r>
          </a:p>
          <a:p>
            <a:r>
              <a:rPr lang="pl-PL" sz="2000" dirty="0" smtClean="0"/>
              <a:t>Uczestniczy w </a:t>
            </a:r>
            <a:r>
              <a:rPr lang="pl-PL" sz="2000" dirty="0" smtClean="0">
                <a:solidFill>
                  <a:srgbClr val="FF0000"/>
                </a:solidFill>
              </a:rPr>
              <a:t>likwidacji wolnych rodników</a:t>
            </a:r>
          </a:p>
          <a:p>
            <a:r>
              <a:rPr lang="pl-PL" sz="2000" dirty="0" smtClean="0"/>
              <a:t>Jest </a:t>
            </a:r>
            <a:r>
              <a:rPr lang="pl-PL" sz="2000" dirty="0" smtClean="0">
                <a:solidFill>
                  <a:srgbClr val="FF0000"/>
                </a:solidFill>
              </a:rPr>
              <a:t>niezbędny w procesie wytwarzania chrząstek</a:t>
            </a:r>
          </a:p>
          <a:p>
            <a:r>
              <a:rPr lang="pl-PL" sz="2000" dirty="0" smtClean="0"/>
              <a:t>Decyduje o </a:t>
            </a:r>
            <a:r>
              <a:rPr lang="pl-PL" sz="2000" dirty="0" smtClean="0">
                <a:solidFill>
                  <a:srgbClr val="FF0000"/>
                </a:solidFill>
              </a:rPr>
              <a:t>stanie tkanki kostnej i łącznej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61" y="29365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04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NIEDOBORU MANGANU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Odwapnienie kości</a:t>
            </a:r>
          </a:p>
          <a:p>
            <a:r>
              <a:rPr lang="pl-PL" sz="2000" dirty="0" smtClean="0"/>
              <a:t>Wzrost stężenia cholesterolu i glukozy we krwi</a:t>
            </a:r>
          </a:p>
          <a:p>
            <a:r>
              <a:rPr lang="pl-PL" sz="2000" dirty="0" smtClean="0"/>
              <a:t>Zaburzenia neurologiczne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01" y="1933052"/>
            <a:ext cx="333375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011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775384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ŹRÓDŁA MANGANU W ŻYWNOŚCI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2000" dirty="0" smtClean="0"/>
              <a:t>Pieczywo razowe</a:t>
            </a:r>
          </a:p>
          <a:p>
            <a:r>
              <a:rPr lang="pl-PL" sz="2000" dirty="0" smtClean="0"/>
              <a:t>Kasza gryczana</a:t>
            </a:r>
          </a:p>
          <a:p>
            <a:r>
              <a:rPr lang="pl-PL" sz="2000" dirty="0" smtClean="0"/>
              <a:t>Suche nasiona roślin strączkowych</a:t>
            </a:r>
          </a:p>
          <a:p>
            <a:r>
              <a:rPr lang="pl-PL" sz="2000" dirty="0" smtClean="0"/>
              <a:t>Orzechy</a:t>
            </a:r>
          </a:p>
          <a:p>
            <a:r>
              <a:rPr lang="pl-PL" sz="2000" dirty="0" smtClean="0"/>
              <a:t>Herbata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92" y="269102"/>
            <a:ext cx="5227608" cy="522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36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835769" cy="1151965"/>
          </a:xfrm>
        </p:spPr>
        <p:txBody>
          <a:bodyPr/>
          <a:lstStyle/>
          <a:p>
            <a:pPr algn="ctr"/>
            <a:r>
              <a:rPr lang="pl-PL" dirty="0" smtClean="0"/>
              <a:t>MOLIBDEN Mo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/>
          <a:lstStyle/>
          <a:p>
            <a:r>
              <a:rPr lang="pl-PL" sz="2000" dirty="0" smtClean="0"/>
              <a:t>Jest składnikiem </a:t>
            </a:r>
            <a:r>
              <a:rPr lang="pl-PL" sz="2000" dirty="0" smtClean="0">
                <a:solidFill>
                  <a:srgbClr val="FF0000"/>
                </a:solidFill>
              </a:rPr>
              <a:t>enzymów</a:t>
            </a:r>
            <a:r>
              <a:rPr lang="pl-PL" sz="2000" dirty="0" smtClean="0"/>
              <a:t> uczestniczących w powstawaniu kwasu moczowego</a:t>
            </a:r>
          </a:p>
          <a:p>
            <a:r>
              <a:rPr lang="pl-PL" sz="2000" dirty="0" smtClean="0"/>
              <a:t>Pełni rolę w </a:t>
            </a:r>
            <a:r>
              <a:rPr lang="pl-PL" sz="2000" dirty="0" smtClean="0">
                <a:solidFill>
                  <a:srgbClr val="FF0000"/>
                </a:solidFill>
              </a:rPr>
              <a:t>zapobieganiu próchnicy zębów </a:t>
            </a:r>
            <a:r>
              <a:rPr lang="pl-PL" sz="2000" dirty="0" smtClean="0"/>
              <a:t>i zmianom w </a:t>
            </a:r>
            <a:r>
              <a:rPr lang="pl-PL" sz="2000" dirty="0" smtClean="0">
                <a:solidFill>
                  <a:srgbClr val="FF0000"/>
                </a:solidFill>
              </a:rPr>
              <a:t>układzie kostnym</a:t>
            </a:r>
          </a:p>
          <a:p>
            <a:r>
              <a:rPr lang="pl-PL" sz="2000" dirty="0" smtClean="0"/>
              <a:t>Jako składnik enzymów uczestniczy </a:t>
            </a:r>
            <a:r>
              <a:rPr lang="pl-PL" sz="2000" dirty="0"/>
              <a:t>w </a:t>
            </a:r>
            <a:r>
              <a:rPr lang="pl-PL" sz="2000" dirty="0">
                <a:solidFill>
                  <a:srgbClr val="FF0000"/>
                </a:solidFill>
              </a:rPr>
              <a:t>syntezie hemoglobiny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30" y="175979"/>
            <a:ext cx="17145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02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SKUTKI NIEDOBORU MOLIBDENU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2000" dirty="0" smtClean="0"/>
              <a:t>Bóle głowy</a:t>
            </a:r>
          </a:p>
          <a:p>
            <a:r>
              <a:rPr lang="pl-PL" sz="2000" dirty="0" smtClean="0"/>
              <a:t>Brak orientacji</a:t>
            </a:r>
          </a:p>
          <a:p>
            <a:r>
              <a:rPr lang="pl-PL" sz="2000" dirty="0" smtClean="0"/>
              <a:t>Śpiączka</a:t>
            </a:r>
          </a:p>
          <a:p>
            <a:r>
              <a:rPr lang="pl-PL" sz="2000" dirty="0" smtClean="0"/>
              <a:t>Wymioty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7" y="2747962"/>
            <a:ext cx="3362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5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4539" y="340743"/>
            <a:ext cx="3368614" cy="832449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CYNK Zn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518250"/>
            <a:ext cx="10394707" cy="385633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organizm dorosłego człowieka zawiera ok. </a:t>
            </a:r>
            <a:r>
              <a:rPr lang="pl-PL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 cynku</a:t>
            </a:r>
            <a:r>
              <a:rPr 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 czego około 60% znajduje się w mięśniach szkieletowych, około 30% w kościach, a 4-6% w skórze i włosach. </a:t>
            </a:r>
          </a:p>
          <a:p>
            <a:r>
              <a:rPr lang="pl-PL" alt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wchodzi w skład wielu </a:t>
            </a:r>
            <a:r>
              <a:rPr lang="pl-PL" altLang="pl-PL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enzymów</a:t>
            </a:r>
            <a:r>
              <a:rPr lang="pl-PL" alt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biorących udział w syntezie różnych składników tkanki kostnej</a:t>
            </a:r>
          </a:p>
          <a:p>
            <a:r>
              <a:rPr lang="pl-PL" alt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bierze udział w </a:t>
            </a:r>
            <a:r>
              <a:rPr lang="pl-PL" altLang="pl-PL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przemianach białek, tłuszczów i wę</a:t>
            </a:r>
            <a:r>
              <a:rPr lang="pl-PL" alt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glowodanów, a także przemianach energetycznych w organizmie. </a:t>
            </a:r>
          </a:p>
          <a:p>
            <a:r>
              <a:rPr lang="pl-PL" alt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uczestniczy w procesach </a:t>
            </a:r>
            <a:r>
              <a:rPr lang="pl-PL" altLang="pl-PL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podziału komórek, syntezie kwasów nukleinowych, białek.</a:t>
            </a:r>
          </a:p>
          <a:p>
            <a:r>
              <a:rPr lang="pl-PL" alt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cynk jest niezbędny do produkcji i/lub dla </a:t>
            </a:r>
            <a:r>
              <a:rPr lang="pl-PL" altLang="pl-PL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właściwego funkcjonowania wielu hormonów</a:t>
            </a:r>
            <a:r>
              <a:rPr lang="pl-PL" alt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organizmu człowieka m.in. insuliny i tyroksyny. </a:t>
            </a:r>
          </a:p>
          <a:p>
            <a:r>
              <a:rPr lang="pl-PL" alt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cynk odpowiada za utrzymanie stabilności błon komórkowych, </a:t>
            </a:r>
            <a:r>
              <a:rPr lang="pl-PL" altLang="pl-PL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odczuwanie smaku i zapachu, </a:t>
            </a:r>
            <a:r>
              <a:rPr lang="pl-PL" alt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metabolizm alkoholu, obronę immunologiczną organizmu</a:t>
            </a:r>
          </a:p>
          <a:p>
            <a:endParaRPr lang="pl-PL" altLang="pl-PL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32" y="203041"/>
            <a:ext cx="1962874" cy="1275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1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ŹRÓDŁA MOLIBDENU W ŻYWNOŚCI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2000" dirty="0" smtClean="0"/>
              <a:t>Mleko i jego przetwory</a:t>
            </a:r>
          </a:p>
          <a:p>
            <a:r>
              <a:rPr lang="pl-PL" sz="2000" dirty="0" smtClean="0"/>
              <a:t>Drożdże</a:t>
            </a:r>
          </a:p>
          <a:p>
            <a:r>
              <a:rPr lang="pl-PL" sz="2000" dirty="0" smtClean="0"/>
              <a:t>Wątroba</a:t>
            </a:r>
          </a:p>
          <a:p>
            <a:r>
              <a:rPr lang="pl-PL" sz="2000" dirty="0" smtClean="0"/>
              <a:t>Nasiona roślin strączkowych</a:t>
            </a:r>
          </a:p>
          <a:p>
            <a:r>
              <a:rPr lang="pl-PL" sz="2000" dirty="0" smtClean="0"/>
              <a:t>Kasza gryczana</a:t>
            </a:r>
          </a:p>
          <a:p>
            <a:r>
              <a:rPr lang="pl-PL" sz="2000" dirty="0" smtClean="0"/>
              <a:t>Ryż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70" y="2063396"/>
            <a:ext cx="4177048" cy="33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5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685802" y="493389"/>
            <a:ext cx="4856158" cy="679994"/>
          </a:xfrm>
        </p:spPr>
        <p:txBody>
          <a:bodyPr/>
          <a:lstStyle/>
          <a:p>
            <a:r>
              <a:rPr lang="pl-PL" dirty="0" smtClean="0"/>
              <a:t>Niedobór cynku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2" y="1268083"/>
            <a:ext cx="4369277" cy="3951227"/>
          </a:xfrm>
        </p:spPr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Zahamowanie wzrostu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Karłowatość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Niedorozwój gruczołów płciowych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Zmiany skórne  - rumień skórny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Utrata apetytu – utrata smaku i węchu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Wypadanie włosów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Zmniejszenie odporności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Gorsze gojenie się ran</a:t>
            </a: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Kurza ślepota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6106079" y="520951"/>
            <a:ext cx="4864491" cy="679994"/>
          </a:xfrm>
        </p:spPr>
        <p:txBody>
          <a:bodyPr/>
          <a:lstStyle/>
          <a:p>
            <a:r>
              <a:rPr lang="pl-PL" dirty="0" smtClean="0"/>
              <a:t>Nadmiar cynku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4"/>
          </p:nvPr>
        </p:nvSpPr>
        <p:spPr>
          <a:xfrm>
            <a:off x="5993970" y="1535503"/>
            <a:ext cx="4357728" cy="3045124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Zaburzenie pracy przewodu pokarmowego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Wymioty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Zmniejszenie zawartości Fe i Cu we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krwi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2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7030A0"/>
                </a:solidFill>
              </a:rPr>
              <a:t>ŹRÓDŁA CYNKU W ŻYWNOŚCI</a:t>
            </a:r>
            <a:endParaRPr lang="pl-PL" sz="4000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altLang="pl-PL" sz="2000" dirty="0" smtClean="0"/>
              <a:t>Mięso i jego przetwory</a:t>
            </a:r>
            <a:endParaRPr lang="pl-PL" altLang="pl-PL" sz="2000" dirty="0"/>
          </a:p>
          <a:p>
            <a:r>
              <a:rPr lang="pl-PL" sz="2000" dirty="0" smtClean="0"/>
              <a:t>Mleko i jego przetwory</a:t>
            </a:r>
          </a:p>
          <a:p>
            <a:r>
              <a:rPr lang="pl-PL" sz="2000" dirty="0" smtClean="0"/>
              <a:t>Produkty zbożowe z pełnego ziarna</a:t>
            </a:r>
          </a:p>
          <a:p>
            <a:r>
              <a:rPr lang="pl-PL" sz="2000" dirty="0" smtClean="0"/>
              <a:t>Nasiona roślin strączkowych</a:t>
            </a:r>
          </a:p>
          <a:p>
            <a:endParaRPr lang="pl-PL" dirty="0"/>
          </a:p>
          <a:p>
            <a:r>
              <a:rPr lang="pl-PL" sz="2000" dirty="0" smtClean="0"/>
              <a:t>Zalecana norma spożycia Zn:</a:t>
            </a:r>
          </a:p>
          <a:p>
            <a:pPr lvl="1"/>
            <a:r>
              <a:rPr lang="pl-PL" sz="1800" dirty="0" smtClean="0">
                <a:solidFill>
                  <a:srgbClr val="FF0000"/>
                </a:solidFill>
              </a:rPr>
              <a:t>dla kobiet 8 mg</a:t>
            </a:r>
          </a:p>
          <a:p>
            <a:pPr lvl="1"/>
            <a:r>
              <a:rPr lang="pl-PL" sz="1800" dirty="0">
                <a:solidFill>
                  <a:srgbClr val="FF0000"/>
                </a:solidFill>
              </a:rPr>
              <a:t>d</a:t>
            </a:r>
            <a:r>
              <a:rPr lang="pl-PL" sz="1800" dirty="0" smtClean="0">
                <a:solidFill>
                  <a:srgbClr val="FF0000"/>
                </a:solidFill>
              </a:rPr>
              <a:t>la mężczyzn 11 mg</a:t>
            </a:r>
            <a:endParaRPr lang="pl-PL" sz="1800" dirty="0">
              <a:solidFill>
                <a:srgbClr val="FF0000"/>
              </a:solidFill>
            </a:endParaRPr>
          </a:p>
        </p:txBody>
      </p:sp>
      <p:pic>
        <p:nvPicPr>
          <p:cNvPr id="4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15" y="2189438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29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672"/>
            <a:ext cx="4950125" cy="495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70" y="284672"/>
            <a:ext cx="4950125" cy="495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26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3605" y="121195"/>
            <a:ext cx="5913407" cy="1151965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SELEN Se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97611" y="992038"/>
            <a:ext cx="10394707" cy="43566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Selen pełni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rolę </a:t>
            </a:r>
            <a:r>
              <a:rPr lang="pl-P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biologicznego przeciwutleniacza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chroniąc organizm przed toksycznym działaniem nadtlenków i metali ciężkich (kadmu,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rtęci).</a:t>
            </a:r>
          </a:p>
          <a:p>
            <a:pPr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wielu reakcjach biochemicznych </a:t>
            </a:r>
            <a:r>
              <a:rPr lang="pl-P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współdziała z witaminą E.</a:t>
            </a:r>
          </a:p>
          <a:p>
            <a:pPr>
              <a:defRPr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Bierze udział w przemianach hormonów tarczycy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 przeciwutleniacz 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zapobiega chorobom układu krążenia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nowotworom</a:t>
            </a:r>
          </a:p>
          <a:p>
            <a:pPr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Zapotrzebowanie na selen człowieka dorosłego wynosi 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pl-P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87" y="794055"/>
            <a:ext cx="1914525" cy="194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92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685802" y="493389"/>
            <a:ext cx="4856158" cy="679994"/>
          </a:xfrm>
        </p:spPr>
        <p:txBody>
          <a:bodyPr/>
          <a:lstStyle/>
          <a:p>
            <a:r>
              <a:rPr lang="pl-PL" dirty="0" smtClean="0"/>
              <a:t>Niedobór selenu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2" y="1268083"/>
            <a:ext cx="4369277" cy="3951227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zahamowania wzrostu u dzieci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ryzyka rozwoju chorób nowotworowych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ryzyka zachorowania na choroby układu krążenia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rozwoju chorób degeneracyjnych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mózgu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6106079" y="520951"/>
            <a:ext cx="4864491" cy="679994"/>
          </a:xfrm>
        </p:spPr>
        <p:txBody>
          <a:bodyPr/>
          <a:lstStyle/>
          <a:p>
            <a:r>
              <a:rPr lang="pl-PL" dirty="0" smtClean="0"/>
              <a:t>Nadmiar selenu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4"/>
          </p:nvPr>
        </p:nvSpPr>
        <p:spPr>
          <a:xfrm>
            <a:off x="5976717" y="1337096"/>
            <a:ext cx="4357728" cy="3045124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Nadmierne spożycie tego składnika może prowadzić do zatrucia, czyli tzw.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selenozy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Objawy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skórne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utrata włosów i paznokci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zapalenie wielonerwowe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330" y="4317257"/>
            <a:ext cx="1753172" cy="123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1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8337429" cy="15096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rgbClr val="7030A0"/>
                </a:solidFill>
              </a:rPr>
              <a:t>ŹRÓDŁA SELENU W ŻYWNOŚCI</a:t>
            </a:r>
            <a:endParaRPr lang="pl-PL" sz="3600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Najwięcej selenu spożywanego z dietą pochodzi z:</a:t>
            </a:r>
          </a:p>
          <a:p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mięsa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jego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przetworów</a:t>
            </a:r>
          </a:p>
          <a:p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mleka i jego przetworów</a:t>
            </a:r>
          </a:p>
          <a:p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ryb</a:t>
            </a:r>
          </a:p>
          <a:p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jaj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produktów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zbożowych</a:t>
            </a:r>
          </a:p>
          <a:p>
            <a:pPr marL="0" indent="0">
              <a:buNone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Bogatym źródłem tego składnika </a:t>
            </a:r>
            <a:r>
              <a:rPr lang="pl-PL" alt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są:</a:t>
            </a:r>
          </a:p>
          <a:p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drożdże piekarnicze</a:t>
            </a:r>
          </a:p>
          <a:p>
            <a:pPr marL="0" indent="0">
              <a:buNone/>
            </a:pPr>
            <a:endParaRPr lang="pl-PL" altLang="pl-PL" sz="2000" b="1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61" y="2685240"/>
            <a:ext cx="3508525" cy="350852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003" y="2002855"/>
            <a:ext cx="3238087" cy="33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0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853022" cy="1151965"/>
          </a:xfrm>
        </p:spPr>
        <p:txBody>
          <a:bodyPr/>
          <a:lstStyle/>
          <a:p>
            <a:pPr algn="ctr"/>
            <a:r>
              <a:rPr lang="pl-PL" dirty="0" smtClean="0"/>
              <a:t>JOD 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Ciało dorosłego człowieka zawiera </a:t>
            </a:r>
            <a:r>
              <a:rPr lang="pl-P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10-20 mg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jodu, z czego 70-80%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zlokalizowane w tarczycy. </a:t>
            </a:r>
          </a:p>
          <a:p>
            <a:pPr>
              <a:defRPr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Jod jest pierwiastkiem niezbędnym do produkcji hormonów tarczycy: </a:t>
            </a:r>
            <a:r>
              <a:rPr lang="pl-P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tyroksyny 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trijodotyroniny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zawartości hormonów tarczycy zależy wiele funkcji organizmu:</a:t>
            </a:r>
          </a:p>
          <a:p>
            <a:pPr lvl="1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rawidłowy rozwój i funkcjonowanie układu nerwowego</a:t>
            </a:r>
          </a:p>
          <a:p>
            <a:pPr lvl="1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przebieg przemian energetycznych organizmu</a:t>
            </a:r>
          </a:p>
          <a:p>
            <a:pPr lvl="1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rawidłowe wydzielanie hormonów płciowych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21" y="120620"/>
            <a:ext cx="1570157" cy="157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616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145</TotalTime>
  <Words>607</Words>
  <Application>Microsoft Office PowerPoint</Application>
  <PresentationFormat>Panoramiczny</PresentationFormat>
  <Paragraphs>126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Impact</vt:lpstr>
      <vt:lpstr>Times New Roman</vt:lpstr>
      <vt:lpstr>Wingdings 2</vt:lpstr>
      <vt:lpstr>Wydarzenie główne</vt:lpstr>
      <vt:lpstr>SKŁADNIKI MINERALNE REGULUJĄCE </vt:lpstr>
      <vt:lpstr>CYNK Zn</vt:lpstr>
      <vt:lpstr>Prezentacja programu PowerPoint</vt:lpstr>
      <vt:lpstr>ŹRÓDŁA CYNKU W ŻYWNOŚCI</vt:lpstr>
      <vt:lpstr>Prezentacja programu PowerPoint</vt:lpstr>
      <vt:lpstr>SELEN Se</vt:lpstr>
      <vt:lpstr>Prezentacja programu PowerPoint</vt:lpstr>
      <vt:lpstr>ŹRÓDŁA SELENU W ŻYWNOŚCI</vt:lpstr>
      <vt:lpstr>JOD I</vt:lpstr>
      <vt:lpstr>SKUTKI NIEDOBORU JODU</vt:lpstr>
      <vt:lpstr>ŹRÓDŁA JODU W ŻYWNOŚCI</vt:lpstr>
      <vt:lpstr>CHROM Cr</vt:lpstr>
      <vt:lpstr>SKUTKI NIEDOBORU CHROMU</vt:lpstr>
      <vt:lpstr>ŹRÓDŁA CHROMU W ŻYWNOŚCI</vt:lpstr>
      <vt:lpstr>MANGAN Mn</vt:lpstr>
      <vt:lpstr>SKUTKI NIEDOBORU MANGANU</vt:lpstr>
      <vt:lpstr>ŹRÓDŁA MANGANU W ŻYWNOŚCI</vt:lpstr>
      <vt:lpstr>MOLIBDEN Mo</vt:lpstr>
      <vt:lpstr>SKUTKI NIEDOBORU MOLIBDENU</vt:lpstr>
      <vt:lpstr>ŹRÓDŁA MOLIBDENU W ŻYWNOŚCI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SKŁADNIKI MINERALNE REGULUJĄCE</dc:title>
  <dc:creator>Kierownik</dc:creator>
  <cp:lastModifiedBy>Sylwia</cp:lastModifiedBy>
  <cp:revision>18</cp:revision>
  <dcterms:created xsi:type="dcterms:W3CDTF">2015-12-17T16:22:03Z</dcterms:created>
  <dcterms:modified xsi:type="dcterms:W3CDTF">2020-06-23T16:49:49Z</dcterms:modified>
</cp:coreProperties>
</file>