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58" r:id="rId12"/>
    <p:sldId id="288" r:id="rId13"/>
    <p:sldId id="324" r:id="rId14"/>
    <p:sldId id="325" r:id="rId15"/>
    <p:sldId id="326" r:id="rId16"/>
    <p:sldId id="259" r:id="rId17"/>
    <p:sldId id="327" r:id="rId18"/>
    <p:sldId id="328" r:id="rId19"/>
    <p:sldId id="329" r:id="rId20"/>
    <p:sldId id="330" r:id="rId21"/>
    <p:sldId id="331" r:id="rId22"/>
    <p:sldId id="332" r:id="rId23"/>
    <p:sldId id="289" r:id="rId24"/>
    <p:sldId id="261" r:id="rId25"/>
    <p:sldId id="262" r:id="rId26"/>
    <p:sldId id="263" r:id="rId27"/>
    <p:sldId id="264" r:id="rId28"/>
    <p:sldId id="290" r:id="rId29"/>
    <p:sldId id="269" r:id="rId30"/>
    <p:sldId id="271" r:id="rId31"/>
    <p:sldId id="272" r:id="rId32"/>
    <p:sldId id="296" r:id="rId33"/>
    <p:sldId id="297" r:id="rId34"/>
    <p:sldId id="298" r:id="rId35"/>
    <p:sldId id="299" r:id="rId36"/>
    <p:sldId id="273" r:id="rId37"/>
    <p:sldId id="274" r:id="rId38"/>
    <p:sldId id="307" r:id="rId39"/>
    <p:sldId id="308" r:id="rId40"/>
    <p:sldId id="309" r:id="rId41"/>
    <p:sldId id="275" r:id="rId42"/>
    <p:sldId id="276" r:id="rId43"/>
    <p:sldId id="310" r:id="rId44"/>
    <p:sldId id="311" r:id="rId45"/>
    <p:sldId id="312" r:id="rId46"/>
    <p:sldId id="313" r:id="rId47"/>
    <p:sldId id="314" r:id="rId48"/>
    <p:sldId id="277" r:id="rId49"/>
    <p:sldId id="278" r:id="rId50"/>
    <p:sldId id="279" r:id="rId51"/>
    <p:sldId id="280" r:id="rId52"/>
    <p:sldId id="292" r:id="rId53"/>
    <p:sldId id="293" r:id="rId54"/>
    <p:sldId id="295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291" r:id="rId64"/>
    <p:sldId id="265" r:id="rId65"/>
    <p:sldId id="300" r:id="rId66"/>
    <p:sldId id="301" r:id="rId67"/>
    <p:sldId id="302" r:id="rId68"/>
    <p:sldId id="303" r:id="rId69"/>
    <p:sldId id="304" r:id="rId70"/>
    <p:sldId id="305" r:id="rId71"/>
    <p:sldId id="306" r:id="rId72"/>
    <p:sldId id="266" r:id="rId73"/>
    <p:sldId id="267" r:id="rId74"/>
    <p:sldId id="268" r:id="rId75"/>
    <p:sldId id="323" r:id="rId7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7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79F25A6-1CA7-4067-BF53-E6BE34163F46}" type="datetimeFigureOut">
              <a:rPr lang="pl-PL" smtClean="0"/>
              <a:pPr/>
              <a:t>2012-11-10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D70F6CB-2D4A-43B9-B995-AE1E58A89C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25A6-1CA7-4067-BF53-E6BE34163F46}" type="datetimeFigureOut">
              <a:rPr lang="pl-PL" smtClean="0"/>
              <a:pPr/>
              <a:t>2012-11-10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F6CB-2D4A-43B9-B995-AE1E58A89C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25A6-1CA7-4067-BF53-E6BE34163F46}" type="datetimeFigureOut">
              <a:rPr lang="pl-PL" smtClean="0"/>
              <a:pPr/>
              <a:t>2012-11-10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F6CB-2D4A-43B9-B995-AE1E58A89C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79F25A6-1CA7-4067-BF53-E6BE34163F46}" type="datetimeFigureOut">
              <a:rPr lang="pl-PL" smtClean="0"/>
              <a:pPr/>
              <a:t>2012-11-10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F6CB-2D4A-43B9-B995-AE1E58A89C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79F25A6-1CA7-4067-BF53-E6BE34163F46}" type="datetimeFigureOut">
              <a:rPr lang="pl-PL" smtClean="0"/>
              <a:pPr/>
              <a:t>2012-11-10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D70F6CB-2D4A-43B9-B995-AE1E58A89CEC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79F25A6-1CA7-4067-BF53-E6BE34163F46}" type="datetimeFigureOut">
              <a:rPr lang="pl-PL" smtClean="0"/>
              <a:pPr/>
              <a:t>2012-11-10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D70F6CB-2D4A-43B9-B995-AE1E58A89C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79F25A6-1CA7-4067-BF53-E6BE34163F46}" type="datetimeFigureOut">
              <a:rPr lang="pl-PL" smtClean="0"/>
              <a:pPr/>
              <a:t>2012-11-10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D70F6CB-2D4A-43B9-B995-AE1E58A89C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25A6-1CA7-4067-BF53-E6BE34163F46}" type="datetimeFigureOut">
              <a:rPr lang="pl-PL" smtClean="0"/>
              <a:pPr/>
              <a:t>2012-11-10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F6CB-2D4A-43B9-B995-AE1E58A89C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79F25A6-1CA7-4067-BF53-E6BE34163F46}" type="datetimeFigureOut">
              <a:rPr lang="pl-PL" smtClean="0"/>
              <a:pPr/>
              <a:t>2012-11-10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D70F6CB-2D4A-43B9-B995-AE1E58A89C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79F25A6-1CA7-4067-BF53-E6BE34163F46}" type="datetimeFigureOut">
              <a:rPr lang="pl-PL" smtClean="0"/>
              <a:pPr/>
              <a:t>2012-11-10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D70F6CB-2D4A-43B9-B995-AE1E58A89C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79F25A6-1CA7-4067-BF53-E6BE34163F46}" type="datetimeFigureOut">
              <a:rPr lang="pl-PL" smtClean="0"/>
              <a:pPr/>
              <a:t>2012-11-10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D70F6CB-2D4A-43B9-B995-AE1E58A89C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79F25A6-1CA7-4067-BF53-E6BE34163F46}" type="datetimeFigureOut">
              <a:rPr lang="pl-PL" smtClean="0"/>
              <a:pPr/>
              <a:t>2012-11-10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D70F6CB-2D4A-43B9-B995-AE1E58A89CE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pl.wikipedia.org/w/index.php?title=Plik:Illustration_Lupinus_luteus0.jpg&amp;filetimestamp=2006112704025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ile:///H:\piku&#347;\Vicia_sativa_page_pliki\Vicia_sativa_plant.jpg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file:///H:\piku&#347;\Vicia_sativa_page_pliki\Vicia_sativa_leaf.jpg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H:\piku&#347;\Vicia_sativa_page_pliki\Vicia_sativa_stipule.jpg" TargetMode="External"/><Relationship Id="rId4" Type="http://schemas.openxmlformats.org/officeDocument/2006/relationships/image" Target="../media/image9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file:///H:\piku&#347;\Vicia_sativa_page_pliki\Vicia_sativa_flower.jpg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H:\piku&#347;\Vicia_sativa_page_pliki\Vicia_sativa_calyx.jpg" TargetMode="External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file:///H:\piku&#347;\Vicia_sativa_page_pliki\Vicia_sativa_fruit.jpg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http://212.160.23.133/rosliny/foto/02/020518-1048.jpg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http://212.160.23.133/rosliny/foto/02/020518-1135.jpg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/>
              <a:t>PODZIAŁ ROSLIN </a:t>
            </a:r>
            <a:br>
              <a:rPr lang="pl-PL" b="1" dirty="0" smtClean="0"/>
            </a:br>
            <a:r>
              <a:rPr lang="pl-PL" b="1" dirty="0" smtClean="0"/>
              <a:t>UPRAWNYCH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3821926"/>
          </a:xfrm>
        </p:spPr>
        <p:txBody>
          <a:bodyPr>
            <a:noAutofit/>
          </a:bodyPr>
          <a:lstStyle/>
          <a:p>
            <a:pPr algn="l">
              <a:buFontTx/>
              <a:buChar char="-"/>
            </a:pPr>
            <a:r>
              <a:rPr lang="pl-PL" sz="2800" b="1" dirty="0" smtClean="0"/>
              <a:t>1. ROŚLINY ZBOŻOWE</a:t>
            </a:r>
          </a:p>
          <a:p>
            <a:pPr algn="l">
              <a:buFontTx/>
              <a:buChar char="-"/>
            </a:pPr>
            <a:r>
              <a:rPr lang="pl-PL" sz="2800" b="1" dirty="0" smtClean="0"/>
              <a:t>2. ROŚLINY OKOPOWE</a:t>
            </a:r>
          </a:p>
          <a:p>
            <a:pPr algn="l">
              <a:buFontTx/>
              <a:buChar char="-"/>
            </a:pPr>
            <a:r>
              <a:rPr lang="pl-PL" sz="2800" b="1" dirty="0" smtClean="0"/>
              <a:t>3. ROSLINY PRZEMYSŁOWE OLEISTE</a:t>
            </a:r>
          </a:p>
          <a:p>
            <a:pPr algn="l">
              <a:buFontTx/>
              <a:buChar char="-"/>
            </a:pPr>
            <a:r>
              <a:rPr lang="pl-PL" sz="2800" b="1" dirty="0" smtClean="0"/>
              <a:t>4. ROŚLINY MOTYLKOWATE GRUBONASIENNE</a:t>
            </a:r>
          </a:p>
          <a:p>
            <a:pPr algn="l">
              <a:buFontTx/>
              <a:buChar char="-"/>
            </a:pPr>
            <a:r>
              <a:rPr lang="pl-PL" sz="2800" b="1" dirty="0" smtClean="0"/>
              <a:t>5. ROŚLINY MOTYLKOWATE                       DROBNONASIENNE</a:t>
            </a:r>
          </a:p>
          <a:p>
            <a:pPr algn="l">
              <a:buFontTx/>
              <a:buChar char="-"/>
            </a:pPr>
            <a:r>
              <a:rPr lang="pl-PL" sz="2800" b="1" dirty="0" smtClean="0"/>
              <a:t>6. ROŚLINY PASTEWNE NIEMOTYLKOWE</a:t>
            </a:r>
          </a:p>
          <a:p>
            <a:pPr algn="l">
              <a:buFontTx/>
              <a:buChar char="-"/>
            </a:pPr>
            <a:r>
              <a:rPr lang="pl-PL" sz="2800" b="1" dirty="0" smtClean="0"/>
              <a:t>7. ROSLINY PRZEMYSŁOWE WŁÓKNISTE</a:t>
            </a:r>
          </a:p>
          <a:p>
            <a:pPr algn="l">
              <a:buFontTx/>
              <a:buChar char="-"/>
            </a:pPr>
            <a:r>
              <a:rPr lang="pl-PL" sz="2800" b="1" dirty="0" smtClean="0"/>
              <a:t>8. ROŚLINY PRZEMYSŁOWE SPECJALNE</a:t>
            </a:r>
            <a:endParaRPr lang="pl-PL" sz="2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lvl="1" algn="l" rtl="0">
              <a:spcBef>
                <a:spcPct val="0"/>
              </a:spcBef>
            </a:pPr>
            <a:r>
              <a:rPr lang="pl-PL" sz="2800" b="1" dirty="0"/>
              <a:t>P</a:t>
            </a:r>
            <a:r>
              <a:rPr lang="pl-PL" sz="2800" b="1" dirty="0" smtClean="0"/>
              <a:t>roso zwyczajne (</a:t>
            </a:r>
            <a:r>
              <a:rPr lang="pl-PL" sz="2800" b="1" dirty="0" err="1" smtClean="0"/>
              <a:t>Panicum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miliaceum</a:t>
            </a:r>
            <a:r>
              <a:rPr lang="pl-PL" sz="2800" b="1" dirty="0" smtClean="0"/>
              <a:t> L.)</a:t>
            </a:r>
            <a:r>
              <a:rPr lang="pl-PL" sz="2800" dirty="0" smtClean="0"/>
              <a:t/>
            </a:r>
            <a:br>
              <a:rPr lang="pl-PL" sz="2800" dirty="0" smtClean="0"/>
            </a:br>
            <a:endParaRPr lang="pl-PL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3225397" cy="246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 descr="http://lh4.ggpht.com/_7D1MyJsmqe4/SurkOcNABvI/AAAAAAAAR7Q/pO8LQGg0FKM/IMGP2665%20Panicum%20miliaceum%20seed%20-%20Proso%20zwyczajne,%20p.%20w%C5%82a%C5%9Bciwe%20nasio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857364"/>
            <a:ext cx="4876800" cy="4876801"/>
          </a:xfrm>
          <a:prstGeom prst="rect">
            <a:avLst/>
          </a:prstGeom>
          <a:noFill/>
        </p:spPr>
      </p:pic>
      <p:pic>
        <p:nvPicPr>
          <p:cNvPr id="45062" name="Picture 6" descr="http://t1.gstatic.com/images?q=tbn:ANd9GcStqLl7N4Mqh5ZHnUTqkHsS8oWu0_nKxhRr3g1ij4RNDhNCrym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071942"/>
            <a:ext cx="1847850" cy="2476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zbożowe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Zboża rzekome:</a:t>
            </a:r>
          </a:p>
          <a:p>
            <a:pPr lvl="1"/>
            <a:r>
              <a:rPr lang="pl-PL" b="1" dirty="0" smtClean="0"/>
              <a:t>Gryka zwyczajna </a:t>
            </a:r>
            <a:r>
              <a:rPr lang="pl-PL" dirty="0" smtClean="0"/>
              <a:t>(</a:t>
            </a:r>
            <a:r>
              <a:rPr lang="pl-PL" dirty="0" err="1" smtClean="0"/>
              <a:t>Fagopyrum</a:t>
            </a:r>
            <a:r>
              <a:rPr lang="pl-PL" dirty="0" smtClean="0"/>
              <a:t> </a:t>
            </a:r>
            <a:r>
              <a:rPr lang="pl-PL" dirty="0" err="1" smtClean="0"/>
              <a:t>esculentum</a:t>
            </a:r>
            <a:r>
              <a:rPr lang="pl-PL" dirty="0" smtClean="0"/>
              <a:t> </a:t>
            </a:r>
            <a:r>
              <a:rPr lang="pl-PL" dirty="0" err="1" smtClean="0"/>
              <a:t>Mnch</a:t>
            </a:r>
            <a:r>
              <a:rPr lang="pl-PL" dirty="0" smtClean="0"/>
              <a:t>.)</a:t>
            </a:r>
          </a:p>
          <a:p>
            <a:pPr lvl="1"/>
            <a:endParaRPr lang="pl-PL" dirty="0" smtClean="0"/>
          </a:p>
          <a:p>
            <a:pPr lvl="1"/>
            <a:r>
              <a:rPr lang="pl-PL" b="1" dirty="0" smtClean="0"/>
              <a:t>Szarłat uprawny </a:t>
            </a:r>
            <a:r>
              <a:rPr lang="pl-PL" dirty="0" smtClean="0"/>
              <a:t>(</a:t>
            </a:r>
            <a:r>
              <a:rPr lang="pl-PL" dirty="0" err="1" smtClean="0"/>
              <a:t>Amaranthus</a:t>
            </a:r>
            <a:r>
              <a:rPr lang="pl-PL" dirty="0" smtClean="0"/>
              <a:t> </a:t>
            </a:r>
            <a:r>
              <a:rPr lang="pl-PL" dirty="0" err="1" smtClean="0"/>
              <a:t>hypochondriacus</a:t>
            </a:r>
            <a:r>
              <a:rPr lang="pl-PL" dirty="0" smtClean="0"/>
              <a:t> L.)</a:t>
            </a:r>
          </a:p>
          <a:p>
            <a:pPr lvl="1"/>
            <a:endParaRPr lang="pl-PL" dirty="0" smtClean="0"/>
          </a:p>
          <a:p>
            <a:pPr lvl="1"/>
            <a:r>
              <a:rPr lang="pl-PL" dirty="0" smtClean="0"/>
              <a:t>To gatunki należące do klasy  roślin dwuliściennych, ale mają podobny sposób uprawy i użytkowania plonu</a:t>
            </a:r>
            <a:endParaRPr lang="pl-P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lvl="1" algn="l" rtl="0">
              <a:spcBef>
                <a:spcPct val="0"/>
              </a:spcBef>
            </a:pPr>
            <a:r>
              <a:rPr lang="pl-PL" sz="2800" b="1" dirty="0" smtClean="0"/>
              <a:t>Gryka zwyczajna (</a:t>
            </a:r>
            <a:r>
              <a:rPr lang="pl-PL" sz="2800" b="1" dirty="0" err="1" smtClean="0"/>
              <a:t>Fagopyrum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esculentum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Mnch</a:t>
            </a:r>
            <a:r>
              <a:rPr lang="pl-PL" sz="2800" b="1" dirty="0" smtClean="0"/>
              <a:t>.)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274028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 descr="http://t3.gstatic.com/images?q=tbn:ANd9GcSOEI76iLVQDSDohBI8fkHT6nhvgYs5BL-x_p_ugmUvYtWV1Z8R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43050"/>
            <a:ext cx="2538419" cy="44760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84632" lvl="1" algn="l" rtl="0">
              <a:spcBef>
                <a:spcPct val="0"/>
              </a:spcBef>
            </a:pPr>
            <a:r>
              <a:rPr lang="pl-PL" sz="4000" b="1" dirty="0" smtClean="0">
                <a:solidFill>
                  <a:schemeClr val="tx1"/>
                </a:solidFill>
              </a:rPr>
              <a:t>Szarłat uprawny </a:t>
            </a:r>
            <a:r>
              <a:rPr lang="pl-PL" sz="4000" dirty="0" smtClean="0">
                <a:solidFill>
                  <a:schemeClr val="tx1"/>
                </a:solidFill>
              </a:rPr>
              <a:t>(</a:t>
            </a:r>
            <a:r>
              <a:rPr lang="pl-PL" sz="4000" dirty="0" err="1" smtClean="0">
                <a:solidFill>
                  <a:schemeClr val="tx1"/>
                </a:solidFill>
              </a:rPr>
              <a:t>Amaranthus</a:t>
            </a:r>
            <a:r>
              <a:rPr lang="pl-PL" sz="4000" dirty="0" smtClean="0">
                <a:solidFill>
                  <a:schemeClr val="tx1"/>
                </a:solidFill>
              </a:rPr>
              <a:t> </a:t>
            </a:r>
            <a:r>
              <a:rPr lang="pl-PL" sz="4000" dirty="0" err="1" smtClean="0">
                <a:solidFill>
                  <a:schemeClr val="tx1"/>
                </a:solidFill>
              </a:rPr>
              <a:t>hypochondriacus</a:t>
            </a:r>
            <a:r>
              <a:rPr lang="pl-PL" sz="4000" dirty="0" smtClean="0">
                <a:solidFill>
                  <a:schemeClr val="tx1"/>
                </a:solidFill>
              </a:rPr>
              <a:t> L.)</a:t>
            </a:r>
            <a:br>
              <a:rPr lang="pl-PL" sz="4000" dirty="0" smtClean="0">
                <a:solidFill>
                  <a:schemeClr val="tx1"/>
                </a:solidFill>
              </a:rPr>
            </a:br>
            <a:endParaRPr lang="pl-PL" sz="4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857364"/>
            <a:ext cx="41419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8" name="AutoShape 4" descr="data:image/jpeg;base64,/9j/4AAQSkZJRgABAQAAAQABAAD/2wBDAAkGBwgHBgkIBwgKCgkLDRYPDQwMDRsUFRAWIB0iIiAdHx8kKDQsJCYxJx8fLT0tMTU3Ojo6Iys/RD84QzQ5Ojf/2wBDAQoKCg0MDRoPDxo3JR8lNzc3Nzc3Nzc3Nzc3Nzc3Nzc3Nzc3Nzc3Nzc3Nzc3Nzc3Nzc3Nzc3Nzc3Nzc3Nzc3Nzf/wAARCACoAHQDASIAAhEBAxEB/8QAHAAAAgMBAQEBAAAAAAAAAAAABAUAAwYHAgEI/8QAPxAAAgECBAQEAwYEBQIHAAAAAQIDBBEABRIhEzFBUQYUImFxgZEHIzJCsfEVocHwFjNi0eElUhckQ1NjkqL/xAAaAQACAwEBAAAAAAAAAAAAAAADBAACBQEG/8QALREAAgIBAwIEBAcBAAAAAAAAAQIAAxEEEiExQRMiUWEFFDJxI1KBkaHB8NH/2gAMAwEAAhEDEQA/AO448sMesTEkgk0ercdMVSExpfRqY8rbftg04yPjjOqnL8tZMsQtVytwYAB6mk5kAey3+ZA74q9mxZ1Ky7bRCc58S0vh/hHNFCxSEgcJjIy27rYG3vvgCt8V5ZmopKTKq9W805BfQTay6rW6nbrYe/Q8kz+NqOvkjq2FRUxuPMSuSS8h3YfC5tbsMaD7P8vGbeIqlpJvKTNGW4cYUExnaybHltfYc+eBWAuhX1mndokpq3A5OP0m8qHpaZBpVZZA1tUtnIO51XIso26AdMJM1zidsvmeErJOL7oxsT0JPbv7DFGY5ZJNLLR8e/CNhGL7+7E/1wumyeno4XMFS8tbyCxKdIPx/YY8980A2wAftMdtxlPiOmr/AC1PKk6uZ9PGWByEYW3P/aRz3x8p8nzaXLzOyw+WCfdJLMbW+A/rgnPqiHLKIPRkSSKYleSTfWxsXtt2NufTF1R4tpYcwNNPHMlIGThvbUQLHUW7dLAC+DpR5AuRLurGpc4xz/jE0lBnhngFVVU5p7BRouWtb/V9O2HdNlSZZM0i1E7ceL7yGQKQbE7nSy/zBwFl/jKkipK2XyU61aK7QwshaOV9vz9twTcDGNh8V5nWSOKirarlla8rBtKE9lsNgOW2LWaR7FIUYlK6mYzT5tm1Nlcq63RFKXCql3N/Ycvriik8Rx1EAanjklAYJuo1A8wCPhfGYlysTzs9TORc31AX+G+KcsjoNUv/AFF4Y1kv1GoAD8IG973F+mIugqKcnmc9QZpa6qDzXhpmjUD8KAjf398TDOlr6GlgSGHKYZkA/G12J+JHXEwPwFEridzxMTFcsiopZ2AAFyceiJAGTDz052OMx4my6lzCalYH76lLMsituoY2YDsxt+LmN8fayvqa6Xh08buL7KmwPbUemAM08zQxGnQxGqeIyvcWjjUdCfmSfhjGs+IeISEHl/N/yd5HScu8bIIfEeZSuVKNWWQah1tuLc+WBMpzCpybOaDNaWVNcUhieNzvobqR1H+2PFXWvXMlIk0ZQ1jMVlUC7amsWfl139xhXncfCmV3kJLa1dUHS+xB5H5Y1M8YnpLF/CKt7TtK0vl42epIlLtqFt+KxO5I/sbdsZ2bMKvMq2qy9akZZTQkxzJBCTIwINhr5A3sLczz6YHzHxfNA1LJSPHKwhW2qP8AFtzA6bXwmpfFdNV5k4nhcefm1gxKWKSKgUXXqPUD9cedr0tniGzZ9szEFNgUsR16S/xfWFcuWnSennXjKwjiJOkLazE9yByOMnX5vLJLEslPCoCaSUuNW3PDVJnkoqVRT00sLqz6Pw6ADt139sK6x6QjUkQIPOMnGjWu3giLWKQdrdJ5/i1UmUojTEynUFU3CqnpBNut9JHyGEskrGRnViCd9tt++HNfRhplqYI5JoJIfuyi/hIGyHtYgjAVXGkUbUpQq7qGuR+H4/O/0w2jAdp2ttrAwusn8x4eXhZhEdBVZY9JDk9hgTKYIpknhKFZmjPAcH8/Rfn6h9MD0iRyvFBwtQMgDsN7fvhtS5LPUVAeBGjET3DBdwQb/W++OsVrGJZk25EPq62vy2c07TRIw3ZQbAHtiY81iNFMVjkDbDU91fUepJ74mFvEE7sSfpy4thdmiSVCR08TFdbeprXso54YW9OFea1DoQiyxxAg2vuzjqAMO6jHhnMFKGqY6WNkp2WKGMEu7Dew5n+xjn3iPPaapoq+cCXTLDKpedhtqUIpUDbnvzvvz6YZeLMyli8tQQU0lUJbOyI+i++wPpa4xns6EkOVSCWh4LTcNmWSdXI1PZX9Ma3tY7g9hzxjq7vaqqOBCabzXqPeYqoe7RxPHNKqn1MjC5a/M8x+2K81qVzHMo0MIgdrqjyyFQFH4eXXa3LcnlgqGCOqlrJmjcPFE0npa9lva7c/fluLYS5i6pw2QRsoNwU5bcibgfpjY6nAno9X9LMO0c0iSZjBTx1CE08C8OSS3qFrkAEb33t7ddsNsojpcgzCqpipq/MU9zIWGqJ21AhSQNgGUE23scKYKqWiyapDRxqJlRmZ0bigG49JGwuDY35+2KaCmqo5KaqnqJI1mJlV9OpmVU1BTdgCzDTtfqL9ML2I2evEz9dWcBicdMSrKqyro2hihh4slwNLm+roTb5frjxn4L1DoFBIOwjFr39uuHmQeGa7PJnkhfyFGNQapkiJDG9yFFxcjC2rrskyfNGgy+OsrxG4U1srpYv/APGgFgPe+OE5by9Zn6mzDkLiU01bmUTTRLaB6cq66QE8vYEEgdL33+GHGc+FnfwzHmUM4qJdBnlk1DSb3JUb+o8uXzGMzVRwyRvPTVCycRiWAurFgeZB3/XuOWDqbLc3aMzeH6SSaL/MmmhNndtibDsOy/PsIVOcg4MWVsNkyjIaubL5FlplMaNp4rNGvrAN7WPP/nGznhrM6pRNmBmymGR9qCOMLLIlr3J/Lcki1vkMY2y1LxyTTO0854jMG3O+4PZueGlXnub5tVpR5c8vnnfTGIhpLbW9XSw78v1xXUIXwV/f0j+qTcqOpwDHy5fFBGkVNQRiFRZLpquO9yDfExmJp6TJX8i3m8znjFqiojrpoY+INisYQHUq2A1HckHYC2Jhb5Kz8/8Av3iPy59TP0rJW08aM5njCpcMS2wsbG+MpnNUaioeYyIyxqRG67AKRv8AvhVmUVPmumGcVWmNg1o5NAbYbsBsRyuD2xmPtFzWaAR00JYcS5KL+Yn4fpgOp1HzrJUhxnk/pCUoLGCmFZvn+XzVlEFrpadEgKEcIlZbN+I9R7Hrj5nuY0lTlMdNRy1CiNUJR5VlWT1xkWYbAAdBblvy3w0NO88ZmqYZBGbxmU7MpFjt7gbgY2lVNQHIhT5cV4MkiFXY3kmYMNRt0A39gfjhw1ilxj7Zj9ekNepRk+nPWJMmV/8AD+eNI8sUJVbNGFdWcbgcrjftsMZrMdcsqAK/qQgarHV2GNN4eEz5ZmkQ1RoI9TbHfblb++WM65CZhSSMXULLuVXci/L3w1WxywPYzQYnFoPr/Uc+EZUkyoROFL08rIySLqQowuLe4a/Pud8NXWEaI3WSJEkWSOxV1VlNxzF+4tfr7YzuSTRUebV8TMVgkUsA55WNwfoTjRLIVsUGtGAuL7W7jCepc7wRMDWWWb1yeO0BqM8qqJc1yehQy01RI0yhU08JW3fYdDe3PphBVUSU9Fx6pOKIwdEMK6VUnoWxrcmpWqs+ND5mngasgZmqOYVVOwB72Ft8Ksxy1abM6/LoJ+PAutFkjbeQBQb+3P8AlbB1yADCWLu6feZvI5Y6iraOVeGHUrGsIKgnsTflYHGnWPLqfLpaiajhOldib7sTt1374xeVtJDM3DfSQ6g3FiLMG+W4/nhx4hrCxoZnIIMskhgX8h6f/nEtqLuMGAfTk89oVm2aGqqKSkpo0hj4QJVI2QXPM7m5272w7gr6PwbQQNpgOcVAuW4RZ4ojYrqF7dBcbfPGWp6jhVVLUNGahL6gpbkRyBv02xZmIaslkrK52SZ7tKwF7BumLbBtAj6Vl9LjsJbTg0HFpq7hpMkrakJtp33A+d8TA2Y5nT1VZJNHl8bBj1cgD2HPbliYtOrqq1UDb/M0nifxPXRZhJRUcvBhiKtMY/8A1CADa/UWthllz1viDO6rMsnciFGvPPUACKEaRsOpN74za5RWZnnkOXU4Bq6hyA8n5R1O/QC5+WNFn9TTzzw+D8km4GW0khNXMvOokA9Wrst+Z77YSrqrRBsHIEzK0JHEa1WY0BAhjpoq5g2ou6+gsBa6jCqgyB5aotQ0umUREnS5AAuDe17Emw5dsAN4gpKUTU2VwGaVVI807gKO2levxOB8mzHTm5esqZFZkkijS+uxZSfTvuSSeZ/NgWmquD7s8RrTeKli54GYXTU8sOVzS2aSKWZVYrcksu4HwGxvbGemAD07CQ6w/pHMEdvY40WX065lmMNJRSf9NpTeSbST6msTy67AX5YU5rTRpQ+dFRHHNBU7whhqG+xUE7/EDGkp5M2wUIsGeSZ8enUZmr1KsFlja6gjUAO46csMpmNFl3AEkcYf0U0kjXVlIv8Apt8xhRCKqoglnqJiWQsih9mIK3Xa1zvtf44MpJVlygSLS/xFaWPU6SemzXN/jbV732tgNtZwueZl6hAKk3DODAKGOeveaNXutisfNTxLnTY8tt+vLA1C0WVyk1WYl5mP4IRqCHcG7HEWat8QyyVLuIFhHpVNlUdAAPbHyoyqnpKR5ZKjS1tlKX1HpbBMjO0xO68sxHT2nh4EFaTBTyiyLKZGUEFTZg3/ADhlW0FJUZctPLUR08g0uXca2LWtYWtYWGBky6KsaKFM2aRWUFYRbXZQPxflAAFgL9PfBEdPTSVMFPxStMwASXmATyJNr25/tbFLGwQR2lGtIHE+tlmWUlB93mD1dYHXhFF4cUXx5lu39Mfc1pKrL0VJ+GZJhxFjUm4T3Hvvhq9Llvhip11E61mYBfuaYD8Df9z77D+eM3XTT19a9fUVRMsl1YgjStuQHYY7WzMc9ozobrN+zsYHHlkaoomzCCJ7XKMrXX2xMBVUGqdmEjy35sO+JhjPvBupDGdSy7MYMr8O1/iJHBq6iVqOnZttO6jZehvqPX0oL7ljjnkBlZ6qn1M7rdX5sSb2PP4ded8eqSjqs3ZYIpX8vC7yFpDZFLWJNujG1tu22C8woY6RhIza3kN3DAgbAcgN7fHAq0RDiMUBUs2wWKKdqUvBFMHNwxFwxt/p7YqyqiqsxKUlNGxrFIZWsVEZHVj02vvj7HWtFE8ckQkQD0f6d/8AnFx85JEYDpTUCPULADbY/S3zwZhxxGb08VQaz5h1E0uSytR5VNSrIlQnGHEULoW9iSQRuL37XNhsNhijxC1PHI81NMpqY5QYTFdo223IYjn8h8+WFNPUSUmXw0rFgxla5VtiBYXv25fTFs2uaMNUSox3G24IAwCtSHOe8B8OLra1Z7z7PAkNMtTDmFNOXQTTxSehkkvYxqBfWebXsNhgXLj/AOUkEXoLndCLav8Anb+9sD1k2rSl3BSxLsSbjvfBFCA0aCRmswJY722O3X2xfBA59YwM7wGGeYNRVL0ubx8aoWlpy+qQspZPot9sW+J0f+JJxaynniMYaHgtcBOhO218eK2NqnMo2mGqNbKB1KXsP2wTnuWJR17cOJIIWjBUlwbnqbdD7dMWwu4H2iV1GLicSzLKB6qOKXL10SrHItQsoB4YI2cXJ/KxHLmCeZsKkrJ6KiniSphcKwVoZQH2vzF19hyPM8sV5GzCukjgaQhozxFTZXAOwY9tRHx2wFM330QljAuxubWseYuPnioXJyYNax4Zc+sr81wJJUlhCcUcyv4T3tvizKyFn0xni6EuQPze2498Sc+ZZlK2Qk7E7n54mVDhzuxjL8MbufyEmw298EAyIXTHbYrHgT3WkRzATQnWRcnUoviYKkzCaBtMIEan1WYLvfruN8THOZovWCxP9TR0VdSUOS0kzTrUOztxIOHpJcGxfbpsu2EWYVLVVRUPJOss9gC0YIAB5ADoBhbEzGlqjvwy4ZW6HY/7knFME8kqMGsStiGtZgL7DHFrwcxSlBUQw5JntoJKmQCG6RFLlmFgP7ONZDkWjJo5jLM8k7Aqb31jmP5b/PCeTiZk+X0qyKyPLFE0abalLAf1x0PxGRHKIBZYUTQAgsLchb2FsK6m1lxiI6i2ytuuMzLQ5PEiBZnLIBYRgggX574VRPGYqiCnTSkLH1Lub3698O62qSChadla9gAi98Kky6egined9S1Cq6hBuCbnfE07Enkxj4Zax1ADRdmQtFRQagQ0bMbdfV++ChR1b5HSZjO0Qplq3p4Ihs5vd3J9gSP/ALYCq0dqqAFjspBuPw7m98E0lUkNNPSECZWQlEYX0na5HY2t9MNNnHEbIIJb0aVVsrO0bf8Atj0G1ue/9BiySaeqpU8zIdKrsrOSFHM/DFEUxmiNiq8jv198OaTw9GMvJqJpUZ9+GbYq7qvWD1F1SW8+/wDMUxxVdDL/AJIiWpiPBFx3Fmv7WB+QxatB5mVnzaQRxqollcblj0sB19QPwOBq+lqKelVFYPDGx4YJsQT+UfK/0xroIYEooFQrJIaeESNYEbIN/wBPpgVtuxcjvM43kV7Zn/4fBKjPBBPHGeRkYarfDCerFNC5WmXU6kEsykY3TeXo6E1tQ5CxLe/c/DGAzEpNUE0jyMHbU2oC9/b2xNO5cn0nKWyee0YTzBZCogdlXZdN9hfliYlIZJ4FZ5RCw2Kk2ue+JhvE3lt4HmgtBFJJRVNiG2ISMHYMR/xb5YooVJjmIFnUgEHBOXCVqWeBIXRwQxdlOwtsefPnb44+UYSGnkkqJNOuUbG9yAfUbYg7xStQFQ+xkrJ5oJVEJKSRMrxuBupG4+hx0XOcwNfl2XZgVUGthDlENwGKm4HwuPpjAhoWZJpeI0crFio2LKO305Y29HCk+XUflZ0kp0YmPSRojVrkqOXX5jthHV9BE/iAGVaJM2NRJSCSKGR1jGtBEpbU/QkDmNsLctrqrMpqysrag2KLdFACjsAOgH9cOM/zXyWmkpJVp9YKB9JNgRf+z74QZRFevk0KAqwtqCm6g32OC6bO3JEt8MH4qn3ltRVxrD5cKGaVhck+pQNx/XAk8qwtTyKAwhIurb7j9jj3mDRrLC4Gsh9Fw3vexGPGZRqILj02PO3PmOv1wwBzNNxzYJ5oXvUhm2DNqIHxvbfGirM2jqweCyEBgpS/I9L4yZXTTEsfgQfbH3L0ml4pppQkiLewbSWHW2BWUhuTMrVVbmzCzVyZjWpGWAijICIOVyf59cO8tlkpYI4V0yRu7KmpwCtudr7Hny54yyhVlA1es8wRcg3/AGwwhlkiy2FxKqSJUtoiP+ZD6djbqDYi5HNccesNAhAzRl4lFZNItIIZFiReJdxpB7E+2+2EsFNGxVpC115AHB6/xDNJYGqK+SWSRGQu5u1l6EdsDZfVxCpWGv1aBJZjENV7ex/v2xVQUTAlACoIEcUmVvPFxF0KCeTHfEwXx4KkCSkzGnMPJeJOqEWPYkbfLEwqbrM9JTxHidYYqelbiTPvIGJGxJtvf6jAdWiy5eSba3kBjHVhbn7YsppXnopmkjYuGbVITt32wN99JlsbWEaqAuondufLGiAQJtBV8Fc88QlQgpoUkl0rwm2U3ub2v8MV0GdVuQyxNSOpWSJXMUiXV+l+97dR2HTH2nbh09GyKNRga5bcDfthZJKXMfE9QMICk/lN+mLFQRgiA1BDVrmHeIsxgzHNEqKUvw+CgKtzD29Vr++L8g1cZ0a5RoCWsL8iP98L6KiDqHqVdYTuNI9TfDD3wwiJX1TgBeHSOQrbg7jb44qSFGBKaNgtygesNpaUPl9TVNGqpCfvGA/CLX+fPCnNIxoYOuwYXbXsPb326495nWPDTCliqJuBNJqmQ9bbDft1xfmFA04elWNlmSMsL9bAHFFG1skzQORbcTEkWngBrAkr3xRFvfTde1iRtgmA2p1I58++PVOqysXCgYITgZiGo+kGeI0t+Edb79TgkVFQ8UVM7qsCyF/TGAdR2587bD++VnB2uMfKghNESi7Mwv7AHAw2TE0PmEBDyU9UZIHZXBO/UXGKAzNONwuqw52t2wxkpddQyLYEkBbcj0xXUQRDzBaQLJTsulQL8Tof0xfODxLuMORDnySnNh6iVFidINz1PLvfExZNnVMkhA4ze8Y2xMKnxoLDwR2Q5RZS1tT3ZeQN+X6fG+IkUstPw2cMxiKxr7W/XHQW+z/KUiaikzipVIU1sG0KqAk2LEi3Mfyx7g+z7LmYxR5pUmWIBrqibBuRBtuDvvh3Bmr8xXtA9sTmVE7SxTRhgRHHZC3S+B8rpvOV1DTW1qzEFb21Aeoi/wAsdPg+zzKImni/jM4lkYxEPw19Q6C4359MVxfZnk4MPCzye5YmLS8dyRztYXPyx0g4iljhkAEzk1L5gxMgYqwtH8LncfT9MC00DQZlMSBpETAXO1wRjoSeG8uiKxxZ6bszSBgYyi6V335C1+uPMHgegLcY5u0vE1DVqjsS5vtb4bYBXW4PM5onFVoZ+k5hnYQsisSSFLBgb2Ntj+mHRzAyTJmKRWMsesoBfcrYj5m/8sajMfAOUz1VIZs3nVp2aOARohVyBqNtjj5T+D8jfL4mTO5WhSORRfQGbQxDFVIBNip+mDFMx1L6jbYW6MJzelUrT6VADBiD29se6SeOJGSY/eByLKOYx0dfs7yyyKc6lHE3RSYwWNr7C3bFf/hhlWoH+NT3NibmPry6denfEKZGIre6Oqgdpz58zRmMaLwwwID3uR72wEkj+rW50De9rknHS4/s7yUusMeezM0wZlZeEw9JUNuBtYyIPniyn+zLL6iCOaPNqwxyKHW6IPSRcX2xUV4ioGDmYZBrqEkO4ZL2B69/54sljsmlEW977L1+OOix/Z3Roynz9QbAgelP9sV13gmhpIDJLW1rcRtKCKEOxNuQUDfkcDaty2RLWnLZE5mtDxS7qQAW29QGJjo8X2ZZc8auayrYsASZY11bjqNOx9sTFtjSnM01Zlc89VUtEyIJJIZ0eRC6iSNdBVluLiwBG43J+d1NRzxzuSUjC04hR44wtze5IXpY9MTEwxLRZU+GqmqdZJ8xjMhkWSRlp2XURIG2s/UC29++Lf8ADhU0apUxrHBDTxyDgXLGFi4Km/pDEkMN7jb3xMTEkgcXg941S9bCTFtEBTHSi9vx377gi1/TpGL28KloIkFcUeNGs6xn/M1XV92J23Fr7354mJiSQ3MMkFRR09PT1BganidI5NGohjps3McivzvhZN4QdpbQ16RwiUuqGA3F55JbXDAEWfTuDyuLXtiYmJJC08OMi00fmkaOJVR9cJLMobULEtse5N7jtj7F4bjjrPMmpZiS2pCg0su+hT7LqPx2xMTEklOX+GZaOqpZzWxMaaXXGi05AteI6TdiSLRG1zYahYC1i5yqj/h+V0dFr4hpqeOHiWtq0KFva5te2JiYkkLHvgHNKJ66JUtRsFINqqm4yk79NQtta1iDt1vbExMSSE0kLU1JBTiZ34UaoXfdnsLaj7m2+JiYmJJ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0" name="AutoShape 6" descr="data:image/jpeg;base64,/9j/4AAQSkZJRgABAQAAAQABAAD/2wBDAAkGBwgHBgkIBwgKCgkLDRYPDQwMDRsUFRAWIB0iIiAdHx8kKDQsJCYxJx8fLT0tMTU3Ojo6Iys/RD84QzQ5Ojf/2wBDAQoKCg0MDRoPDxo3JR8lNzc3Nzc3Nzc3Nzc3Nzc3Nzc3Nzc3Nzc3Nzc3Nzc3Nzc3Nzc3Nzc3Nzc3Nzc3Nzc3Nzf/wAARCACoAHQDASIAAhEBAxEB/8QAHAAAAgMBAQEBAAAAAAAAAAAABAUAAwYHAgEI/8QAPxAAAgECBAQEAwYEBQIHAAAAAQIDBBEABRIhEzFBUQYUImFxgZEHIzJCsfEVocHwFjNi0eElUhckQ1NjkqL/xAAaAQACAwEBAAAAAAAAAAAAAAADBAACBQEG/8QALREAAgIBAwIEBAcBAAAAAAAAAQIAAxEEEiExQRMiUWEFFDJxI1KBkaHB8NH/2gAMAwEAAhEDEQA/AO448sMesTEkgk0ercdMVSExpfRqY8rbftg04yPjjOqnL8tZMsQtVytwYAB6mk5kAey3+ZA74q9mxZ1Ky7bRCc58S0vh/hHNFCxSEgcJjIy27rYG3vvgCt8V5ZmopKTKq9W805BfQTay6rW6nbrYe/Q8kz+NqOvkjq2FRUxuPMSuSS8h3YfC5tbsMaD7P8vGbeIqlpJvKTNGW4cYUExnaybHltfYc+eBWAuhX1mndokpq3A5OP0m8qHpaZBpVZZA1tUtnIO51XIso26AdMJM1zidsvmeErJOL7oxsT0JPbv7DFGY5ZJNLLR8e/CNhGL7+7E/1wumyeno4XMFS8tbyCxKdIPx/YY8980A2wAftMdtxlPiOmr/AC1PKk6uZ9PGWByEYW3P/aRz3x8p8nzaXLzOyw+WCfdJLMbW+A/rgnPqiHLKIPRkSSKYleSTfWxsXtt2NufTF1R4tpYcwNNPHMlIGThvbUQLHUW7dLAC+DpR5AuRLurGpc4xz/jE0lBnhngFVVU5p7BRouWtb/V9O2HdNlSZZM0i1E7ceL7yGQKQbE7nSy/zBwFl/jKkipK2XyU61aK7QwshaOV9vz9twTcDGNh8V5nWSOKirarlla8rBtKE9lsNgOW2LWaR7FIUYlK6mYzT5tm1Nlcq63RFKXCql3N/Ycvriik8Rx1EAanjklAYJuo1A8wCPhfGYlysTzs9TORc31AX+G+KcsjoNUv/AFF4Y1kv1GoAD8IG973F+mIugqKcnmc9QZpa6qDzXhpmjUD8KAjf398TDOlr6GlgSGHKYZkA/G12J+JHXEwPwFEridzxMTFcsiopZ2AAFyceiJAGTDz052OMx4my6lzCalYH76lLMsituoY2YDsxt+LmN8fayvqa6Xh08buL7KmwPbUemAM08zQxGnQxGqeIyvcWjjUdCfmSfhjGs+IeISEHl/N/yd5HScu8bIIfEeZSuVKNWWQah1tuLc+WBMpzCpybOaDNaWVNcUhieNzvobqR1H+2PFXWvXMlIk0ZQ1jMVlUC7amsWfl139xhXncfCmV3kJLa1dUHS+xB5H5Y1M8YnpLF/CKt7TtK0vl42epIlLtqFt+KxO5I/sbdsZ2bMKvMq2qy9akZZTQkxzJBCTIwINhr5A3sLczz6YHzHxfNA1LJSPHKwhW2qP8AFtzA6bXwmpfFdNV5k4nhcefm1gxKWKSKgUXXqPUD9cedr0tniGzZ9szEFNgUsR16S/xfWFcuWnSennXjKwjiJOkLazE9yByOMnX5vLJLEslPCoCaSUuNW3PDVJnkoqVRT00sLqz6Pw6ADt139sK6x6QjUkQIPOMnGjWu3giLWKQdrdJ5/i1UmUojTEynUFU3CqnpBNut9JHyGEskrGRnViCd9tt++HNfRhplqYI5JoJIfuyi/hIGyHtYgjAVXGkUbUpQq7qGuR+H4/O/0w2jAdp2ttrAwusn8x4eXhZhEdBVZY9JDk9hgTKYIpknhKFZmjPAcH8/Rfn6h9MD0iRyvFBwtQMgDsN7fvhtS5LPUVAeBGjET3DBdwQb/W++OsVrGJZk25EPq62vy2c07TRIw3ZQbAHtiY81iNFMVjkDbDU91fUepJ74mFvEE7sSfpy4thdmiSVCR08TFdbeprXso54YW9OFea1DoQiyxxAg2vuzjqAMO6jHhnMFKGqY6WNkp2WKGMEu7Dew5n+xjn3iPPaapoq+cCXTLDKpedhtqUIpUDbnvzvvz6YZeLMyli8tQQU0lUJbOyI+i++wPpa4xns6EkOVSCWh4LTcNmWSdXI1PZX9Ma3tY7g9hzxjq7vaqqOBCabzXqPeYqoe7RxPHNKqn1MjC5a/M8x+2K81qVzHMo0MIgdrqjyyFQFH4eXXa3LcnlgqGCOqlrJmjcPFE0npa9lva7c/fluLYS5i6pw2QRsoNwU5bcibgfpjY6nAno9X9LMO0c0iSZjBTx1CE08C8OSS3qFrkAEb33t7ddsNsojpcgzCqpipq/MU9zIWGqJ21AhSQNgGUE23scKYKqWiyapDRxqJlRmZ0bigG49JGwuDY35+2KaCmqo5KaqnqJI1mJlV9OpmVU1BTdgCzDTtfqL9ML2I2evEz9dWcBicdMSrKqyro2hihh4slwNLm+roTb5frjxn4L1DoFBIOwjFr39uuHmQeGa7PJnkhfyFGNQapkiJDG9yFFxcjC2rrskyfNGgy+OsrxG4U1srpYv/APGgFgPe+OE5by9Zn6mzDkLiU01bmUTTRLaB6cq66QE8vYEEgdL33+GHGc+FnfwzHmUM4qJdBnlk1DSb3JUb+o8uXzGMzVRwyRvPTVCycRiWAurFgeZB3/XuOWDqbLc3aMzeH6SSaL/MmmhNndtibDsOy/PsIVOcg4MWVsNkyjIaubL5FlplMaNp4rNGvrAN7WPP/nGznhrM6pRNmBmymGR9qCOMLLIlr3J/Lcki1vkMY2y1LxyTTO0854jMG3O+4PZueGlXnub5tVpR5c8vnnfTGIhpLbW9XSw78v1xXUIXwV/f0j+qTcqOpwDHy5fFBGkVNQRiFRZLpquO9yDfExmJp6TJX8i3m8znjFqiojrpoY+INisYQHUq2A1HckHYC2Jhb5Kz8/8Av3iPy59TP0rJW08aM5njCpcMS2wsbG+MpnNUaioeYyIyxqRG67AKRv8AvhVmUVPmumGcVWmNg1o5NAbYbsBsRyuD2xmPtFzWaAR00JYcS5KL+Yn4fpgOp1HzrJUhxnk/pCUoLGCmFZvn+XzVlEFrpadEgKEcIlZbN+I9R7Hrj5nuY0lTlMdNRy1CiNUJR5VlWT1xkWYbAAdBblvy3w0NO88ZmqYZBGbxmU7MpFjt7gbgY2lVNQHIhT5cV4MkiFXY3kmYMNRt0A39gfjhw1ilxj7Zj9ekNepRk+nPWJMmV/8AD+eNI8sUJVbNGFdWcbgcrjftsMZrMdcsqAK/qQgarHV2GNN4eEz5ZmkQ1RoI9TbHfblb++WM65CZhSSMXULLuVXci/L3w1WxywPYzQYnFoPr/Uc+EZUkyoROFL08rIySLqQowuLe4a/Pud8NXWEaI3WSJEkWSOxV1VlNxzF+4tfr7YzuSTRUebV8TMVgkUsA55WNwfoTjRLIVsUGtGAuL7W7jCepc7wRMDWWWb1yeO0BqM8qqJc1yehQy01RI0yhU08JW3fYdDe3PphBVUSU9Fx6pOKIwdEMK6VUnoWxrcmpWqs+ND5mngasgZmqOYVVOwB72Ft8Ksxy1abM6/LoJ+PAutFkjbeQBQb+3P8AlbB1yADCWLu6feZvI5Y6iraOVeGHUrGsIKgnsTflYHGnWPLqfLpaiajhOldib7sTt1374xeVtJDM3DfSQ6g3FiLMG+W4/nhx4hrCxoZnIIMskhgX8h6f/nEtqLuMGAfTk89oVm2aGqqKSkpo0hj4QJVI2QXPM7m5272w7gr6PwbQQNpgOcVAuW4RZ4ojYrqF7dBcbfPGWp6jhVVLUNGahL6gpbkRyBv02xZmIaslkrK52SZ7tKwF7BumLbBtAj6Vl9LjsJbTg0HFpq7hpMkrakJtp33A+d8TA2Y5nT1VZJNHl8bBj1cgD2HPbliYtOrqq1UDb/M0nifxPXRZhJRUcvBhiKtMY/8A1CADa/UWthllz1viDO6rMsnciFGvPPUACKEaRsOpN74za5RWZnnkOXU4Bq6hyA8n5R1O/QC5+WNFn9TTzzw+D8km4GW0khNXMvOokA9Wrst+Z77YSrqrRBsHIEzK0JHEa1WY0BAhjpoq5g2ou6+gsBa6jCqgyB5aotQ0umUREnS5AAuDe17Emw5dsAN4gpKUTU2VwGaVVI807gKO2levxOB8mzHTm5esqZFZkkijS+uxZSfTvuSSeZ/NgWmquD7s8RrTeKli54GYXTU8sOVzS2aSKWZVYrcksu4HwGxvbGemAD07CQ6w/pHMEdvY40WX065lmMNJRSf9NpTeSbST6msTy67AX5YU5rTRpQ+dFRHHNBU7whhqG+xUE7/EDGkp5M2wUIsGeSZ8enUZmr1KsFlja6gjUAO46csMpmNFl3AEkcYf0U0kjXVlIv8Apt8xhRCKqoglnqJiWQsih9mIK3Xa1zvtf44MpJVlygSLS/xFaWPU6SemzXN/jbV732tgNtZwueZl6hAKk3DODAKGOeveaNXutisfNTxLnTY8tt+vLA1C0WVyk1WYl5mP4IRqCHcG7HEWat8QyyVLuIFhHpVNlUdAAPbHyoyqnpKR5ZKjS1tlKX1HpbBMjO0xO68sxHT2nh4EFaTBTyiyLKZGUEFTZg3/ADhlW0FJUZctPLUR08g0uXca2LWtYWtYWGBky6KsaKFM2aRWUFYRbXZQPxflAAFgL9PfBEdPTSVMFPxStMwASXmATyJNr25/tbFLGwQR2lGtIHE+tlmWUlB93mD1dYHXhFF4cUXx5lu39Mfc1pKrL0VJ+GZJhxFjUm4T3Hvvhq9Llvhip11E61mYBfuaYD8Df9z77D+eM3XTT19a9fUVRMsl1YgjStuQHYY7WzMc9ozobrN+zsYHHlkaoomzCCJ7XKMrXX2xMBVUGqdmEjy35sO+JhjPvBupDGdSy7MYMr8O1/iJHBq6iVqOnZttO6jZehvqPX0oL7ljjnkBlZ6qn1M7rdX5sSb2PP4ded8eqSjqs3ZYIpX8vC7yFpDZFLWJNujG1tu22C8woY6RhIza3kN3DAgbAcgN7fHAq0RDiMUBUs2wWKKdqUvBFMHNwxFwxt/p7YqyqiqsxKUlNGxrFIZWsVEZHVj02vvj7HWtFE8ckQkQD0f6d/8AnFx85JEYDpTUCPULADbY/S3zwZhxxGb08VQaz5h1E0uSytR5VNSrIlQnGHEULoW9iSQRuL37XNhsNhijxC1PHI81NMpqY5QYTFdo223IYjn8h8+WFNPUSUmXw0rFgxla5VtiBYXv25fTFs2uaMNUSox3G24IAwCtSHOe8B8OLra1Z7z7PAkNMtTDmFNOXQTTxSehkkvYxqBfWebXsNhgXLj/AOUkEXoLndCLav8Anb+9sD1k2rSl3BSxLsSbjvfBFCA0aCRmswJY722O3X2xfBA59YwM7wGGeYNRVL0ubx8aoWlpy+qQspZPot9sW+J0f+JJxaynniMYaHgtcBOhO218eK2NqnMo2mGqNbKB1KXsP2wTnuWJR17cOJIIWjBUlwbnqbdD7dMWwu4H2iV1GLicSzLKB6qOKXL10SrHItQsoB4YI2cXJ/KxHLmCeZsKkrJ6KiniSphcKwVoZQH2vzF19hyPM8sV5GzCukjgaQhozxFTZXAOwY9tRHx2wFM330QljAuxubWseYuPnioXJyYNax4Zc+sr81wJJUlhCcUcyv4T3tvizKyFn0xni6EuQPze2498Sc+ZZlK2Qk7E7n54mVDhzuxjL8MbufyEmw298EAyIXTHbYrHgT3WkRzATQnWRcnUoviYKkzCaBtMIEan1WYLvfruN8THOZovWCxP9TR0VdSUOS0kzTrUOztxIOHpJcGxfbpsu2EWYVLVVRUPJOss9gC0YIAB5ADoBhbEzGlqjvwy4ZW6HY/7knFME8kqMGsStiGtZgL7DHFrwcxSlBUQw5JntoJKmQCG6RFLlmFgP7ONZDkWjJo5jLM8k7Aqb31jmP5b/PCeTiZk+X0qyKyPLFE0abalLAf1x0PxGRHKIBZYUTQAgsLchb2FsK6m1lxiI6i2ytuuMzLQ5PEiBZnLIBYRgggX574VRPGYqiCnTSkLH1Lub3698O62qSChadla9gAi98Kky6egined9S1Cq6hBuCbnfE07Enkxj4Zax1ADRdmQtFRQagQ0bMbdfV++ChR1b5HSZjO0Qplq3p4Ihs5vd3J9gSP/ALYCq0dqqAFjspBuPw7m98E0lUkNNPSECZWQlEYX0na5HY2t9MNNnHEbIIJb0aVVsrO0bf8Atj0G1ue/9BiySaeqpU8zIdKrsrOSFHM/DFEUxmiNiq8jv198OaTw9GMvJqJpUZ9+GbYq7qvWD1F1SW8+/wDMUxxVdDL/AJIiWpiPBFx3Fmv7WB+QxatB5mVnzaQRxqollcblj0sB19QPwOBq+lqKelVFYPDGx4YJsQT+UfK/0xroIYEooFQrJIaeESNYEbIN/wBPpgVtuxcjvM43kV7Zn/4fBKjPBBPHGeRkYarfDCerFNC5WmXU6kEsykY3TeXo6E1tQ5CxLe/c/DGAzEpNUE0jyMHbU2oC9/b2xNO5cn0nKWyee0YTzBZCogdlXZdN9hfliYlIZJ4FZ5RCw2Kk2ue+JhvE3lt4HmgtBFJJRVNiG2ISMHYMR/xb5YooVJjmIFnUgEHBOXCVqWeBIXRwQxdlOwtsefPnb44+UYSGnkkqJNOuUbG9yAfUbYg7xStQFQ+xkrJ5oJVEJKSRMrxuBupG4+hx0XOcwNfl2XZgVUGthDlENwGKm4HwuPpjAhoWZJpeI0crFio2LKO305Y29HCk+XUflZ0kp0YmPSRojVrkqOXX5jthHV9BE/iAGVaJM2NRJSCSKGR1jGtBEpbU/QkDmNsLctrqrMpqysrag2KLdFACjsAOgH9cOM/zXyWmkpJVp9YKB9JNgRf+z74QZRFevk0KAqwtqCm6g32OC6bO3JEt8MH4qn3ltRVxrD5cKGaVhck+pQNx/XAk8qwtTyKAwhIurb7j9jj3mDRrLC4Gsh9Fw3vexGPGZRqILj02PO3PmOv1wwBzNNxzYJ5oXvUhm2DNqIHxvbfGirM2jqweCyEBgpS/I9L4yZXTTEsfgQfbH3L0ml4pppQkiLewbSWHW2BWUhuTMrVVbmzCzVyZjWpGWAijICIOVyf59cO8tlkpYI4V0yRu7KmpwCtudr7Hny54yyhVlA1es8wRcg3/AGwwhlkiy2FxKqSJUtoiP+ZD6djbqDYi5HNccesNAhAzRl4lFZNItIIZFiReJdxpB7E+2+2EsFNGxVpC115AHB6/xDNJYGqK+SWSRGQu5u1l6EdsDZfVxCpWGv1aBJZjENV7ex/v2xVQUTAlACoIEcUmVvPFxF0KCeTHfEwXx4KkCSkzGnMPJeJOqEWPYkbfLEwqbrM9JTxHidYYqelbiTPvIGJGxJtvf6jAdWiy5eSba3kBjHVhbn7YsppXnopmkjYuGbVITt32wN99JlsbWEaqAuondufLGiAQJtBV8Fc88QlQgpoUkl0rwm2U3ub2v8MV0GdVuQyxNSOpWSJXMUiXV+l+97dR2HTH2nbh09GyKNRga5bcDfthZJKXMfE9QMICk/lN+mLFQRgiA1BDVrmHeIsxgzHNEqKUvw+CgKtzD29Vr++L8g1cZ0a5RoCWsL8iP98L6KiDqHqVdYTuNI9TfDD3wwiJX1TgBeHSOQrbg7jb44qSFGBKaNgtygesNpaUPl9TVNGqpCfvGA/CLX+fPCnNIxoYOuwYXbXsPb326495nWPDTCliqJuBNJqmQ9bbDft1xfmFA04elWNlmSMsL9bAHFFG1skzQORbcTEkWngBrAkr3xRFvfTde1iRtgmA2p1I58++PVOqysXCgYITgZiGo+kGeI0t+Edb79TgkVFQ8UVM7qsCyF/TGAdR2587bD++VnB2uMfKghNESi7Mwv7AHAw2TE0PmEBDyU9UZIHZXBO/UXGKAzNONwuqw52t2wxkpddQyLYEkBbcj0xXUQRDzBaQLJTsulQL8Tof0xfODxLuMORDnySnNh6iVFidINz1PLvfExZNnVMkhA4ze8Y2xMKnxoLDwR2Q5RZS1tT3ZeQN+X6fG+IkUstPw2cMxiKxr7W/XHQW+z/KUiaikzipVIU1sG0KqAk2LEi3Mfyx7g+z7LmYxR5pUmWIBrqibBuRBtuDvvh3Bmr8xXtA9sTmVE7SxTRhgRHHZC3S+B8rpvOV1DTW1qzEFb21Aeoi/wAsdPg+zzKImni/jM4lkYxEPw19Q6C4359MVxfZnk4MPCzye5YmLS8dyRztYXPyx0g4iljhkAEzk1L5gxMgYqwtH8LncfT9MC00DQZlMSBpETAXO1wRjoSeG8uiKxxZ6bszSBgYyi6V335C1+uPMHgegLcY5u0vE1DVqjsS5vtb4bYBXW4PM5onFVoZ+k5hnYQsisSSFLBgb2Ntj+mHRzAyTJmKRWMsesoBfcrYj5m/8sajMfAOUz1VIZs3nVp2aOARohVyBqNtjj5T+D8jfL4mTO5WhSORRfQGbQxDFVIBNip+mDFMx1L6jbYW6MJzelUrT6VADBiD29se6SeOJGSY/eByLKOYx0dfs7yyyKc6lHE3RSYwWNr7C3bFf/hhlWoH+NT3NibmPry6denfEKZGIre6Oqgdpz58zRmMaLwwwID3uR72wEkj+rW50De9rknHS4/s7yUusMeezM0wZlZeEw9JUNuBtYyIPniyn+zLL6iCOaPNqwxyKHW6IPSRcX2xUV4ioGDmYZBrqEkO4ZL2B69/54sljsmlEW977L1+OOix/Z3Roynz9QbAgelP9sV13gmhpIDJLW1rcRtKCKEOxNuQUDfkcDaty2RLWnLZE5mtDxS7qQAW29QGJjo8X2ZZc8auayrYsASZY11bjqNOx9sTFtjSnM01Zlc89VUtEyIJJIZ0eRC6iSNdBVluLiwBG43J+d1NRzxzuSUjC04hR44wtze5IXpY9MTEwxLRZU+GqmqdZJ8xjMhkWSRlp2XURIG2s/UC29++Lf8ADhU0apUxrHBDTxyDgXLGFi4Km/pDEkMN7jb3xMTEkgcXg941S9bCTFtEBTHSi9vx377gi1/TpGL28KloIkFcUeNGs6xn/M1XV92J23Fr7354mJiSQ3MMkFRR09PT1BganidI5NGohjps3McivzvhZN4QdpbQ16RwiUuqGA3F55JbXDAEWfTuDyuLXtiYmJJC08OMi00fmkaOJVR9cJLMobULEtse5N7jtj7F4bjjrPMmpZiS2pCg0su+hT7LqPx2xMTEklOX+GZaOqpZzWxMaaXXGi05AteI6TdiSLRG1zYahYC1i5yqj/h+V0dFr4hpqeOHiWtq0KFva5te2JiYkkLHvgHNKJ66JUtRsFINqqm4yk79NQtta1iDt1vbExMSSE0kLU1JBTiZ34UaoXfdnsLaj7m2+JiYmJJ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357562"/>
            <a:ext cx="2924182" cy="314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smtClean="0">
                <a:solidFill>
                  <a:schemeClr val="tx1"/>
                </a:solidFill>
              </a:rPr>
              <a:t>Szarłat uprawny</a:t>
            </a:r>
            <a:endParaRPr lang="pl-PL" dirty="0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928802"/>
            <a:ext cx="3090109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5" name="Picture 5" descr="http://t3.gstatic.com/images?q=tbn:ANd9GcR-D-44Hx4iNEJDKuWuAahyyvaLGFBbaKRZEvbgZYUkcAlGYcT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643050"/>
            <a:ext cx="3300427" cy="470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Szarłat ozdobny</a:t>
            </a:r>
            <a:endParaRPr lang="pl-PL" b="1" dirty="0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515870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8" name="Picture 4" descr="http://www.antoranz.net/CURIOSA/ZBIOR4/C0405/ad-QZD00068-Amarant/QZD00068-2c-tricol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3286124"/>
            <a:ext cx="3333750" cy="333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okopowe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b="1" dirty="0" smtClean="0"/>
              <a:t>    Bulwiaste:</a:t>
            </a:r>
          </a:p>
          <a:p>
            <a:pPr lvl="1">
              <a:buNone/>
            </a:pPr>
            <a:r>
              <a:rPr lang="pl-PL" dirty="0" smtClean="0"/>
              <a:t>  - Ziemniak uprawny (</a:t>
            </a:r>
            <a:r>
              <a:rPr lang="pl-PL" dirty="0" err="1" smtClean="0"/>
              <a:t>Solanum</a:t>
            </a:r>
            <a:r>
              <a:rPr lang="pl-PL" dirty="0" smtClean="0"/>
              <a:t> </a:t>
            </a:r>
            <a:r>
              <a:rPr lang="pl-PL" dirty="0" err="1" smtClean="0"/>
              <a:t>tuberosum</a:t>
            </a:r>
            <a:r>
              <a:rPr lang="pl-PL" dirty="0" smtClean="0"/>
              <a:t>)</a:t>
            </a:r>
          </a:p>
          <a:p>
            <a:pPr lvl="1">
              <a:buNone/>
            </a:pPr>
            <a:r>
              <a:rPr lang="pl-PL" dirty="0" smtClean="0"/>
              <a:t>  - Topinambur lub słonecznik bulwiasty   (</a:t>
            </a:r>
            <a:r>
              <a:rPr lang="pl-PL" dirty="0" err="1" smtClean="0"/>
              <a:t>Helianthus</a:t>
            </a:r>
            <a:r>
              <a:rPr lang="pl-PL" dirty="0" smtClean="0"/>
              <a:t> </a:t>
            </a:r>
            <a:r>
              <a:rPr lang="pl-PL" dirty="0" err="1" smtClean="0"/>
              <a:t>tuberosus</a:t>
            </a:r>
            <a:r>
              <a:rPr lang="pl-PL" dirty="0" smtClean="0"/>
              <a:t>)</a:t>
            </a:r>
          </a:p>
          <a:p>
            <a:pPr lvl="1">
              <a:buNone/>
            </a:pPr>
            <a:endParaRPr lang="pl-PL" dirty="0" smtClean="0"/>
          </a:p>
          <a:p>
            <a:pPr lvl="1">
              <a:buNone/>
            </a:pPr>
            <a:r>
              <a:rPr lang="pl-PL" b="1" dirty="0" smtClean="0"/>
              <a:t>Korzeniowe:</a:t>
            </a:r>
          </a:p>
          <a:p>
            <a:pPr lvl="1">
              <a:buNone/>
            </a:pPr>
            <a:r>
              <a:rPr lang="pl-PL" dirty="0" smtClean="0"/>
              <a:t>	- burak cukrowy i pastewny</a:t>
            </a:r>
          </a:p>
          <a:p>
            <a:pPr lvl="1">
              <a:buNone/>
            </a:pPr>
            <a:r>
              <a:rPr lang="pl-PL" dirty="0" smtClean="0"/>
              <a:t>   - marchew pastewna </a:t>
            </a:r>
          </a:p>
          <a:p>
            <a:pPr lvl="1">
              <a:buNone/>
            </a:pPr>
            <a:r>
              <a:rPr lang="pl-PL" dirty="0" smtClean="0"/>
              <a:t>   - cykoria korzeniowa</a:t>
            </a:r>
          </a:p>
          <a:p>
            <a:pPr lvl="1">
              <a:buNone/>
            </a:pPr>
            <a:endParaRPr lang="pl-PL" dirty="0" smtClean="0"/>
          </a:p>
          <a:p>
            <a:pPr lvl="1">
              <a:buNone/>
            </a:pPr>
            <a:endParaRPr lang="pl-PL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84632" lvl="1" algn="l" rtl="0">
              <a:spcBef>
                <a:spcPct val="0"/>
              </a:spcBef>
            </a:pPr>
            <a:r>
              <a:rPr lang="pl-PL" sz="3200" b="1" dirty="0" smtClean="0">
                <a:solidFill>
                  <a:schemeClr val="tx1"/>
                </a:solidFill>
              </a:rPr>
              <a:t>Topinambur lub słonecznik bulwiasty   (</a:t>
            </a:r>
            <a:r>
              <a:rPr lang="pl-PL" sz="3200" b="1" dirty="0" err="1" smtClean="0">
                <a:solidFill>
                  <a:schemeClr val="tx1"/>
                </a:solidFill>
              </a:rPr>
              <a:t>Helianthus</a:t>
            </a:r>
            <a:r>
              <a:rPr lang="pl-PL" sz="3200" b="1" dirty="0" smtClean="0">
                <a:solidFill>
                  <a:schemeClr val="tx1"/>
                </a:solidFill>
              </a:rPr>
              <a:t> </a:t>
            </a:r>
            <a:r>
              <a:rPr lang="pl-PL" sz="3200" b="1" dirty="0" err="1" smtClean="0">
                <a:solidFill>
                  <a:schemeClr val="tx1"/>
                </a:solidFill>
              </a:rPr>
              <a:t>tuberosus</a:t>
            </a:r>
            <a:r>
              <a:rPr lang="pl-PL" sz="3200" b="1" dirty="0" smtClean="0">
                <a:solidFill>
                  <a:schemeClr val="tx1"/>
                </a:solidFill>
              </a:rPr>
              <a:t>)</a:t>
            </a:r>
            <a:br>
              <a:rPr lang="pl-PL" sz="3200" b="1" dirty="0" smtClean="0">
                <a:solidFill>
                  <a:schemeClr val="tx1"/>
                </a:solidFill>
              </a:rPr>
            </a:br>
            <a:endParaRPr lang="pl-PL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408992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000240"/>
            <a:ext cx="3722925" cy="344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84632" lvl="1" algn="l" rtl="0">
              <a:spcBef>
                <a:spcPct val="0"/>
              </a:spcBef>
            </a:pPr>
            <a:r>
              <a:rPr lang="pl-PL" sz="3200" b="1" dirty="0" smtClean="0">
                <a:solidFill>
                  <a:schemeClr val="tx1"/>
                </a:solidFill>
              </a:rPr>
              <a:t>Topinambur lub słonecznik bulwiasty   (</a:t>
            </a:r>
            <a:r>
              <a:rPr lang="pl-PL" sz="3200" b="1" dirty="0" err="1" smtClean="0">
                <a:solidFill>
                  <a:schemeClr val="tx1"/>
                </a:solidFill>
              </a:rPr>
              <a:t>Helianthus</a:t>
            </a:r>
            <a:r>
              <a:rPr lang="pl-PL" sz="3200" b="1" dirty="0" smtClean="0">
                <a:solidFill>
                  <a:schemeClr val="tx1"/>
                </a:solidFill>
              </a:rPr>
              <a:t> </a:t>
            </a:r>
            <a:r>
              <a:rPr lang="pl-PL" sz="3200" b="1" dirty="0" err="1" smtClean="0">
                <a:solidFill>
                  <a:schemeClr val="tx1"/>
                </a:solidFill>
              </a:rPr>
              <a:t>tuberosus</a:t>
            </a:r>
            <a:r>
              <a:rPr lang="pl-PL" sz="3200" b="1" dirty="0" smtClean="0">
                <a:solidFill>
                  <a:schemeClr val="tx1"/>
                </a:solidFill>
              </a:rPr>
              <a:t>)</a:t>
            </a:r>
            <a:br>
              <a:rPr lang="pl-PL" sz="3200" b="1" dirty="0" smtClean="0">
                <a:solidFill>
                  <a:schemeClr val="tx1"/>
                </a:solidFill>
              </a:rPr>
            </a:br>
            <a:endParaRPr lang="pl-PL" sz="32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500306"/>
            <a:ext cx="421788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Topinambu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714356"/>
            <a:ext cx="2476504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Burak pastewny</a:t>
            </a:r>
            <a:endParaRPr lang="pl-PL" b="1" dirty="0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1155" y="1785926"/>
            <a:ext cx="3028329" cy="437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714620"/>
            <a:ext cx="296228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zbożowe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Są grupą roślin rolniczych gromadzących skrobie w owocach lub nasionach.</a:t>
            </a:r>
          </a:p>
          <a:p>
            <a:r>
              <a:rPr lang="pl-PL" dirty="0" smtClean="0"/>
              <a:t>Wyróżniamy pośród nich zboża właściwe (cerealia) i zboża rzekome (</a:t>
            </a:r>
            <a:r>
              <a:rPr lang="pl-PL" dirty="0" err="1" smtClean="0"/>
              <a:t>pseudocerealia</a:t>
            </a:r>
            <a:r>
              <a:rPr lang="pl-PL" dirty="0" smtClean="0"/>
              <a:t>).</a:t>
            </a:r>
          </a:p>
          <a:p>
            <a:r>
              <a:rPr lang="pl-PL" b="1" dirty="0" smtClean="0"/>
              <a:t>Zboża właściwe </a:t>
            </a:r>
            <a:r>
              <a:rPr lang="pl-PL" dirty="0" smtClean="0"/>
              <a:t>są to jednoroczne gatunki traw.</a:t>
            </a:r>
          </a:p>
          <a:p>
            <a:r>
              <a:rPr lang="pl-PL" b="1" dirty="0" smtClean="0"/>
              <a:t>Zboża rzekome </a:t>
            </a:r>
            <a:r>
              <a:rPr lang="pl-PL" dirty="0" smtClean="0"/>
              <a:t>należą do innych rodzin botanicznych, ale wytwarzają owoce lub nasiona zawierające skrobię.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Burak cukrowy</a:t>
            </a:r>
            <a:endParaRPr lang="pl-PL" b="1" dirty="0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483257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4" name="Picture 4" descr="http://t0.gstatic.com/images?q=tbn:ANd9GcSUTOWdXDamqDVHLPxJohxF_qHtpEFBW33KerfQWOEaYJdcirjcl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928802"/>
            <a:ext cx="3156136" cy="2100266"/>
          </a:xfrm>
          <a:prstGeom prst="rect">
            <a:avLst/>
          </a:prstGeom>
          <a:noFill/>
        </p:spPr>
      </p:pic>
      <p:pic>
        <p:nvPicPr>
          <p:cNvPr id="87046" name="Picture 6" descr="http://t3.gstatic.com/images?q=tbn:ANd9GcSGKQcQBVnpKQ2kK7BE-hv08Xm2VIYyaQjbbjd8GZ7_LP7HZEa8H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4214818"/>
            <a:ext cx="2466975" cy="1857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Marchew </a:t>
            </a:r>
            <a:r>
              <a:rPr lang="pl-PL" b="1" dirty="0" smtClean="0"/>
              <a:t>pastewna</a:t>
            </a:r>
            <a:endParaRPr lang="pl-PL" b="1" dirty="0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09" y="1571612"/>
            <a:ext cx="333822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786058"/>
            <a:ext cx="3855799" cy="34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Cykoria </a:t>
            </a:r>
            <a:r>
              <a:rPr lang="pl-PL" b="1" dirty="0" smtClean="0"/>
              <a:t>korzeniowa</a:t>
            </a:r>
            <a:endParaRPr lang="pl-PL" b="1" dirty="0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571612"/>
            <a:ext cx="315706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643050"/>
            <a:ext cx="414340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okopowe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Plon rolniczy – części podziemne – bulwy (u okopowych bulwiastych) i korzenie spichrzowe, w przypadku okopowych korzeniowych.</a:t>
            </a:r>
          </a:p>
          <a:p>
            <a:r>
              <a:rPr lang="pl-PL" dirty="0" smtClean="0"/>
              <a:t>Nazwa historyczna grupy powstała w związku z wymaganiami okopywania tych roślin w czasie wegetacji</a:t>
            </a:r>
            <a:endParaRPr lang="pl-PL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przemysłowe oleiste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Ze względu na użytkowanie, podobieństwa w  agrotechnice i sposób wykorzystania surowców do grupy roślin przemysłowych oleistych zaliczyć można każdy gatunek rośliny uprawnej, która w swoich nasionach zawiera  ponad 15 % tłuszczu.</a:t>
            </a:r>
          </a:p>
          <a:p>
            <a:r>
              <a:rPr lang="pl-PL" dirty="0" smtClean="0"/>
              <a:t>W Polsce uprawia się gatunki  o zawartości tłuszczu w nasionach od 30 – do ponad 50 %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przemysłowe oleiste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Rodzina: </a:t>
            </a:r>
            <a:r>
              <a:rPr lang="pl-PL" b="1" dirty="0" err="1" smtClean="0"/>
              <a:t>Kapustowate</a:t>
            </a:r>
            <a:endParaRPr lang="pl-PL" b="1" dirty="0" smtClean="0"/>
          </a:p>
          <a:p>
            <a:pPr>
              <a:buFontTx/>
              <a:buChar char="-"/>
            </a:pPr>
            <a:r>
              <a:rPr lang="pl-PL" dirty="0" smtClean="0"/>
              <a:t>Rzepak ozimy i jary (</a:t>
            </a:r>
            <a:r>
              <a:rPr lang="pl-PL" dirty="0" err="1" smtClean="0"/>
              <a:t>Brassica</a:t>
            </a:r>
            <a:r>
              <a:rPr lang="pl-PL" dirty="0" smtClean="0"/>
              <a:t> </a:t>
            </a:r>
            <a:r>
              <a:rPr lang="pl-PL" dirty="0" err="1" smtClean="0"/>
              <a:t>napus</a:t>
            </a:r>
            <a:r>
              <a:rPr lang="pl-PL" dirty="0" smtClean="0"/>
              <a:t> </a:t>
            </a:r>
            <a:r>
              <a:rPr lang="pl-PL" dirty="0" err="1" smtClean="0"/>
              <a:t>ssp</a:t>
            </a:r>
            <a:r>
              <a:rPr lang="pl-PL" dirty="0" smtClean="0"/>
              <a:t>. </a:t>
            </a:r>
            <a:r>
              <a:rPr lang="pl-PL" dirty="0" err="1" smtClean="0"/>
              <a:t>oleifera</a:t>
            </a:r>
            <a:r>
              <a:rPr lang="pl-PL" dirty="0" smtClean="0"/>
              <a:t>)</a:t>
            </a:r>
          </a:p>
          <a:p>
            <a:pPr>
              <a:buFontTx/>
              <a:buChar char="-"/>
            </a:pPr>
            <a:r>
              <a:rPr lang="pl-PL" dirty="0" smtClean="0"/>
              <a:t>Rzepik ozimy (</a:t>
            </a:r>
            <a:r>
              <a:rPr lang="pl-PL" dirty="0" err="1" smtClean="0"/>
              <a:t>Brassica</a:t>
            </a:r>
            <a:r>
              <a:rPr lang="pl-PL" dirty="0" smtClean="0"/>
              <a:t> </a:t>
            </a:r>
            <a:r>
              <a:rPr lang="pl-PL" dirty="0" err="1" smtClean="0"/>
              <a:t>campestris</a:t>
            </a:r>
            <a:r>
              <a:rPr lang="pl-PL" dirty="0" smtClean="0"/>
              <a:t> </a:t>
            </a:r>
            <a:r>
              <a:rPr lang="pl-PL" dirty="0" err="1" smtClean="0"/>
              <a:t>ssp</a:t>
            </a:r>
            <a:r>
              <a:rPr lang="pl-PL" dirty="0" smtClean="0"/>
              <a:t>. </a:t>
            </a:r>
            <a:r>
              <a:rPr lang="pl-PL" dirty="0" err="1" smtClean="0"/>
              <a:t>oleifera</a:t>
            </a:r>
            <a:r>
              <a:rPr lang="pl-PL" dirty="0" smtClean="0"/>
              <a:t>)</a:t>
            </a:r>
          </a:p>
          <a:p>
            <a:pPr>
              <a:buFontTx/>
              <a:buChar char="-"/>
            </a:pPr>
            <a:r>
              <a:rPr lang="pl-PL" dirty="0" smtClean="0"/>
              <a:t>Gorczyca biała (</a:t>
            </a:r>
            <a:r>
              <a:rPr lang="pl-PL" dirty="0" err="1" smtClean="0"/>
              <a:t>Sinapsis</a:t>
            </a:r>
            <a:r>
              <a:rPr lang="pl-PL" dirty="0" smtClean="0"/>
              <a:t> alba)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Rodzina: </a:t>
            </a:r>
            <a:r>
              <a:rPr lang="pl-PL" b="1" dirty="0" err="1" smtClean="0"/>
              <a:t>Astrowate</a:t>
            </a:r>
            <a:endParaRPr lang="pl-PL" b="1" dirty="0" smtClean="0"/>
          </a:p>
          <a:p>
            <a:pPr>
              <a:buFontTx/>
              <a:buChar char="-"/>
            </a:pPr>
            <a:r>
              <a:rPr lang="pl-PL" dirty="0" smtClean="0"/>
              <a:t>Słonecznik oleisty </a:t>
            </a:r>
            <a:r>
              <a:rPr lang="pl-PL" dirty="0" err="1" smtClean="0"/>
              <a:t>Helianthus</a:t>
            </a:r>
            <a:r>
              <a:rPr lang="pl-PL" dirty="0" smtClean="0"/>
              <a:t> </a:t>
            </a:r>
            <a:r>
              <a:rPr lang="pl-PL" dirty="0" err="1" smtClean="0"/>
              <a:t>annuus</a:t>
            </a:r>
            <a:r>
              <a:rPr lang="pl-PL" dirty="0" smtClean="0"/>
              <a:t>)</a:t>
            </a:r>
          </a:p>
          <a:p>
            <a:pPr>
              <a:buNone/>
            </a:pPr>
            <a:endParaRPr lang="pl-PL" dirty="0" smtClean="0"/>
          </a:p>
          <a:p>
            <a:pPr>
              <a:buFontTx/>
              <a:buChar char="-"/>
            </a:pPr>
            <a:endParaRPr lang="pl-PL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przemysłowe oleiste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Rodzina : </a:t>
            </a:r>
            <a:r>
              <a:rPr lang="pl-PL" b="1" dirty="0" smtClean="0"/>
              <a:t>Lnowate</a:t>
            </a:r>
          </a:p>
          <a:p>
            <a:pPr>
              <a:buFontTx/>
              <a:buChar char="-"/>
            </a:pPr>
            <a:r>
              <a:rPr lang="pl-PL" dirty="0" smtClean="0"/>
              <a:t>Len oleisty (</a:t>
            </a:r>
            <a:r>
              <a:rPr lang="pl-PL" dirty="0" err="1" smtClean="0"/>
              <a:t>Linum</a:t>
            </a:r>
            <a:r>
              <a:rPr lang="pl-PL" dirty="0" smtClean="0"/>
              <a:t> </a:t>
            </a:r>
            <a:r>
              <a:rPr lang="pl-PL" dirty="0" err="1" smtClean="0"/>
              <a:t>usitatissimum</a:t>
            </a:r>
            <a:r>
              <a:rPr lang="pl-PL" dirty="0" smtClean="0"/>
              <a:t>)</a:t>
            </a:r>
          </a:p>
          <a:p>
            <a:pPr>
              <a:buFontTx/>
              <a:buChar char="-"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Rodzina: </a:t>
            </a:r>
            <a:r>
              <a:rPr lang="pl-PL" b="1" dirty="0" smtClean="0"/>
              <a:t>Makowate </a:t>
            </a:r>
          </a:p>
          <a:p>
            <a:pPr>
              <a:buFontTx/>
              <a:buChar char="-"/>
            </a:pPr>
            <a:r>
              <a:rPr lang="pl-PL" dirty="0" smtClean="0"/>
              <a:t>Mak lekarski (</a:t>
            </a:r>
            <a:r>
              <a:rPr lang="pl-PL" dirty="0" err="1" smtClean="0"/>
              <a:t>Papaver</a:t>
            </a:r>
            <a:r>
              <a:rPr lang="pl-PL" dirty="0" smtClean="0"/>
              <a:t> </a:t>
            </a:r>
            <a:r>
              <a:rPr lang="pl-PL" dirty="0" err="1" smtClean="0"/>
              <a:t>somniferum</a:t>
            </a:r>
            <a:r>
              <a:rPr lang="pl-PL" dirty="0" smtClean="0"/>
              <a:t>)</a:t>
            </a:r>
          </a:p>
          <a:p>
            <a:pPr>
              <a:buFontTx/>
              <a:buChar char="-"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Rodzina: </a:t>
            </a:r>
            <a:r>
              <a:rPr lang="pl-PL" b="1" dirty="0" smtClean="0"/>
              <a:t>Dyniowate</a:t>
            </a:r>
          </a:p>
          <a:p>
            <a:pPr>
              <a:buNone/>
            </a:pPr>
            <a:r>
              <a:rPr lang="pl-PL" dirty="0" smtClean="0"/>
              <a:t>- Dynia oleista (</a:t>
            </a:r>
            <a:r>
              <a:rPr lang="pl-PL" dirty="0" err="1" smtClean="0"/>
              <a:t>Cucurbita</a:t>
            </a:r>
            <a:r>
              <a:rPr lang="pl-PL" dirty="0" smtClean="0"/>
              <a:t> </a:t>
            </a:r>
            <a:r>
              <a:rPr lang="pl-PL" dirty="0" err="1" smtClean="0"/>
              <a:t>pepo</a:t>
            </a:r>
            <a:r>
              <a:rPr lang="pl-PL" dirty="0" smtClean="0"/>
              <a:t>)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motylkowate grubonasienne (strączkowe)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pl-PL" sz="2800" b="1" dirty="0" smtClean="0"/>
              <a:t>	Strączkowe pastewne:</a:t>
            </a:r>
          </a:p>
          <a:p>
            <a:pPr>
              <a:buNone/>
            </a:pPr>
            <a:r>
              <a:rPr lang="pl-PL" dirty="0" smtClean="0"/>
              <a:t>- łubin słodki</a:t>
            </a:r>
          </a:p>
          <a:p>
            <a:pPr>
              <a:buNone/>
            </a:pPr>
            <a:r>
              <a:rPr lang="pl-PL" dirty="0" smtClean="0"/>
              <a:t>- bobik (</a:t>
            </a:r>
            <a:r>
              <a:rPr lang="pl-PL" dirty="0" err="1" smtClean="0"/>
              <a:t>Vicia</a:t>
            </a:r>
            <a:r>
              <a:rPr lang="pl-PL" dirty="0" smtClean="0"/>
              <a:t> </a:t>
            </a:r>
            <a:r>
              <a:rPr lang="pl-PL" dirty="0" err="1" smtClean="0"/>
              <a:t>faba</a:t>
            </a:r>
            <a:r>
              <a:rPr lang="pl-PL" dirty="0" smtClean="0"/>
              <a:t> L.)</a:t>
            </a:r>
          </a:p>
          <a:p>
            <a:pPr>
              <a:buNone/>
            </a:pPr>
            <a:r>
              <a:rPr lang="pl-PL" dirty="0" smtClean="0"/>
              <a:t>- peluszka (groch pastewny)</a:t>
            </a:r>
          </a:p>
          <a:p>
            <a:pPr>
              <a:buNone/>
            </a:pPr>
            <a:r>
              <a:rPr lang="pl-PL" sz="2800" b="1" dirty="0" smtClean="0"/>
              <a:t>		Strączkowe jadalne</a:t>
            </a:r>
          </a:p>
          <a:p>
            <a:pPr>
              <a:buNone/>
            </a:pPr>
            <a:r>
              <a:rPr lang="pl-PL" dirty="0" smtClean="0"/>
              <a:t>- fasola</a:t>
            </a:r>
          </a:p>
          <a:p>
            <a:pPr>
              <a:buNone/>
            </a:pPr>
            <a:r>
              <a:rPr lang="pl-PL" dirty="0" smtClean="0"/>
              <a:t>- groch siewny (</a:t>
            </a:r>
            <a:r>
              <a:rPr lang="pl-PL" dirty="0" err="1" smtClean="0"/>
              <a:t>Pisum</a:t>
            </a:r>
            <a:r>
              <a:rPr lang="pl-PL" dirty="0" smtClean="0"/>
              <a:t> </a:t>
            </a:r>
            <a:r>
              <a:rPr lang="pl-PL" dirty="0" err="1" smtClean="0"/>
              <a:t>sativum</a:t>
            </a:r>
            <a:r>
              <a:rPr lang="pl-PL" dirty="0" smtClean="0"/>
              <a:t> L.)</a:t>
            </a:r>
            <a:endParaRPr lang="pl-PL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motylkowate grubonasienne (strączkowe)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Inne rośliny strączkowe:</a:t>
            </a:r>
          </a:p>
          <a:p>
            <a:pPr>
              <a:buNone/>
            </a:pPr>
            <a:r>
              <a:rPr lang="pl-PL" dirty="0" smtClean="0"/>
              <a:t>- łubin żółty (</a:t>
            </a:r>
            <a:r>
              <a:rPr lang="pl-PL" dirty="0" err="1" smtClean="0"/>
              <a:t>Lupinus</a:t>
            </a:r>
            <a:r>
              <a:rPr lang="pl-PL" dirty="0" smtClean="0"/>
              <a:t> </a:t>
            </a:r>
            <a:r>
              <a:rPr lang="pl-PL" dirty="0" err="1" smtClean="0"/>
              <a:t>luteus</a:t>
            </a:r>
            <a:r>
              <a:rPr lang="pl-PL" dirty="0" smtClean="0"/>
              <a:t> L.)</a:t>
            </a:r>
          </a:p>
          <a:p>
            <a:pPr>
              <a:buNone/>
            </a:pPr>
            <a:r>
              <a:rPr lang="pl-PL" dirty="0" smtClean="0"/>
              <a:t>- łubin wąskolistny (</a:t>
            </a:r>
            <a:r>
              <a:rPr lang="pl-PL" dirty="0" err="1" smtClean="0"/>
              <a:t>Lupinus</a:t>
            </a:r>
            <a:r>
              <a:rPr lang="pl-PL" dirty="0" smtClean="0"/>
              <a:t>  </a:t>
            </a:r>
            <a:r>
              <a:rPr lang="pl-PL" dirty="0" err="1" smtClean="0"/>
              <a:t>angustifolius</a:t>
            </a:r>
            <a:r>
              <a:rPr lang="pl-PL" dirty="0" smtClean="0"/>
              <a:t> L)</a:t>
            </a:r>
          </a:p>
          <a:p>
            <a:pPr>
              <a:buNone/>
            </a:pPr>
            <a:r>
              <a:rPr lang="pl-PL" dirty="0" smtClean="0"/>
              <a:t>- łubin biały (</a:t>
            </a:r>
            <a:r>
              <a:rPr lang="pl-PL" dirty="0" err="1" smtClean="0"/>
              <a:t>Lupinus</a:t>
            </a:r>
            <a:r>
              <a:rPr lang="pl-PL" dirty="0" smtClean="0"/>
              <a:t>  </a:t>
            </a:r>
            <a:r>
              <a:rPr lang="pl-PL" dirty="0" err="1" smtClean="0"/>
              <a:t>albus</a:t>
            </a:r>
            <a:r>
              <a:rPr lang="pl-PL" dirty="0" smtClean="0"/>
              <a:t> L.)</a:t>
            </a:r>
          </a:p>
          <a:p>
            <a:pPr>
              <a:buNone/>
            </a:pPr>
            <a:r>
              <a:rPr lang="pl-PL" dirty="0" smtClean="0"/>
              <a:t>- soja (</a:t>
            </a:r>
            <a:r>
              <a:rPr lang="pl-PL" dirty="0" err="1" smtClean="0"/>
              <a:t>Glycine</a:t>
            </a:r>
            <a:r>
              <a:rPr lang="pl-PL" dirty="0" smtClean="0"/>
              <a:t> max L.)</a:t>
            </a:r>
          </a:p>
          <a:p>
            <a:pPr>
              <a:buNone/>
            </a:pPr>
            <a:r>
              <a:rPr lang="pl-PL" dirty="0" smtClean="0"/>
              <a:t>- wyki: kosmata (</a:t>
            </a:r>
            <a:r>
              <a:rPr lang="pl-PL" dirty="0" err="1" smtClean="0"/>
              <a:t>Vicia</a:t>
            </a:r>
            <a:r>
              <a:rPr lang="pl-PL" dirty="0" smtClean="0"/>
              <a:t> </a:t>
            </a:r>
            <a:r>
              <a:rPr lang="pl-PL" dirty="0" err="1" smtClean="0"/>
              <a:t>villosa</a:t>
            </a:r>
            <a:r>
              <a:rPr lang="pl-PL" dirty="0" smtClean="0"/>
              <a:t> Roth)-</a:t>
            </a:r>
            <a:r>
              <a:rPr lang="pl-PL" sz="2400" dirty="0" smtClean="0"/>
              <a:t>piaskowa</a:t>
            </a:r>
          </a:p>
          <a:p>
            <a:pPr>
              <a:buNone/>
            </a:pPr>
            <a:r>
              <a:rPr lang="pl-PL" dirty="0" smtClean="0"/>
              <a:t>            siewna (</a:t>
            </a:r>
            <a:r>
              <a:rPr lang="pl-PL" dirty="0" err="1" smtClean="0"/>
              <a:t>Vicia</a:t>
            </a:r>
            <a:r>
              <a:rPr lang="pl-PL" dirty="0" smtClean="0"/>
              <a:t> </a:t>
            </a:r>
            <a:r>
              <a:rPr lang="pl-PL" dirty="0" err="1" smtClean="0"/>
              <a:t>satiwa</a:t>
            </a:r>
            <a:r>
              <a:rPr lang="pl-PL" dirty="0" smtClean="0"/>
              <a:t> L.)</a:t>
            </a:r>
            <a:endParaRPr lang="pl-PL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motylkowate grubonasienne (strączkowe)</a:t>
            </a:r>
            <a:endParaRPr lang="pl-PL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62" y="1857364"/>
            <a:ext cx="7286675" cy="4790809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zbożowe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1571612"/>
            <a:ext cx="8358246" cy="4954634"/>
          </a:xfrm>
        </p:spPr>
        <p:txBody>
          <a:bodyPr/>
          <a:lstStyle/>
          <a:p>
            <a:r>
              <a:rPr lang="pl-PL" b="1" dirty="0" smtClean="0"/>
              <a:t>Zboża właściwe:</a:t>
            </a:r>
          </a:p>
          <a:p>
            <a:pPr lvl="1"/>
            <a:r>
              <a:rPr lang="pl-PL" sz="2700" b="1" dirty="0" smtClean="0"/>
              <a:t>pszenica zwyczajna  </a:t>
            </a:r>
            <a:r>
              <a:rPr lang="pl-PL" sz="2800" dirty="0" smtClean="0"/>
              <a:t>(</a:t>
            </a:r>
            <a:r>
              <a:rPr lang="pl-PL" sz="2800" dirty="0" err="1" smtClean="0"/>
              <a:t>Triticum</a:t>
            </a:r>
            <a:r>
              <a:rPr lang="pl-PL" sz="2800" dirty="0" smtClean="0"/>
              <a:t> </a:t>
            </a:r>
            <a:r>
              <a:rPr lang="pl-PL" sz="2800" dirty="0" err="1" smtClean="0"/>
              <a:t>aestivum</a:t>
            </a:r>
            <a:r>
              <a:rPr lang="pl-PL" sz="2800" dirty="0" smtClean="0"/>
              <a:t> L.)</a:t>
            </a:r>
          </a:p>
          <a:p>
            <a:pPr lvl="1"/>
            <a:r>
              <a:rPr lang="pl-PL" sz="2800" b="1" dirty="0" smtClean="0"/>
              <a:t>żyto zwyczajne </a:t>
            </a:r>
            <a:r>
              <a:rPr lang="pl-PL" sz="2800" dirty="0" smtClean="0"/>
              <a:t>(</a:t>
            </a:r>
            <a:r>
              <a:rPr lang="pl-PL" sz="2800" dirty="0" err="1" smtClean="0"/>
              <a:t>Secale</a:t>
            </a:r>
            <a:r>
              <a:rPr lang="pl-PL" sz="2800" dirty="0" smtClean="0"/>
              <a:t> </a:t>
            </a:r>
            <a:r>
              <a:rPr lang="pl-PL" sz="2800" dirty="0" err="1" smtClean="0"/>
              <a:t>cereale</a:t>
            </a:r>
            <a:r>
              <a:rPr lang="pl-PL" sz="2800" dirty="0" smtClean="0"/>
              <a:t> L.)</a:t>
            </a:r>
          </a:p>
          <a:p>
            <a:pPr lvl="1"/>
            <a:r>
              <a:rPr lang="pl-PL" sz="2800" b="1" dirty="0" smtClean="0"/>
              <a:t>Pszenżyto </a:t>
            </a:r>
            <a:r>
              <a:rPr lang="pl-PL" sz="2800" dirty="0" smtClean="0"/>
              <a:t>(</a:t>
            </a:r>
            <a:r>
              <a:rPr lang="pl-PL" sz="2800" dirty="0" err="1" smtClean="0"/>
              <a:t>Triticosecale</a:t>
            </a:r>
            <a:r>
              <a:rPr lang="pl-PL" sz="2800" dirty="0" smtClean="0"/>
              <a:t> </a:t>
            </a:r>
            <a:r>
              <a:rPr lang="pl-PL" sz="2800" dirty="0" err="1" smtClean="0"/>
              <a:t>Wittm</a:t>
            </a:r>
            <a:r>
              <a:rPr lang="pl-PL" sz="2800" dirty="0" smtClean="0"/>
              <a:t>. ex  A. Camus.)</a:t>
            </a:r>
          </a:p>
          <a:p>
            <a:pPr lvl="1"/>
            <a:r>
              <a:rPr lang="pl-PL" sz="2800" b="1" dirty="0" smtClean="0"/>
              <a:t>jęczmień zwyczajny </a:t>
            </a:r>
            <a:r>
              <a:rPr lang="pl-PL" sz="2800" dirty="0" smtClean="0"/>
              <a:t>(</a:t>
            </a:r>
            <a:r>
              <a:rPr lang="pl-PL" sz="2800" dirty="0" err="1" smtClean="0"/>
              <a:t>Hordeum</a:t>
            </a:r>
            <a:r>
              <a:rPr lang="pl-PL" sz="2800" dirty="0" smtClean="0"/>
              <a:t> </a:t>
            </a:r>
            <a:r>
              <a:rPr lang="pl-PL" sz="2800" dirty="0" err="1" smtClean="0"/>
              <a:t>vulgare</a:t>
            </a:r>
            <a:r>
              <a:rPr lang="pl-PL" sz="2800" dirty="0" smtClean="0"/>
              <a:t> L.)</a:t>
            </a:r>
          </a:p>
          <a:p>
            <a:pPr lvl="1"/>
            <a:r>
              <a:rPr lang="pl-PL" sz="2800" b="1" dirty="0" smtClean="0"/>
              <a:t>owies zwyczajny </a:t>
            </a:r>
            <a:r>
              <a:rPr lang="pl-PL" sz="2800" dirty="0" smtClean="0"/>
              <a:t>( </a:t>
            </a:r>
            <a:r>
              <a:rPr lang="pl-PL" sz="2800" dirty="0" err="1" smtClean="0"/>
              <a:t>Avena</a:t>
            </a:r>
            <a:r>
              <a:rPr lang="pl-PL" sz="2800" dirty="0" smtClean="0"/>
              <a:t> </a:t>
            </a:r>
            <a:r>
              <a:rPr lang="pl-PL" sz="2800" dirty="0" err="1" smtClean="0"/>
              <a:t>sativa</a:t>
            </a:r>
            <a:r>
              <a:rPr lang="pl-PL" sz="2800" dirty="0" smtClean="0"/>
              <a:t> L.)</a:t>
            </a:r>
          </a:p>
          <a:p>
            <a:pPr lvl="1"/>
            <a:r>
              <a:rPr lang="pl-PL" sz="2800" b="1" dirty="0" smtClean="0"/>
              <a:t>kukurydza zwyczajna </a:t>
            </a:r>
            <a:r>
              <a:rPr lang="pl-PL" sz="2800" dirty="0" smtClean="0"/>
              <a:t>(</a:t>
            </a:r>
            <a:r>
              <a:rPr lang="pl-PL" sz="2800" dirty="0" err="1" smtClean="0"/>
              <a:t>Zea</a:t>
            </a:r>
            <a:r>
              <a:rPr lang="pl-PL" sz="2800" dirty="0" smtClean="0"/>
              <a:t> </a:t>
            </a:r>
            <a:r>
              <a:rPr lang="pl-PL" sz="2800" dirty="0" err="1" smtClean="0"/>
              <a:t>mays</a:t>
            </a:r>
            <a:r>
              <a:rPr lang="pl-PL" sz="2800" dirty="0" smtClean="0"/>
              <a:t> L.)</a:t>
            </a:r>
          </a:p>
          <a:p>
            <a:pPr lvl="1"/>
            <a:r>
              <a:rPr lang="pl-PL" sz="2800" b="1" dirty="0" smtClean="0"/>
              <a:t>proso zwyczajne </a:t>
            </a:r>
            <a:r>
              <a:rPr lang="pl-PL" sz="2800" dirty="0" smtClean="0"/>
              <a:t>(</a:t>
            </a:r>
            <a:r>
              <a:rPr lang="pl-PL" sz="2800" dirty="0" err="1" smtClean="0"/>
              <a:t>Panicum</a:t>
            </a:r>
            <a:r>
              <a:rPr lang="pl-PL" sz="2800" dirty="0" smtClean="0"/>
              <a:t> </a:t>
            </a:r>
            <a:r>
              <a:rPr lang="pl-PL" sz="2800" dirty="0" err="1" smtClean="0"/>
              <a:t>miliaceum</a:t>
            </a:r>
            <a:r>
              <a:rPr lang="pl-PL" sz="2800" dirty="0" smtClean="0"/>
              <a:t> L.)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150px-Illustration_Lupinus_luteus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714356"/>
            <a:ext cx="3571900" cy="5810291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786446" y="714356"/>
            <a:ext cx="2571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/>
              <a:t>Łubin</a:t>
            </a:r>
          </a:p>
          <a:p>
            <a:r>
              <a:rPr lang="pl-PL" sz="2800" b="1" dirty="0" smtClean="0"/>
              <a:t> żółty</a:t>
            </a:r>
            <a:endParaRPr lang="pl-PL" sz="2800" b="1" dirty="0"/>
          </a:p>
        </p:txBody>
      </p:sp>
      <p:pic>
        <p:nvPicPr>
          <p:cNvPr id="4" name="Picture 4" descr="luplu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928934"/>
            <a:ext cx="45720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ateriały zajęcia\Materiały na zajęcia\Łubiny\wąsko\LUPMU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52513"/>
            <a:ext cx="41656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230px-Lup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7950" y="1268413"/>
            <a:ext cx="3956050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857224" y="357167"/>
            <a:ext cx="6715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Łubin wąskolistny </a:t>
            </a:r>
            <a:r>
              <a:rPr lang="pl-PL" sz="2400" b="1" i="1" dirty="0" smtClean="0"/>
              <a:t>(</a:t>
            </a:r>
            <a:r>
              <a:rPr lang="pl-PL" sz="2400" b="1" i="1" dirty="0" err="1" smtClean="0"/>
              <a:t>Lupinus</a:t>
            </a:r>
            <a:r>
              <a:rPr lang="pl-PL" sz="2400" b="1" i="1" dirty="0" smtClean="0"/>
              <a:t> </a:t>
            </a:r>
            <a:r>
              <a:rPr lang="pl-PL" sz="2400" b="1" i="1" dirty="0" err="1" smtClean="0"/>
              <a:t>angustifolius</a:t>
            </a:r>
            <a:r>
              <a:rPr lang="pl-PL" sz="2400" b="1" i="1" dirty="0" smtClean="0"/>
              <a:t> </a:t>
            </a:r>
            <a:r>
              <a:rPr lang="pl-PL" sz="2400" b="1" dirty="0" smtClean="0"/>
              <a:t>L.)</a:t>
            </a:r>
            <a:endParaRPr lang="pl-PL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upmu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3143248"/>
            <a:ext cx="4105275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Bez tytuł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000108"/>
            <a:ext cx="31321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4786314" y="1000109"/>
            <a:ext cx="371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Łubin wąskolistny </a:t>
            </a:r>
            <a:r>
              <a:rPr lang="pl-PL" sz="2400" b="1" i="1" dirty="0" smtClean="0"/>
              <a:t>(</a:t>
            </a:r>
            <a:r>
              <a:rPr lang="pl-PL" sz="2400" b="1" i="1" dirty="0" err="1" smtClean="0"/>
              <a:t>Lupinus</a:t>
            </a:r>
            <a:r>
              <a:rPr lang="pl-PL" sz="2400" b="1" i="1" dirty="0" smtClean="0"/>
              <a:t> </a:t>
            </a:r>
            <a:r>
              <a:rPr lang="pl-PL" sz="2400" b="1" i="1" dirty="0" err="1" smtClean="0"/>
              <a:t>angustifolius</a:t>
            </a:r>
            <a:r>
              <a:rPr lang="pl-PL" sz="2400" b="1" i="1" dirty="0" smtClean="0"/>
              <a:t> </a:t>
            </a:r>
            <a:r>
              <a:rPr lang="pl-PL" sz="2400" b="1" dirty="0" smtClean="0"/>
              <a:t>L.)</a:t>
            </a:r>
            <a:endParaRPr lang="pl-PL" sz="24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lup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714356"/>
            <a:ext cx="328771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Materiały zajęcia\Materiały na zajęcia\Łubiny\biały\LUPAL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14686"/>
            <a:ext cx="4105275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000101" y="214290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Łubin biały </a:t>
            </a:r>
            <a:r>
              <a:rPr lang="pl-PL" sz="2400" b="1" i="1" dirty="0" smtClean="0"/>
              <a:t>(</a:t>
            </a:r>
            <a:r>
              <a:rPr lang="pl-PL" sz="2400" b="1" i="1" dirty="0" err="1" smtClean="0"/>
              <a:t>Lupinus</a:t>
            </a:r>
            <a:r>
              <a:rPr lang="pl-PL" sz="2400" b="1" i="1" dirty="0" smtClean="0"/>
              <a:t> </a:t>
            </a:r>
            <a:r>
              <a:rPr lang="pl-PL" sz="2400" b="1" i="1" dirty="0" err="1" smtClean="0"/>
              <a:t>albus</a:t>
            </a:r>
            <a:r>
              <a:rPr lang="pl-PL" sz="2400" b="1" i="1" dirty="0" smtClean="0"/>
              <a:t> </a:t>
            </a:r>
            <a:r>
              <a:rPr lang="pl-PL" sz="2400" b="1" dirty="0" smtClean="0"/>
              <a:t>L.)</a:t>
            </a:r>
            <a:endParaRPr lang="pl-PL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upa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4071942"/>
            <a:ext cx="3276600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lupa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143380"/>
            <a:ext cx="3014662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lupal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642918"/>
            <a:ext cx="4176713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5357818" y="928670"/>
            <a:ext cx="29289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Łubin biały </a:t>
            </a:r>
            <a:r>
              <a:rPr lang="pl-PL" sz="3200" b="1" i="1" dirty="0" smtClean="0"/>
              <a:t>(</a:t>
            </a:r>
            <a:r>
              <a:rPr lang="pl-PL" sz="3200" b="1" i="1" dirty="0" err="1" smtClean="0"/>
              <a:t>Lupinus</a:t>
            </a:r>
            <a:r>
              <a:rPr lang="pl-PL" sz="3200" b="1" i="1" dirty="0" smtClean="0"/>
              <a:t> </a:t>
            </a:r>
            <a:r>
              <a:rPr lang="pl-PL" sz="3200" b="1" i="1" dirty="0" err="1" smtClean="0"/>
              <a:t>albus</a:t>
            </a:r>
            <a:r>
              <a:rPr lang="pl-PL" sz="3200" b="1" i="1" dirty="0" smtClean="0"/>
              <a:t> </a:t>
            </a:r>
            <a:r>
              <a:rPr lang="pl-PL" sz="3200" b="1" dirty="0" smtClean="0"/>
              <a:t>L.)</a:t>
            </a:r>
            <a:endParaRPr lang="pl-PL" sz="3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40306"/>
            <a:ext cx="4032250" cy="605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Bez tytuł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468948"/>
            <a:ext cx="3281389" cy="403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5429256" y="714357"/>
            <a:ext cx="2428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schemeClr val="tx2"/>
                </a:solidFill>
                <a:latin typeface="Calibri" pitchFamily="34" charset="0"/>
              </a:rPr>
              <a:t>Bobik</a:t>
            </a:r>
            <a:br>
              <a:rPr lang="pl-PL" sz="4000" b="1" dirty="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pl-PL" sz="4000" b="1" i="1" dirty="0" err="1" smtClean="0">
                <a:solidFill>
                  <a:schemeClr val="tx2"/>
                </a:solidFill>
                <a:latin typeface="Calibri" pitchFamily="34" charset="0"/>
              </a:rPr>
              <a:t>Vicia</a:t>
            </a:r>
            <a:r>
              <a:rPr lang="pl-PL" sz="4000" b="1" i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pl-PL" sz="4000" b="1" i="1" dirty="0" err="1" smtClean="0">
                <a:solidFill>
                  <a:schemeClr val="tx2"/>
                </a:solidFill>
                <a:latin typeface="Calibri" pitchFamily="34" charset="0"/>
              </a:rPr>
              <a:t>faba</a:t>
            </a:r>
            <a:endParaRPr lang="pl-PL" sz="4000" b="1" i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3051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680" y="857233"/>
            <a:ext cx="3882433" cy="517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629746"/>
            <a:ext cx="3422649" cy="310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5429256" y="500043"/>
            <a:ext cx="23574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chemeClr val="tx2"/>
                </a:solidFill>
                <a:latin typeface="Calibri" pitchFamily="34" charset="0"/>
              </a:rPr>
              <a:t>Bobik</a:t>
            </a:r>
            <a:br>
              <a:rPr lang="pl-PL" sz="3200" b="1" dirty="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pl-PL" sz="3200" b="1" i="1" dirty="0" err="1" smtClean="0">
                <a:solidFill>
                  <a:schemeClr val="tx2"/>
                </a:solidFill>
                <a:latin typeface="Calibri" pitchFamily="34" charset="0"/>
              </a:rPr>
              <a:t>Vicia</a:t>
            </a:r>
            <a:r>
              <a:rPr lang="pl-PL" sz="3200" b="1" i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pl-PL" sz="3200" b="1" i="1" dirty="0" err="1" smtClean="0">
                <a:solidFill>
                  <a:schemeClr val="tx2"/>
                </a:solidFill>
                <a:latin typeface="Calibri" pitchFamily="34" charset="0"/>
              </a:rPr>
              <a:t>faba</a:t>
            </a:r>
            <a:endParaRPr lang="pl-PL" sz="3200" b="1" i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2343150" cy="4095750"/>
          </a:xfrm>
          <a:prstGeom prst="rect">
            <a:avLst/>
          </a:prstGeom>
          <a:noFill/>
        </p:spPr>
      </p:pic>
      <p:pic>
        <p:nvPicPr>
          <p:cNvPr id="3" name="Picture 5" descr="rk-bobik-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143116"/>
            <a:ext cx="2782888" cy="4208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60017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571480"/>
            <a:ext cx="5141913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84632" lvl="1" algn="l" rtl="0">
              <a:spcBef>
                <a:spcPct val="0"/>
              </a:spcBef>
            </a:pPr>
            <a:r>
              <a:rPr lang="pl-PL" sz="2800" b="1" dirty="0"/>
              <a:t>P</a:t>
            </a:r>
            <a:r>
              <a:rPr lang="pl-PL" sz="2800" b="1" dirty="0" smtClean="0"/>
              <a:t>szenica zwyczajna  </a:t>
            </a:r>
            <a:r>
              <a:rPr lang="pl-PL" sz="2800" dirty="0" smtClean="0"/>
              <a:t>(</a:t>
            </a:r>
            <a:r>
              <a:rPr lang="pl-PL" sz="2800" dirty="0" err="1" smtClean="0"/>
              <a:t>Triticum</a:t>
            </a:r>
            <a:r>
              <a:rPr lang="pl-PL" sz="2800" dirty="0" smtClean="0"/>
              <a:t> </a:t>
            </a:r>
            <a:r>
              <a:rPr lang="pl-PL" sz="2800" dirty="0" err="1" smtClean="0"/>
              <a:t>aestivum</a:t>
            </a:r>
            <a:r>
              <a:rPr lang="pl-PL" sz="2800" dirty="0" smtClean="0"/>
              <a:t> L.)</a:t>
            </a:r>
            <a:br>
              <a:rPr lang="pl-PL" sz="2800" dirty="0" smtClean="0"/>
            </a:br>
            <a:endParaRPr lang="pl-PL" sz="2800" dirty="0"/>
          </a:p>
        </p:txBody>
      </p:sp>
      <p:pic>
        <p:nvPicPr>
          <p:cNvPr id="4" name="Symbol zastępczy zawartości 3" descr="http://fotobabij2.blox.pl/resource/triti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4290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uprawyekologiczne.pl/Photos/ziarno-pszenicy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285860"/>
            <a:ext cx="3114675" cy="2781300"/>
          </a:xfrm>
          <a:prstGeom prst="rect">
            <a:avLst/>
          </a:prstGeom>
          <a:noFill/>
        </p:spPr>
      </p:pic>
      <p:pic>
        <p:nvPicPr>
          <p:cNvPr id="1030" name="Picture 6" descr="http://t1.gstatic.com/images?q=tbn:ANd9GcSE4r9x-nIfFGQuTzr-GJ2P-BgGJ17wme8qpKjj6JDnRj27vY9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286256"/>
            <a:ext cx="2786082" cy="2086873"/>
          </a:xfrm>
          <a:prstGeom prst="rect">
            <a:avLst/>
          </a:prstGeom>
          <a:noFill/>
        </p:spPr>
      </p:pic>
      <p:pic>
        <p:nvPicPr>
          <p:cNvPr id="1032" name="Picture 8" descr="http://t3.gstatic.com/images?q=tbn:ANd9GcTnXAhGZjvzXX-X4Q5JABW5JdW1gM0c9zOO6ijs9mgb7TZSFSs9O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1285860"/>
            <a:ext cx="1123952" cy="1928599"/>
          </a:xfrm>
          <a:prstGeom prst="rect">
            <a:avLst/>
          </a:prstGeom>
          <a:noFill/>
        </p:spPr>
      </p:pic>
      <p:pic>
        <p:nvPicPr>
          <p:cNvPr id="1034" name="Picture 10" descr="http://t1.gstatic.com/images?q=tbn:ANd9GcTVO2RFgPaXawAMPfbRyXix1YuwMfJjhE4MJ1Gr6EsckXt-WO_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071546"/>
            <a:ext cx="1785950" cy="2421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G0151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4572000" cy="2879725"/>
          </a:xfrm>
          <a:prstGeom prst="rect">
            <a:avLst/>
          </a:prstGeom>
          <a:noFill/>
        </p:spPr>
      </p:pic>
      <p:pic>
        <p:nvPicPr>
          <p:cNvPr id="3" name="Picture 4" descr="f05396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500438"/>
            <a:ext cx="3563937" cy="3078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836613"/>
            <a:ext cx="4098925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565400"/>
            <a:ext cx="4249737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5572132" y="642919"/>
            <a:ext cx="27860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chemeClr val="tx2"/>
                </a:solidFill>
                <a:latin typeface="Calibri" pitchFamily="34" charset="0"/>
              </a:rPr>
              <a:t>Groch </a:t>
            </a:r>
          </a:p>
          <a:p>
            <a:r>
              <a:rPr lang="pl-PL" sz="3200" b="1" i="1" dirty="0" err="1" smtClean="0">
                <a:solidFill>
                  <a:schemeClr val="tx2"/>
                </a:solidFill>
                <a:latin typeface="Calibri" pitchFamily="34" charset="0"/>
              </a:rPr>
              <a:t>Pisum</a:t>
            </a:r>
            <a:r>
              <a:rPr lang="pl-PL" sz="3200" b="1" i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pl-PL" sz="3200" b="1" i="1" dirty="0" err="1" smtClean="0">
                <a:solidFill>
                  <a:schemeClr val="tx2"/>
                </a:solidFill>
                <a:latin typeface="Calibri" pitchFamily="34" charset="0"/>
              </a:rPr>
              <a:t>sativum</a:t>
            </a:r>
            <a:endParaRPr lang="pl-PL" sz="3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dl1000329pr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857364"/>
            <a:ext cx="28829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S_Pisum%20sativum%20ssp%20arvense%20t1-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143380"/>
            <a:ext cx="36353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endou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428604"/>
            <a:ext cx="47879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928662" y="500043"/>
            <a:ext cx="5929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chemeClr val="tx2"/>
                </a:solidFill>
                <a:latin typeface="Calibri" pitchFamily="34" charset="0"/>
              </a:rPr>
              <a:t>Groch </a:t>
            </a:r>
          </a:p>
          <a:p>
            <a:r>
              <a:rPr lang="pl-PL" sz="2800" b="1" i="1" dirty="0" err="1" smtClean="0">
                <a:solidFill>
                  <a:schemeClr val="tx2"/>
                </a:solidFill>
                <a:latin typeface="Calibri" pitchFamily="34" charset="0"/>
              </a:rPr>
              <a:t>Pisum</a:t>
            </a:r>
            <a:r>
              <a:rPr lang="pl-PL" sz="2800" b="1" i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pl-PL" sz="2800" b="1" i="1" dirty="0" err="1" smtClean="0">
                <a:solidFill>
                  <a:schemeClr val="tx2"/>
                </a:solidFill>
                <a:latin typeface="Calibri" pitchFamily="34" charset="0"/>
              </a:rPr>
              <a:t>sativum</a:t>
            </a:r>
            <a:endParaRPr lang="pl-PL" sz="2800" b="1" i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Nowy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85728"/>
            <a:ext cx="3971925" cy="2914650"/>
          </a:xfrm>
          <a:prstGeom prst="rect">
            <a:avLst/>
          </a:prstGeom>
          <a:noFill/>
        </p:spPr>
      </p:pic>
      <p:pic>
        <p:nvPicPr>
          <p:cNvPr id="3" name="Picture 3" descr="PEMVp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429000"/>
            <a:ext cx="3492500" cy="3201987"/>
          </a:xfrm>
          <a:prstGeom prst="rect">
            <a:avLst/>
          </a:prstGeom>
          <a:noFill/>
        </p:spPr>
      </p:pic>
      <p:pic>
        <p:nvPicPr>
          <p:cNvPr id="4" name="Picture 4" descr="circe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000240"/>
            <a:ext cx="2428892" cy="4416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60002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ndou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071810"/>
            <a:ext cx="4787900" cy="3590925"/>
          </a:xfrm>
          <a:prstGeom prst="rect">
            <a:avLst/>
          </a:prstGeom>
          <a:noFill/>
        </p:spPr>
      </p:pic>
      <p:pic>
        <p:nvPicPr>
          <p:cNvPr id="3" name="Picture 3" descr="2361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66"/>
            <a:ext cx="4356100" cy="3590925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928662" y="928670"/>
            <a:ext cx="2547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Groch </a:t>
            </a:r>
            <a:r>
              <a:rPr lang="pl-PL" sz="2400" b="1" dirty="0" err="1" smtClean="0"/>
              <a:t>białokwitnący</a:t>
            </a:r>
            <a:endParaRPr lang="pl-PL" sz="2400" b="1" dirty="0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elusz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773238"/>
            <a:ext cx="5113338" cy="4656137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3077039" y="500042"/>
            <a:ext cx="2989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Groch </a:t>
            </a:r>
            <a:r>
              <a:rPr lang="pl-PL" sz="2400" b="1" dirty="0" err="1" smtClean="0"/>
              <a:t>kolorowokwitnący</a:t>
            </a:r>
            <a:endParaRPr lang="pl-PL" sz="24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928813"/>
            <a:ext cx="8424863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1571604" y="785794"/>
            <a:ext cx="3841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/>
              <a:t>Kształt nasion</a:t>
            </a:r>
            <a:endParaRPr lang="pl-PL" sz="36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lycine-max-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96975"/>
            <a:ext cx="3827463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beztytuł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142984"/>
            <a:ext cx="4171950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142976" y="571480"/>
            <a:ext cx="4442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 b="1" dirty="0" smtClean="0">
                <a:latin typeface="Calibri" pitchFamily="34" charset="0"/>
              </a:rPr>
              <a:t>Soja- </a:t>
            </a:r>
            <a:r>
              <a:rPr lang="pl-PL" sz="2800" b="1" i="1" dirty="0" err="1" smtClean="0">
                <a:latin typeface="Calibri" pitchFamily="34" charset="0"/>
              </a:rPr>
              <a:t>Glycine</a:t>
            </a:r>
            <a:r>
              <a:rPr lang="pl-PL" sz="2800" b="1" i="1" dirty="0" smtClean="0">
                <a:latin typeface="Calibri" pitchFamily="34" charset="0"/>
              </a:rPr>
              <a:t> </a:t>
            </a:r>
            <a:r>
              <a:rPr lang="pl-PL" sz="2800" b="1" i="1" dirty="0" err="1" smtClean="0">
                <a:latin typeface="Calibri" pitchFamily="34" charset="0"/>
              </a:rPr>
              <a:t>hispida</a:t>
            </a:r>
            <a:endParaRPr lang="pl-PL" sz="2800" b="1" i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lycine-max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71612"/>
            <a:ext cx="70485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500166" y="714356"/>
            <a:ext cx="4150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 b="1" dirty="0" smtClean="0">
                <a:latin typeface="Calibri" pitchFamily="34" charset="0"/>
              </a:rPr>
              <a:t>Soja- </a:t>
            </a:r>
            <a:r>
              <a:rPr lang="pl-PL" sz="2800" b="1" i="1" dirty="0" err="1" smtClean="0">
                <a:latin typeface="Calibri" pitchFamily="34" charset="0"/>
              </a:rPr>
              <a:t>Glycine</a:t>
            </a:r>
            <a:r>
              <a:rPr lang="pl-PL" sz="2800" b="1" i="1" dirty="0" smtClean="0">
                <a:latin typeface="Calibri" pitchFamily="34" charset="0"/>
              </a:rPr>
              <a:t> </a:t>
            </a:r>
            <a:r>
              <a:rPr lang="pl-PL" sz="2800" b="1" i="1" dirty="0" err="1" smtClean="0">
                <a:latin typeface="Calibri" pitchFamily="34" charset="0"/>
              </a:rPr>
              <a:t>hispida</a:t>
            </a:r>
            <a:endParaRPr lang="pl-PL" sz="2800" b="1" i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lvl="1" algn="l" rtl="0">
              <a:spcBef>
                <a:spcPct val="0"/>
              </a:spcBef>
            </a:pPr>
            <a:r>
              <a:rPr lang="pl-PL" sz="2800" b="1" dirty="0"/>
              <a:t>Ż</a:t>
            </a:r>
            <a:r>
              <a:rPr lang="pl-PL" sz="2800" b="1" dirty="0" smtClean="0"/>
              <a:t>yto zwyczajne (</a:t>
            </a:r>
            <a:r>
              <a:rPr lang="pl-PL" sz="2800" b="1" dirty="0" err="1" smtClean="0"/>
              <a:t>Secale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cereale</a:t>
            </a:r>
            <a:r>
              <a:rPr lang="pl-PL" sz="2800" b="1" dirty="0" smtClean="0"/>
              <a:t> L.)</a:t>
            </a:r>
            <a:br>
              <a:rPr lang="pl-PL" sz="2800" b="1" dirty="0" smtClean="0"/>
            </a:br>
            <a:endParaRPr lang="pl-PL" b="1" dirty="0"/>
          </a:p>
        </p:txBody>
      </p:sp>
      <p:pic>
        <p:nvPicPr>
          <p:cNvPr id="38914" name="Picture 2" descr="http://t3.gstatic.com/images?q=tbn:ANd9GcS3S_1kLN195hESHnRr6nEvIOsXBUu4UnnZyn9O2xf6DEiR266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71678"/>
            <a:ext cx="2415692" cy="3643338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143116"/>
            <a:ext cx="549967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5" descr="http://www.natura24.pl/photo/product_info/e/2/c/1_e2c9584f7a1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4643446"/>
            <a:ext cx="2438400" cy="1828800"/>
          </a:xfrm>
          <a:prstGeom prst="rect">
            <a:avLst/>
          </a:prstGeom>
          <a:noFill/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58" y="3857628"/>
            <a:ext cx="1214446" cy="277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LYMAX1_S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4173538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5214942" y="2143116"/>
            <a:ext cx="2286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1" dirty="0" smtClean="0">
                <a:latin typeface="Calibri" pitchFamily="34" charset="0"/>
              </a:rPr>
              <a:t>Soja- </a:t>
            </a:r>
            <a:r>
              <a:rPr lang="pl-PL" sz="3200" b="1" i="1" dirty="0" err="1" smtClean="0">
                <a:latin typeface="Calibri" pitchFamily="34" charset="0"/>
              </a:rPr>
              <a:t>Glycine</a:t>
            </a:r>
            <a:r>
              <a:rPr lang="pl-PL" sz="3200" b="1" i="1" dirty="0" smtClean="0">
                <a:latin typeface="Calibri" pitchFamily="34" charset="0"/>
              </a:rPr>
              <a:t> </a:t>
            </a:r>
            <a:r>
              <a:rPr lang="pl-PL" sz="3200" b="1" i="1" dirty="0" err="1" smtClean="0">
                <a:latin typeface="Calibri" pitchFamily="34" charset="0"/>
              </a:rPr>
              <a:t>hispida</a:t>
            </a:r>
            <a:endParaRPr lang="pl-PL" sz="3200" b="1" i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jama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42984"/>
            <a:ext cx="6781800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357290" y="428604"/>
            <a:ext cx="4228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 b="1" dirty="0" smtClean="0">
                <a:latin typeface="Calibri" pitchFamily="34" charset="0"/>
              </a:rPr>
              <a:t>Soja- </a:t>
            </a:r>
            <a:r>
              <a:rPr lang="pl-PL" sz="2800" b="1" i="1" dirty="0" err="1" smtClean="0">
                <a:latin typeface="Calibri" pitchFamily="34" charset="0"/>
              </a:rPr>
              <a:t>Glycine</a:t>
            </a:r>
            <a:r>
              <a:rPr lang="pl-PL" sz="2800" b="1" i="1" dirty="0" smtClean="0">
                <a:latin typeface="Calibri" pitchFamily="34" charset="0"/>
              </a:rPr>
              <a:t> </a:t>
            </a:r>
            <a:r>
              <a:rPr lang="pl-PL" sz="2800" b="1" i="1" dirty="0" err="1" smtClean="0">
                <a:latin typeface="Calibri" pitchFamily="34" charset="0"/>
              </a:rPr>
              <a:t>hispida</a:t>
            </a:r>
            <a:endParaRPr lang="pl-PL" sz="2800" b="1" i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700213"/>
            <a:ext cx="42481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714620"/>
            <a:ext cx="3235325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3357562"/>
            <a:ext cx="2586038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2143108" y="500042"/>
            <a:ext cx="3327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Fasole-kolorowe</a:t>
            </a:r>
            <a:endParaRPr lang="pl-PL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357430"/>
            <a:ext cx="3417888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500034" y="1428736"/>
            <a:ext cx="3929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Calibri" pitchFamily="34" charset="0"/>
              </a:rPr>
              <a:t>Lędźwian- </a:t>
            </a:r>
            <a:r>
              <a:rPr lang="pl-PL" sz="2400" b="1" i="1" dirty="0" err="1" smtClean="0">
                <a:latin typeface="Calibri" pitchFamily="34" charset="0"/>
              </a:rPr>
              <a:t>Lathyrus</a:t>
            </a:r>
            <a:r>
              <a:rPr lang="pl-PL" sz="2400" b="1" i="1" dirty="0" smtClean="0">
                <a:latin typeface="Calibri" pitchFamily="34" charset="0"/>
              </a:rPr>
              <a:t> </a:t>
            </a:r>
            <a:r>
              <a:rPr lang="pl-PL" sz="2400" b="1" i="1" dirty="0" err="1" smtClean="0">
                <a:latin typeface="Calibri" pitchFamily="34" charset="0"/>
              </a:rPr>
              <a:t>vernus</a:t>
            </a:r>
            <a:endParaRPr lang="pl-PL" sz="2400" b="1" i="1" dirty="0">
              <a:latin typeface="Calibri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714620"/>
            <a:ext cx="4467254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072198" y="1428736"/>
            <a:ext cx="2500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Calibri" pitchFamily="34" charset="0"/>
              </a:rPr>
              <a:t>Łubin żółty- </a:t>
            </a:r>
            <a:r>
              <a:rPr lang="pl-PL" sz="2400" b="1" i="1" dirty="0" err="1" smtClean="0">
                <a:latin typeface="Calibri" pitchFamily="34" charset="0"/>
              </a:rPr>
              <a:t>Lupinus</a:t>
            </a:r>
            <a:r>
              <a:rPr lang="pl-PL" sz="2400" b="1" i="1" dirty="0" smtClean="0">
                <a:latin typeface="Calibri" pitchFamily="34" charset="0"/>
              </a:rPr>
              <a:t> </a:t>
            </a:r>
            <a:r>
              <a:rPr lang="pl-PL" sz="2400" b="1" i="1" dirty="0" err="1" smtClean="0">
                <a:latin typeface="Calibri" pitchFamily="34" charset="0"/>
              </a:rPr>
              <a:t>luteus</a:t>
            </a:r>
            <a:endParaRPr lang="pl-PL" sz="2400" b="1" i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ava_bea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44675"/>
            <a:ext cx="33909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hab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773238"/>
            <a:ext cx="4859337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2571736" y="642918"/>
            <a:ext cx="2393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/>
              <a:t>Bobik</a:t>
            </a:r>
            <a:endParaRPr lang="pl-PL" sz="2800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pikuś\Vicia_sativa_page_pliki\Vicia_sativa_plant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828800" y="1828800"/>
            <a:ext cx="5943600" cy="4754563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928794" y="642918"/>
            <a:ext cx="3464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Wyka siewna</a:t>
            </a:r>
            <a:endParaRPr lang="pl-PL" sz="32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pikuś\Vicia_sativa_page_pliki\Vicia_sativa_leaf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143000" y="2286000"/>
            <a:ext cx="2266950" cy="3619500"/>
          </a:xfrm>
          <a:prstGeom prst="rect">
            <a:avLst/>
          </a:prstGeom>
          <a:noFill/>
        </p:spPr>
      </p:pic>
      <p:pic>
        <p:nvPicPr>
          <p:cNvPr id="3" name="Picture 6" descr="H:\pikuś\Vicia_sativa_page_pliki\Vicia_sativa_stipule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4343400" y="2590800"/>
            <a:ext cx="3905250" cy="3248025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2939982" y="928670"/>
            <a:ext cx="32640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Wyka siewna – liść i przylistki</a:t>
            </a:r>
            <a:endParaRPr lang="pl-PL" sz="32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:\pikuś\Vicia_sativa_page_pliki\Vicia_sativa_flower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85720" y="2214554"/>
            <a:ext cx="3905250" cy="3486150"/>
          </a:xfrm>
          <a:prstGeom prst="rect">
            <a:avLst/>
          </a:prstGeom>
          <a:noFill/>
        </p:spPr>
      </p:pic>
      <p:pic>
        <p:nvPicPr>
          <p:cNvPr id="3" name="Picture 4" descr="H:\pikuś\Vicia_sativa_page_pliki\Vicia_sativa_calyx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4800600" y="2286000"/>
            <a:ext cx="4057650" cy="3463925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571604" y="928670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Wyka siewna - kwiaty</a:t>
            </a:r>
            <a:endParaRPr lang="pl-PL" sz="32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pikuś\Vicia_sativa_page_pliki\Vicia_sativa_fruit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981200" y="2286000"/>
            <a:ext cx="5257800" cy="39497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142977" y="1000108"/>
            <a:ext cx="4457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Wyka jara - strąki</a:t>
            </a:r>
            <a:endParaRPr lang="pl-PL" sz="3200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wyka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643050"/>
            <a:ext cx="7010400" cy="5021262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285852" y="642918"/>
            <a:ext cx="6715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Wyka kosmata (ozima)</a:t>
            </a:r>
            <a:endParaRPr lang="pl-PL" sz="32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lvl="1" algn="l" rtl="0">
              <a:spcBef>
                <a:spcPct val="0"/>
              </a:spcBef>
            </a:pPr>
            <a:r>
              <a:rPr lang="pl-PL" sz="2800" b="1" dirty="0" smtClean="0"/>
              <a:t>Pszenżyto (</a:t>
            </a:r>
            <a:r>
              <a:rPr lang="pl-PL" sz="2800" b="1" dirty="0" err="1" smtClean="0"/>
              <a:t>Triticosecale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Wittm</a:t>
            </a:r>
            <a:r>
              <a:rPr lang="pl-PL" sz="2800" b="1" dirty="0" smtClean="0"/>
              <a:t>. ex  A. Camus.)</a:t>
            </a:r>
            <a:br>
              <a:rPr lang="pl-PL" sz="2800" b="1" dirty="0" smtClean="0"/>
            </a:br>
            <a:endParaRPr lang="pl-PL" b="1" dirty="0"/>
          </a:p>
        </p:txBody>
      </p:sp>
      <p:sp>
        <p:nvSpPr>
          <p:cNvPr id="40965" name="AutoShape 5" descr="data:image/jpeg;base64,/9j/4AAQSkZJRgABAQAAAQABAAD/2wCEAAkGBhQSERQTExQVFRUUGSEaGRgYGBkfHRoaHiAaGBwbHRscHCYfHhojGhweIC8gIycqLC0sHh4xNTAqNScsLCkBCQoKDgwOGg8PGiwkHyQsLCwsLCwsLCwsLCwsLCwsLCwsLCwsLCwsLCwsLCwsLCwsLCwpLCwsLCwsLCwsLCwsLP/AABEIAMIBAwMBIgACEQEDEQH/xAAbAAACAgMBAAAAAAAAAAAAAAAEBQMGAAECB//EAEUQAAIBAgQEBAMFBgMGBgMBAAECEQMhAAQSMQUiQVETYXGBBjKRI0JiobEUUnKCwfCS0eEHM3OisvEkQ2ODwtIVJVM0/8QAGAEAAwEBAAAAAAAAAAAAAAAAAAECAwT/xAAlEQACAgIBBAICAwAAAAAAAAAAAQIRITFBAxJRYSIygfBCcZH/2gAMAwEAAhEDEQA/AFNHKS2HtGkDEbDEIo6R5t+n+uDcpTJhQL4zNEbIgYjd7MPLEuaqAbdMBmr1wijaJLeuDcudIwFQMRPYH6jHVeteMUQHLV1AjA+ahbESDuP8uxH92kYIyFLSL+f6HEv7NMM2GMWpk9HMbg/K0bjzHcbEfqIONViWsMNjREHV8h6efcdiP0scCKqqwvK7g9CNva8yO+EFAH7MRiejR7/32P8ATE9VCW8u/wDfXBAy9sAEIpHTb7p/W2ORSK+ov7f9/wBcGCBA72xy4kA9VMH3t/WcDGgN6Wlj5ifbfG6NPU4X/wDqhUebC6/86qMGLT1ae919oJ/XA4ECkV+am0j1EMMKgbFFQ7D0J98dUoNsEcWyuitVC/Lqlf4TDL/ykYgyi83thPA0RGjzCBeYHrgnOLzLUXYjTPTUkL/06D7nGMdMt2Ej12H5kH2x3kINKpTNyOdR5iAQPWR9MCQNnZOrk+6RqP8ARf8AFPsPPHVQ6DfZgQ07STH5PDemOckOUg7qdX6A/Q6fYHEfHX1U2Qb/AD++nmH+Aav5SMOibK7XrEslQn72l+4ZY/6lIM9w/bBPDqkVIPePY2P5YgNMvUt8uZUMOn2kkT5HxQ6eStgjLJOYkCBIb0kB/wCuG0JPkaKdFj3jHNatjKplaZ6m3uo/yjGsvSnfvhUM3RnfsCfoD/XHL0Yt7YYIkKT6D8w36KcC1nvgGCCjcjvt69P8sSvldWgDokz2uTjumJODsxTiAPvAT9Nv6++DgVAlKmAfL9cMNMcoO4lj2H9ggeUnpgFqnvBsO7f6D+7YIoNJC79W89o9v6YEBp2M2sOgjGsTsL4zASQVqZ1T3uPT/Tb2wY0JTsZLC57Dt74lyijSZFgbfifot+hjbywpfMliQeu/9+uGUCmv0x2MDZimQ1sE16gUKvXc4VDsnDAU1PQSp9tvy/THeQyvicwuDb/LAlPnmmLE8w9QZ/ScN8jmBRIU7t/e2GlyS90TPXCMpO0x/TC48UFWymAN8B8VzfimVNgwYjyuSR3XzG152wHSyPPUUGBqP6z+mJbvCLSoZVcwx5QZwVk6cCDsxnzHTUPbp1+kD0aSqoAPMSB9f8gCfbDEMBEYaQm7CBltP0+o6H0/vcY5Z98T0a0jS2xuD+6T/Q9R6H1EzYKnsRihGV2mAN1/v8hOOcwIU33Ee+4P1xxTbU5Pa31/vbGuILyk9FP1mP02/wC2EARka1x3I284LL/UexwF4kI5/Fb8xiLg9c6iw2hhc7WZgfTfEmYsaiDYJq/NT/mMHAE3FQGpUqg3ZQp9UJA/5QPpgPLDmwWhBy4Q/vmPIkSP+hh74DotDSfP9MJjRqokqq9zJ9BYfmT/AIcQ5GrprDsOU+rCJ9pn/tgjiMqSBGocg9RM+2rUfScZVyY0gjtDdzO7f4t/UYaETUUhtccpBJHrylfcmPfCrNVWNVwLtOpT0MEEezL+uGuXqTSCHpLN6iQF97n0IwK2V5Q/UcnqDOj8yR/hwxMXVsiBQISfsnlT18Op/wDV1HuxwZRBdxVNtdMk+bgMrfUwY/FjvKqG3stRSp8la/8Ay1AI/jxLwilNMqYkA/4gRqH0n6DAtgbWjqWOguD57H2g/ljlFhr7dsEExJOFmbzOl46jCGOwg0jsTP0Ef/PCrOZYhv0wwyrFlpjctqP56f6YPzFIKALGp0P7u9vXBViElFdPL94/l5YMztTSW9beo/0H5YFytOKyz+8J9rn8sbdvEYsdk6d26/Q29sFBYK1M/P7R1A3k+Z3OGGRQxJ3IJHptGA6DlmjpODtE+wt5mcAEFTM32nGY5q1aZJ1Bi3UrET9cZgJsLzLgiB8q/mepwvHMdY+8b+v+vzes9sTV2sVH3v06/wCXvjeQMWbZjDf5+3+ffAWd8Oys6p2/v+uBPA1VWO4Fl84t+uGtT7Om5G9/rsMVrhvFNCgE3Yn2BkT+R+oxRJMM74VYHzt+QwUcyjZgF2jS35f9sA5jN0jVGsiwED6/0AwBnq4rstRBaKknzSm8fmVPtjO+7CKqthfFwqWpC4abW+UAyGFwYMgjDYFWIYHSXUHykqN/fqLd43wr4WmpaLXO4PtCH8hh1UyAWnSY/cW8b8pb84jFJUhXbsXZdW8VJBFyL+/9CPzw5omAQcbSkOTV80ST2Y3PoJP974LzWXgG3aP1/v1wwOKDSoONVaochGsSbN28j+E9+hv3xHl7UpOB6dfSZPYn6Akf354QzGfw9U7ljb05f6YxqpZTTFyDN/vCCSvqf698QZN/EC02+dRCk2B7KT63B6bG3yn5WgVdT+6IcEbkwsEeY/rgCyDKZcKrqNyrvJ3CaWX6ho/PHWXXxEVgObw3pt6wdJ8+vuPTBFcaK7IQzag+kblgyMGXymPqBgT4bpMKbuGVlpmZ2PzLYjpBWT5TvvgSyJi+vU0OgL6Z0oOxqMVCW37iek4Y5cA1xIgfPB/dUFyPoCvqMVD48zNIZxCkuqQxvHNJsD+ERt1xbcnx1Mx+0ZrTpgbDsxVqm/4lYf8AuHDpIE2CJW1MzH7lp/EfmP0t7NiTKVS0qL77+l/y/OMD1j4VJALksSfMbfmS31wRkKegAtsT7kC6/WAfYYlFMYlbK4Mhhee4OmPcCfrgHM1AtX8MT6A3B9mAPtgniLaMve0uSfKQD9BBGFVQs1FWO6m/8MkR7EfriiGFZJedkIhabmf4Sf6G/sMEM3hI5ESHAnpIkH6hVb3ONUBGh786QwPcco/ID88b4jlpoCBdwT1+ZIEe67eduuAZBnyAvL8rcy/wnp/K0r6g4CrZQsydbQfVYj8sM8hR1pTQiWVS8eRsy/ow9D3x3VPhlgL6Rt3aJt7TgrkVkaZzwFRfv6YnsCzH6yT9MbOY6+pwBmFkqzEn7NY9ZcH15gb4nViIZhaOVepMiPqY+hxJRiuWZQLVAGYHsIgsfOTA8yOgONM2kFQIEW9v9JxujypUqk7gCfKRB9N48o6jEH7UKpRlBIUxAklibWA/s4okJydHeNxf1JtH9friSjW1PpH3bMR+g/qf6bi5yvobQkM0yxmQVN9IP7umJPWYFt5ckopzfpAPUg7T54TwxrIZR4aGE95j0m2MwdTrMAAGCgCAIFsZh0MT+Cdeoj28un13xuo+kFo2OCqOYDAzYj8wPLuP09MK+LZiAQDM7eZ/yxI0QZ7iJ0Az8rAH0Pyn2PL/AIcQZDgfjFmJ0rAgDyxrhuQ1sZNiFLjuLyP6jtAOOczkXXMGmrmCDt5i31kEe2Buyf7F6/DerMElpC3HluCPS+GWUyulKlNR8qGPUgq35N+WD8tTAqADcIZPcyn574IpIE1O33VJbzWV1e8YEx0rsW8FqEyp2W4+pn6z+WLBTXxOQ9WtboNL+0kAHyJwuGX8FBIAZjDeXcfXbB+Rk6ifwKD5QQx+rR/KMNIDIJqaP3gf8U8v9R7+WDMxVAWmpvqEHuJuTfyi36bgLQS6mLMo3O0atV/S/oRiLMVjULPsBv5NsR72PtihBrZVigC3sDbrawHn+E37TOEvEXEAdd/Yb/XbDqnUAy5a11EzF7CN+lhvtir084azsW5jEGRDqZFmGzLEw297kbYTQBnDnNqhF3t/friwZHmYp96QJ/eIBPu3MQO9h0EquE5RgNrH/dnoTHfoRsQb4J4cRUos3UDb3kf0wkM3xIM7s9MglabEgzblYH8rxhLxPi1OmtSrqKMZV1gw+sTqMWBZZabcy1YuQC5FZUQF70wxhjJILA6FaLka9Ok+x6TR+KuhLq0hQdLf8FiJPmadUq4/4g7Yl5GMeJ8So1uHGnKeLRUFKrKNSsCHBkCTqGpSNiSvfBPCK9Kqj035acNRpQbk2liZgmSDtvBxTeGcHr6GDpqouCpcSQGQCoJPYgCO4Ixd/hngtPx/FcvUp0YalSpxd2RHYt2AMC5kmIBg4bTrYKSvQwq0gSBuBPtzEX+owO1Qvz7KhsPKeX/5T6DEuWENVV7eGeaTsQNJH6Y1QWWB+7UuqnYbkT56l28zgQPyF121047jUB6sUXfvJI9MBZKnyJq2cmR5MD+kEeuJMhW1PpvDJoPqVgD1Fj/EfLGKpjQbsiavcRr9d5Hv3xXBIRSp6vs9jJAPmLj6ww98d1WY0oBvqZl9QVdSPPla3cYDyql2IbZhYjrPIY/lYnBVWdCFSRNPUD2YaiT/ABAuDHoeuFeBomyeZNJ6jAAB1XQT0H7o7wwI9hgbj1VQyFASzlQALnn0hVEbmGuewOIMpXeC1ReamYCxb9xhHkwU+jGN7raPG3XNOzKw8FlYarDTUWQT/M30OHeGStos3HciaVRWNP7OFCm1xpUx5GdRv3PbCAVfEqEn5SIHkgJDe7nlHlJxd8/mRXoqqwyrU0kz91Fqar99MLPQlcVGjSZKPiuoRnaVHamiwseXOTicbRWtm+JXyzs3KpZQJ/m3wDSP7O1OkCGq1CA//pqYJH8RWx7ARuxjheJlqTvVky32Y/EAV1R1jVyjq3kIOcOyZas1UiIaNXQSR9WOjlG5DE7bUyEE5CmaoWpAW0EDZR90fQAR1jBjkaoGyX9j/X/MYCyuYIUppIpiAq7sSN2J77jsMd5RefWTYSfILt9Y/wBPOGWEvm2JkKsfiJB7XxmJVRFlTMgmYiDc3Hkd8ZgKIs3Sgh5hRftcXj+uA2rK5LOIC72+UdbdJifLmHQTxkOJisytMBflmIeL3nbrE7dwJGDUyEO3K20vq+8T933ncdgQTgTsTVERyS6XdWILrt5z8o9B/XvjoZa6E3qGFjyEEX7jmUeajHOUQ6g12QSFHUseUe+uPpgjI1dcmeYqD/MpLe0KGj+LD0IERNNRRvIefY08McxTDL4ZMFiqzuYB1sD5aViekjfHFWmHqeJsAGBA6uDTJAjaQ6sJ6HyxPkKPM1Qi62AG3NJP6KPbzwIbBOMVdLEkEjTf1Xf8oIP+ZwXlqhWmFIIOi8jczJPpN/fHVGkKnIZ0hpB9Ln+WYt3ntfhtRqc0Hl6edp7EHTG04ZIS5JoVyouxhe91XVH8oE+WAMhT161LBQy3J7i4PkLxP8WN082R4cX0LYd6rH84UgekYG4gRT1U02dTE35QCYPpceuHYEOczXiEZdSwGiGGxsPP8WFnw3TK8rboR7cwEek/3GDc2dXgVoYVA5DN3IJQEnuQhPrq6RHdTK6g+n5qzgj0MsP+qfbCkwXkYDMsiMUIJIKqLQw3JA2Jk/mYwdlgtMBV2YA9SpG0A7i9oNvxYrfEc2AUpgciqt+t+fV6lQvvOH1GtU8MNAdjEiYfSYIIm2ogEwYsd9sTyOwHilOQaMjSGWTFmpki9rEC9xvbFcPF6NFqlCujMW5VcAEhSVDq09Qs3g3AO4xas4wFRTSh0YkMCCLoZdWBXWkgiRAJgWPWk57hVWrmDB8VnqQhJAM2EP0kQbixsRY4P5Ux8Wg7gXEamTqfs1RtdMk0np9GQsF1d942vBOOuH/EJTM+EWOim5C9QdMIs97KJi5NupwDxbL1qVRWr0SlVVVGVhZnplWR16ENTVB1vTf29HzHDKeW4h+2UqYdChcUxpC+KSdbaiDHVoUTqPQYJIcZC6kjFmFSQ9Wo86hJUzCyO4cGfftjmrkjNKiN9R0n8IFz6C0+43wVxKuP2hoTQUbVuSdlOn01a2nz8sd06erMGpuCpU2sApM+7wpm0gqOmHET2AZmmtOpq6Fg/rLav+qfpjT1IzAG12S3STY/Ugj0xNnU1oo1ffgz0UldR9LG+3MdsRES0/fOlx3sAGP+IHDED546QrbC4K/uzIcegm3kRgkVmWoysDpLfZDoGFMBgT2Kgwe6jEVekrmprJC1I0k7ajafS0/zA9sTcRzbNVGjlQO1/wASSs/4NJ9xg0mIX8V4oiUmcOgquy8ryQVI8NrDqpFNv5RvGKlR4jUCZkZlh4rvOp4CkJLdPMQqjfYDDrivD0qU6jEgajKgmIJEjfy5T5jyxXjln0UKjnUisHEbjREqRHdg3u3Y4cXaE1kv/COL66bLVpmjS8GmVjtVqhqzfxAUyANxbC74m48M3Weofs8vRWXix8NTGgfiZyEHqD0OJPhOrUzgVHLKtMAiAJJHMouYnkA9zgniHwj4VJKFdhDP4lVZuwVQESw2DM5ZttoBJjGcV/hpL2Jc4r1RSqVJpoF8RiBszALSp0weoJWATAABaBu0eo3jimohKQhUnY6RLM3U/KCxFyIA6BdUrNWquXGnwyG0nZBTUSI3Gqo227FBPcNKDxWcCWGpmZzEsb7+Q8vQY0M0S1Kemw3bc9haI7Af5bnGUxMU1Xlcx5wNyffljEuYcLTk76bz+5H/ANmX6HAdB9WlYjlELuTqgkn91CIaDc9rxiRjFs3SBIZGYybqLb2jyjG8U/iNVjVe7G8SDAtawxvDwLJJwnMI6oaphgk/xHaT+L9fU3dpmIGhCZYEmSYWmd/5j8ttyGO8yjr0VD0GUakKiHU8jaRPzGIPUq0ERcDDapleVXBGrVLG43mFURJWBA/1xldPJrWBmtLXygaIMBRsCLCeomY630i04X52nVFN6lPk0o9TVaAAtj2iw9ZjDCgwk1ASWQgC25O4jc7n1Ej0543xuhQoMCpagzMlRVYShqaiBBIlYJ0lY2O+NE80SkKfhrixzOcWmFYIVYklY01CiLBiRp5B6xMDYWCgYTRfW7HVHSCRHr+gv1E0n4XzRGbDZdjVawCt80KUcG4GpdKxsp3GkYv2dyX7PTLiDLai15IZjuNhzTYW288F5ACyNeJ/mW3QQbf35Y1wqqBWq6rIIqHoQF+Yjr5HpMY1kqfKvSSD63vPYGwwF8S1Wo/7sDXVZUBJgCnJeSenMFJ/hbvhokKqUWWmrBgzHZoiSQZ32MLaf3SOowB4+unp3NMatjZSFt7mT7k41R8Rq1QIVKCnEHqJJItsQSL/AIh3OCaSXWqFlWdQw/CpXePIEGO/qAh3ZHnaN2Yjk8MbyIapDL5z4jyY6A98R0zKsQDqMiR0hRqPoPF0jzA9ivieTUpqp5PENu+6gwN9IG3cjEuV4c9Vy6KSqzSMGZYAwvqNSgnqwwrzY6wB0OHaqhcwYNgesWE/hAUA97DviOhmWFfSTYnTJP3hYX6WJw2ptys8Ab6R+FLBfqCZ6licJKWXV0DqG8RWNzsrbTH706rdhPqEsOzdbxOdSV8JwpcA/wC75l0sJGoWE9rQQSRip8drGlmnZG0AMye6GIJB3KFDPcnF/wAtTRqVojSaQvHKTI+pEk+ePPfjWkhzGYRiYdiyswMhgfEBIA2NOoRt1G2CSyUm6Gea+IP27LtSc/bDnQkiWdBMEdSyAoCom6yLAhbTzlZjl6Tl9TABpNtWogn1FMK3ocLOCcCr0DTzmk1KCHVqBnSwmzCZQgSQTYxO2PReKtSqNTrKyqKB8SYBJpVFV6YAMiwCpcEbWOG4pKmCk27R18R5J0VBcawYvJKMZDmbgsBAB/d8sFZLMcrQPnUbdI+zI+o/5icKspxE5h6dZ3dyzaeYmYQEjV77dJFSMMeHSAabcpUag3nKyPzH1wlkbVGq9MyrRcCbb3lR6NY44fLSlNmiyurQIk6gTYbqVYGw6eeJOIUGKtpuxCmfwaQLecz6Y64aTVpU1b7jsvnFSmV37hl/uMaEEGZiq9JQN2HURAKpNvMgYD4Upqq6XIdmZT+6Srap8iCD6phnRTnWpYBRqNrbVGjvaFuOx74BTN6KTPTEmmFBU/MpkFka0XQaZG8nY2wpAiofGGebUaKkAGAYCkhg5eJ3ALmQQepF5EayFYeCENxUL03XoX004ttZhAPnhh8QcOVKD5liDUy7NSgDdjBpVgdiDTZZEfPoP3jjpOCLlfCaqV0s7MEBnVVYUuUfgVkc+mkG8w1hC5Hvw3xNeH0gSdTvSDqlydSIXcgHZF6Dq1/UfMPXqs1UhmZqhDsJIRdkgn94kkeQU2BEu+EcAWq7VK76uWNV4XVGu+zOwEBRZVMn7qnOIcSooD4JAoprXTB3UFllbksWfczcXxlaNWgOnwxdQIYk1DDDz2JPeWvJ6kY5ACmoqjXzRr2BczA6kwBZQCSbmBBwDkc2yEMxYvUYKyraWLfJcwABJPrE7wVWq6AGsWCswj5RYQIsJhXJO8HoLi9mehfms4WLFoZkICi0CAPMidupva+J+FUStJ2PzIIO8lm2m/TbCnh6MQezXb2At9SQP4Rh9lM2gphqkAPLEGJYGwPs2k+0YG0lYVYso8HXSNVXSexifL8sZjipw3UxZ/mYlmH2hgkyRYRaYjpGMwgtifMcXFFhoUBWBl4EswNyAeUb2tIkXB2cfDNZMx4zISr6ZKMZDTZWR2NwTHK3MCIlzhJxXgifs4SSul5BYwATZl8w0DaTMW3wz+BcitPKVGddQDaBqWNTDmIg30IdJIMTK7ScDQ7apFhWu9EeCFJqPGoX1BGtAt85mT2UifmbAXxJSnQrQ0DwyAGujAyxIEt4dTRUmIAJHS7HNcWWlSSqV1u4gqV5wVEakcCTNyZmARBGxX5iuERszqgiCXAOlCGE0oWSKZWYZTuWMncS0XFlc4f8HVacVqTK+iZVWBKgEHWsGWRhfaRBtbF/4vnf2ipp8RRrKlEiNUJLmYIgKzjvInsB5yvGf2eoCjGQQylZ2s4aTMoRuCZB22u0+Fq9XNV0qooCuayrP/lrYsfZJUevniO6TyVUS35bMIilpJDtCTAO53E2i84V/E1QikA2nWVGqYlS12XvqKhaQAkzqtvhrUNFiKQJYXcWkeGrMzUyCLh0AEkEhmX2rGar/tFZiv8AvHVamlja1+V/45GkiZ2JJtotIh8sg+HM7HilTI5Oa4vpWJ/CdWn3HXFpyVApU8JxNMCoWkbkK+38RUn3GKpwyoKemkaTBaupirLB5ZBkGdMETf5QBi1UsvAyyl3JqkKTa7KKigdeZjaZ6DyOB7JiL+LcTWgcvVYkDU2owSNfhoBB33bbuDviT4G+IhSoFmIKCoXBHRgD9dUE+sYqnxkwL0aev7SmBTqgHlDBhBUncNTgzGOKXGUor4FMKwDs7kyRIFyF2BKgTvMTa+M+phGvTVss+dzRXTTYnV8xHVQp5j6lp37YNy2VUmFYBgsne5NtUHdgpk/8QYVfDuXLo1dhesSZY2VRO0knQBEE9QYxwc6EYNzAhRJ6gPzAD8QXSn8vljSOjKV2Q1swS5y9O8SBe2odPyIHnGBfjxmqaqy2NWhRrGCDLaPBqBT25G/w+eGvCkkq8aWAmSNmJlhawjkK+RMxfEnxPlg3DqVdQoNB6iMvQK7iroYdhLrHY+eDaH6EPwnxipSo1gulmplWdTs9NSUYEdue/kTe2GtLJpWy2qkjJSvRIZpZEf7ShvckVnKj8KpO+FPw7m8swdfCKVH1BKitJLvIFN1PIyNJEmIBuSBixfDlfSlegxX7NWYMRIlFCz0IAQMOh27YE0FSQwX4fOVyNKo8mqZDfuoCAOXudDT9T0nBArL9qsgtAgehBn6T9ML8+1TMBJqmsKgU05MD5dLQJ0jpNrQZ74z4cIqZpajHUDKj1PJcdmMfUYFVjldDZ3H7OZPPSJWe6vcGe2uf0wq4I51TcqKlJge5L+H+ZqX9GxJwzN+J+0I4Hy29V+15d42Mf6YgoBqVRUB1BqtIGx6lmEeUhfSBiieRzk8rIqIxOhqZXzE6acW681/Q4GynAnfL1KinSWloa6sTAkxe24HeOoEQVWqotWObxmBSN1YBm+kJq9QO+OuD/GA/Z1DjQFALA/vapj03/LFOtsX9GfFnAVFGiQPHqUUIpoTH2jhAKtQDdUVFIU9Y3iMU7N8XVquXpBn0U2ZAxiDoVRrk/fZmJ8gyYvHHviOjWT9noN4Yq8r1RAJYxKr3aIljYWHW1S4L8NrlAozDCpWR3KgfdVvDGpp2aEBvtI6xhykhRTLpSy2sjQ5KUxPPAAgrvP3r2nvhHwjXSp1KdaBUapKsCp0qssG6AdIJ2lib7y8HzqinWoIWfd3eeUsD8qx2tq3gmOmB83WYioCvz1ILtEwILOJsDplwLxK7kCMVFLRo3kgyOkVBBICMo1ATNg1gbmd43O7QIBZcYyummgkKSoRiI5RHiP1uQAwPeB2AwRkQtU0Bp0gcxIm7GUaT+9za77SoAkk4G4nX1FjPMS7BdMxrDAGIgyWKwexmMaLRLA+A59NVQsBDr9mnUz95vaN/YADENZVfMeNVACUjpRJ+cidIAH3QT/lvOB+C5ZqRzNWVJp8uqSRqv+Yn09YBx3pNRVqwpXRpv+8w06hf5tVx238sZ+xsYZD4rFGmKZF1mbEXJJiI6TGMwFwvg4rUkqNJYiCTckg6ZM94nGYdFqyTjXDlquUvpAZmYAnlBEm+52gDcwLbgnJ52ENStThEY6ENhpGnRy9TJlidy83Nj1nOOU38MUa6moxvpWoQ07MSaYFl2BIAlmJNoH4cQz6acsFFMnUoGtp+ZiW3Y6lAg8s9SxxWsGbzkly2SFUnWx8UEVZG4XbQJ8yT/LewwStHwE5kinVJFanM6dQ+YTaNtVh8wNubBVCmf2qiy02FysyoSb6lJliWIBWAJuNt8E8czyp4lNkQliVgsx1CCCSbQkEX88Kg5PNuJ/C4aolDxhq0iNQ7tCncDQGkE7gQYjFy+HcsuSD5OqQjaQS6wdQIJDj+abeoOKhxHPctExTR4NOWRTpnVoJZpbSdLKTNoBviYcRq5jLIqio1VIBAZgTLEhTeDABv0BjEST0WqbyXzPcQppTo+EpUq4ktJ1gXJJ6cwjuekTij8XqO9aiaaHTTYCqSw3bVpZuoD/abzf1GLZluBtQy5erzvUqAyBJRA2pU8gVWWjawxVaNM5jMHwkNSl8rb8xkqVHYzzLEmdJM2AOm/IdTWCyLmaddlpaSdClCQTrkLBEdVIU8tr6LjYkfElNaeWYGoI8QIKiydL+HXqTIGy1GQn+E4TZbJPTqsKcPV5SWU8qtUqSVU9WVVYs8wIYDqcMiR4NN2ZRTNZQy30OWbwCWAuEC6yLjlvYnFckrB5VnuJvXzTVqpGp21PaByiZjYco6YO4PJzK5ioqlGYAoR81tPymxBA+p88AZZx+0NIAVda/vCDqRRve7AT74tnwv4tSvWo0RqV6kBz8tNSxQMRsLt+kXwus/iLpJdzLS+Yq1VVSoP7SSEg7S0tJHUDUGU7CI6Ei5rg/23PVEVIbXFjuAw6ATMDcaSDGmMNqWWp0mZ0ps1IgU6cmGqFuUus/KSFd52gAWE4HfJ03NWpUnwa7/AGb9iNepwNwrMHYrflYG+kYmOFSG0R0lAUMhmQxgd4aAZ3tAv26YkyddayV0VJoZlC6ODcPTgMriLEEoobch0HaKvx3iDZOtTq0yukrJUEWKvTYHztI9JHXHqGQ41lmyjV4TSlNmcQL8oIPnLIo8iAOgxtFKskd2aPGq/PQGZ0CjVlUdNDaKxJKs6kcqVACCUEdWBBti58GyivlUzKyWSrprdfEpVGKN1+4WmexPlivZniJoVsxkqpmgKhAWReA3hlZ66XDdJsJwPw3NVcvRdBVJR2JXTtEqC5tJE9PwnGbNEvZda+UXK5CsrmCilUbTzAPKaQb6QwJGroDOKZ8LcYK0vEb/AMmoDE/uhfexUe7DF0zztWQz/uqlIKXImJ5dR/hYBz7d8VrhXBRrdCo1MCaqX/3iCeXyLLG3XzwloG8h4Hh5mpSUxFbSPIOzKD/gIb+aOmGnjhKdMuCrfMJ/fQi36EDtgbN0QCWcKkilVLTfWmmmFJFo1Iw8ywxPmuK0Xc6yjUVZmXz5yzhjHyFQqW6E7xjVESwBZf4w8Nyyr4ehfCQteTcBrD5iNNusHC7hPADmMyiPKzzVGU7LJiARHiNsOigExhdpWsi06aulPUXos/zRfSG6bGLHDHhXCc3USowU6Ryli6qJ8ixEj/PE9SX8VsqCf2LbxjimRytPRRpBqyKdLqiuVAuxLmFCiJME7bYq4qLVonMs3Lqd2UTMMKaqS20nSb/i6YDXgNSghavJqH70MQQ1giD77WiBIv1kgOuD5wvlK1PlliQTGoBWWCpJszRJMSJPXCjbwxvAr+D3rZmu6nSq6NiYVKYKAkeYDDfebXImxZv4e/aKhgvEBNK7mB93oCS2+FvBOGsvisCNLIVW8bEM8k6jBaSW8rbYfV+NeGEdDpWogUsbGB1CmYF48yesWpayJgefqnKzSpfOtKU0qCABqBAYm955+6iJmcIUNRalWG5zTKLOysin9HJ98M+HV4q1CANWtYUz8iTUZmYg76F84JjAmRX/AMVFmhmk35g5cCJ7/N6A4NiF3E3ZMrRozJqnW7RBaQSCe0gYa5PJzllLnlTcAESAJAHUevTAPEsoatZncaVLBae9yGgeoJAvsPbDZsqKtN0Ukq2lT0JJVbT2mQD2vhBwTcOq06VJEanUdgLsDIJN+ikdY3xmIX4gtMlCGYqYm/8AQ+2MxXyJuPsrvFKDrUbxQELAsS8BURCF1sdMkFoABktBgGVBd5XNU08KmAVJYFaZkNJg6m1fKYnk+Y20xMlr8U5iotNfCejrYhqYrFSmpb8itqpBoFiH5bkXJIruV4aGSn49Hw2dgxVWLrUOrozsxNyDIqHc9AcJlFmzXECkNvUIkAWAKnWkDYDWoLeUk3wJxLKeNT177rM9oI9ihW29j647zClnqKzKzMYDreNtQIG6hjuL95gRHwUErVyzAgoeUgzqAJjSfJHBP8I9MHoCk/EFIJVoo5aiWAJcDUV0s4kCYJlmkel8WmtxGll6lKoHDrU8GapVVLAFtRZBZTpWDB/rit/7RMsNOXkaag1izA3DEspi0gsPS4wJxXhtQZVDVIpquganm4iqTpUAsxuOkdz1wmmwwmekfEnG3qOPAamwYhtAIuTJ9pKkTMc/ScVVarZHLavEpl3bWVWSgLdABswU77WGNfAXDVzBC6m0/eZgJKQAIEkLMgbmN7nD2rwHKsI1slOhV1MVW2kFjpHb5IBMzInrjOKpuy27SBWQJlBTRiGBiiIM6FBquAQYErIHmrjd8R8VULlqNJOtMMd7ydQPqQxYk9NPfEWa4gaupVSFpteBKrJ0qgH7wUhQRfrO5wq//IQ4Soza100XJuJUmmSDY6dKAxHQA40jkzlgqvCKKMTPLZQR3KsN/UBj7YvHDM+lHKrlcvU1vXaC2nTpkwzSTAA6H1viv0/hCp+x18yrSErQ4HQCxNuhDH6eeLN8B/Cvi5ik1Q/ZaDU0oeYqp0hZHyjVv1sb3xHWadWEFVtDvjddkoU6EEVtdwQdWiWUGdgRpbbYMu98MuFZ+S1N0XR4SqFAvyhyFH49Ic2+8VGxMw1MyBXaaZ8NNKhSNJFIAEwSflNrGdxBF5Ez9MCpWPic1OoCIsRAOlrXA0AOCO4OFGnlDaopHxFlUc1VpkOtMuKZE8wKNUVCDcGwIHsCRpmLgfhVGWg7FUqU1BKnqhMx7oGg9xjKL+Kxp6wjUSj6hs2llEspMswEtFhE/ujDPiPwV+ysagZPAGqprUn7NrJUpXvsFYA9J7Y2k6iTH5SJOP8AwLU4jTy9fLnUx+ycubkgsFa3/orTv5RvuJ49Go+YSmBppHRSqAcxpp9mJO5DRqjuZ88exZSnSp5GhSBgPSAGjfWQGEeZMwffHkWd4aMlma1OkjBdIOkmY1RCkxczf3FhtjDqruiWnTwWerni9KpSQXprIWIBClUZT0g6QO3Md74r/Cc0711zBBJiqTIiKlOm7orAd6ek+of93B3wmrs7k0yq1GNNahI0nUdDI15HMqsJ7GNzhvl6dPLoKjGA9SGtcEan1etmTadLNfGiVIS2DV8q1XLU6sG1N4WYUstWnVU9g8G2KLVyVVKDsytqtSWnB+9NRifIqInzxdKub0UalCQaapKmbEnSog+bEx12OIOC10ZqxqkOqlqaluiE8oHWdMCfLFp0hNJsruV4mXy4Vo1AgF2Eixmw6x54vNH4tytJUamzvWC6UmCSfRhoEn928bYq+U4TWqU9VbL+CiLpaqWGiw9rdLY1l/hKnTdK9RC6zyASjtN9TCo5KU94vqI3AmDhFyk84NmlGI44vxBsyqVGAioStTR90W1KWJ6xBO3S98QP4NHxPCDiiagYJqJvp+XU1wuoHqSBYbSCk1uGUrFJ5ggEFyTClLfLqkBjMkW2suzHD6iotKsND0qurQsw0CqoUGTJiCZJJ8+m1UZp3ss+W4hQFLxay6gq6tAJ02hRtE3PXziMKy/7QuwQBQyRdvDU3InvfmNybxhLUrOKb1GFiZUH7rSACeu8egECLSfl+KlRlAwJdqKtUMWI1VZ1dLli1vfecQk9sMHeXUlDWp2Bp1QNzJP2Sm++xGD+FJFSpVIBNNFUDfm0qgHYmxMCYm/bAmXqrRqrSv4cabxYMTUIAG/M2++DUy/gqBPMrNVgSZHMZ9AoPkDGNF5JbwLKuULOy1lqI1bdmvpTmpk7bgERFgJjphpkaiUy82CA6RF2qRzE2+7JHaZ8sbzFSpXdZ7S1/uqdielz0vJGFHCq7V6tUaSVRgqn91ZBZiTsWKkec+RwmgXgpudzytUctSqO2ogtLiYJGwMdIxrHqQzFJeUU1IHWdzuT9cZie1GikvBXuKZvwqJp0k8RDUDVkcKNGqftEZApVkKg67nmi4tgHgWYNap4mXd1psjalN0BPKuvpMDVpYX2E4d5Cl42sKdHiDVSJsUB5yJHzAsDEXvEAbx0a/hkKoXUbNyhQ1+oUxPXrBmDti68mbfgO4dVpaSGUiLFlupP4l3HlHXoMFVc9TVxpk6lv3gyDoYWgyoiYsD0nA/E8gaQWpTAFNyRAMkEWIJHUGJG+43OBMrmBSZCw+ZikAWZmHeRFwJJBn6Yi80U1ixVxzhQ05dacU2qu5XxApKsWXUBPykFgJ0mIF+uIfivhNUpQ1pDM2mr94kKIVrTOrUb9ffDnjYcrl+clWeqSXFzq5k7iwtBtbuBiqcU4i/h5QmmysalQKaZ0mS6qIsQSdJ2IxYvf7yXLhfwrUyoKUSGlUVSCVGpzpInuBqae4BjbGceoU6OXq0w4NSrURahLXRFL6bCF1HSSAd9VxBEjZX4iNQoaNQ8iOb2GtWUBhp9T97Yi2NZrM0mpKSGdFqL4Z1TNT7QeIbwSXABnYQBAAxkt15HpWLWITRRSWq6/mWSAzM4Q3EkaTqn09hOJUhSNGoUGiqEI1SdCsVSQerLpYHtqU4aZ3Lv41XLkkVKQ+yKmCNIpqoIiY1k1L7aXHXAmYapVzVOlW0+AohArWkQHtPKdakdN9saJbJbo54BxJUoZik9VUD615jAJaQ4k2sLf9sGfBOZerVcZdmFAjwgQpDOq66pCn8RaNW/lbFI+JKZbOOioShYkBRt+8T5Fr++PTfgnM0MrRXTerVUqoWdSAjYdFm0m5JgeR5+ph5KtVRLmODhlqCqWlANOpTLoGJ5okmprhfPR3ia7x/KO1NHOoRCMwJDAKSAZH3S0+58hiwq5YnKsNMsCjwZDrzbbtFNQpIFyJ6g4JWkaisUhdIKVQLi6lJHkUAB/GZxccA6PJshUqUM59qp1cwvdrg+oM9D1n6taHxiauaoVapJy1RSlRJ5bhVqK09rMG3jQd8BfEJSi9I6tT0yOh2ViVknYiIjtHUEY4fhFMOyU9Rp1GKlbGCBKMv4gGmOqsRacbvKsyWHR7DwjI6qpKrFHLgCioJJ1rKNq1GxQLF+pUiRGEvEcmHfMV2Yaa4Dq9oAZrAmIDKQVB7qOmNZ/wCJRCZYk06rinBpgKOcHxX3FwdR1Ei5HmQ2z3FqNalWp0VJFBVa8Q4dudgu401ALGDzGwBnGDiu2joTzZ52/FGSqq0lIOg1UUXJOpXLRuWMH0IgWFrN8YIVdnWYcCrFgFDqQb3mGLHt6mIBXK6alNmQGFMhpsCJIEX0MrCY33HWT+NZxilMLsKYCnvoqNpHYyAD5g40WVRm8OxHwhtLVVIkIutkMypkhBB22NvTAlPMHwwmox0bqTsQezYsGXq0xVpkm9dR4hMkswJ3Pczf3wNmMn4nFkoUlWnRZBrNgJ5zbYTtbc79cVPWCYbAeA/EVClpp1iWdGhAdTVAx6iwVRJ9cWypkUqsa1QEqqqRTZpDajp1vpAXTJFvmM9jzKM38LUfE8RQzabFuXmj7q7dN27SPQnLRU8ak9JtCyEJvJYGoKkgAQTGnpv1UYxjVmzboMq51vHFMORqhhVgjURpRSs2VZMDoAsjBXEskr0g4N1K/kHi/SzGfLFcFVqjKwbUhXTTInnNgDG4IE+g98WKq4QtTbYheUHYHUCWjYWgXvfGieDJiY0lzFNl+6wAJ20kGQQOtx6b4G+ImNLppHhU9SggnUUUiW6xNhsNwLyXGTVaaPy2LCW6AdNzf28sLeM8P8Rajs4YGAbdgACO2BeBvQLwXKCvVSGZdJm5mT/lGH3xDTZadSpS+empAtIaAQPcEm3UYovA+KtRdlgllP5H/TF1OeepmKSmdHhibTLajN+kKB9cU+SfR3k847UVakFDsLTsApkknqCw9/fA4zA+zp0ubXUZqxH3nXQJjos6oHlg/wAEF3RLSpVQB8o6mOgF7+mIMiiUUC/fax/Ckm/8TR9J74RVjWllaQA5J8z9cbxQ8/xo+LUmV5jA1DaTpIvsVg4zE978D7W+Sw8ZAFKg9JdK0jZRy9YOsmdMEGQBPS2BOLZfW7t8ocSGG9+b6AX6e+JstSUp4KmVgsJF5LFmBB8+m1oxyytUpKykaaZICmIbRAIMnuVMG0TfGjZKN5POslJwZdaegEnZwdxJuQtt7j3gqfid6TBVViYYEAAglbTfusAW8vXE75qovMwJNRyKoPXXawtJ68txHSDhF8Tq1OrTZVgN17x93tsQZxnHZT0X7xkr8NUqZ0bSZ5ljvcHmA/7YQcY4M+X4dTZBDJTMD90l6rMSDuYaBOxM9MTcAJbInwxpLVWIE2kab3FllQSOgLYF+NeKs9HwxqYBktBJIKg6iB5tP174u6RMRX8L8Q8NEepTsNbHRykqoV4EWBJWBbEfw84IerMLrRmExeKoIH80N6emJcg4pmkGEiszEiL6GJtHoT9BjeQ4TTXLNS1yTUFaYiafhV9A8mKK9SOxXDRHoG+HqT0c4VIJYLJckQUIiQOpMvedn2kY1x1my1YsDqLqXSJMr8x9+/12w34dmGFEVisRScsY+U3ET0PMGjyPnivZzMq9WkmsVHSm32iMbo0QhBAgrf8AxR0xIcBXHs061GZG0rVAMhb3+Y/XHoXAOBJ/+OpEr4amrqRmg1X5HRGgdTVK6UEmL9cU/O1so9CiAHDU+ZoNio0yon72kqfTFl4P/tBp169PWEpUKRHO2rVPMLGwWCO0kHpjmufekkW5RFuYzrt4VSCHMqTIEsxQ6VE25Zm+7tsABhjkIOqomtqqFQ0W1AqCGt2ViTvKgkaSgJ7y+Tp1HzKow0UGhYvyUxp1z1eXY9yRH3rRcMzb0iegpwxcAXRQNLf4iLdCCNt9tYH7RU/jvIuHekjBg8VKYMEusadBO4qrcA/f0wZKpNY4bWcvTaSqhFv01rNJT66RH1xcPjbPUaqtKsldAjU7mHpvLFVMXQEEpJDCCtztHk+G0a9DS8pUpr4tRlMc4BIJWIMn5gIIPMJBYDS8EtW8Fi4HR1ojOEaqlWpRpswJgFiwkC/75HpHXBD5E5cmrTkooJbYA09LySSYhghEDbUsXjA/A82Vy/hkf+IqoapCiNJIZvr4Zc+ZgHfHfC+O1MzXWhVVP2c0XpotiDVpjWrRFmGkeXMsYykaRF1HLVKgqpqOpWbwzIvNNjBHadJjab9cb4bR10KIuHomCpETIBNj6kx5Yzhu6vTLIfAaX0j906CZn5SIn8EdcB8L4uXqrVqQ1PSEkEzIVgrC99QW5M9MaxXJnN1gi8V0ZyvzJVYrYbG7RPUb+k444hQZW8VCWqVEhUVTJ8yQJ6C3vh03DA+VGYAPiL8qkxrYwuk9pH64k4Dm6mVJavSYOx0oOWeaIFzbcA9sRK7LisC3gFF1DtmdVAwAC6y0SCYJ2tsvcjBVeqatSnUpgIakKGF5RZ0iO4nYwTEkYIzmccMHrxrLHUfuosnlp330m7QSSegAkPN8cQStNWYaizOxkzEEgDvcjuS3aBF0UTUs8KLrRID1C4m951DVa032FhM9pwccp41Sq7Tp00wQp3JLEao3gNaLDzxG3B1qZhKwJ5TudmOkNM9SNW3r2xwnF0y1POOBJHgso3manhnyJki2wsNwRiuBcnS8X/8AD+Jpi5Gkj7kgqxna3TfHYz1OmjVKa6k/8xd9+vphNn82yoVQAq12U/MJKmR9L+pwLl6+tXo7dRH3hcD6ScEnixRCeMcJGpM1SgjdgOi/6YvNLMU2oqgK05HKRcsYxTPh7NBQ1M3EEH0w14bmVWkJGpg0U/TbDUmwcUgnh2kElWaboT3AN/qcbzWVnNlFmyA+5Bk+kk/liajnA5MLEG3qpv8AngfP/EaUc6Gbc04Pn2GKjXJMgepwIKSFqWB6oGv1uRO84zB2ovzCwa8YzA0vIJiTL0PD01lkixiZgRP0g74fPSRtSQOYCqjiADFjI22cHzi+KrV44aeYWg6BgrBAflldIHS3nt0xa6eXFSnY6wGgNEEJUBWD3Kgn1sYxXIl7F2UrpVJotZkblABgb8vcgd/MRPWD43yavlTVFlokCBF1HLIPWJ3HnhZnFbLVAKckHbTMzFwJIEyPltMDyxbspwdc3l9DbOeYAkee24nqPXErGCrp2yqZlGXhY0fZORIZSbFWRy1zu1r7b4gz9dxXXwwSSyIRMENp0GI7gSREb+1n+LOF+Fk1RhCtU0W6Bvsx7XGE1Wipr1yAQVq6wegJDx6ELpPuO9nLAkit8WAHE6VMNy0ysN00g6ifSL+mNcBzz1FzRCy1Krqpg9VCVqRpyegVxA9e+N5TItUqmrWOq3hoZiA8CdrqtORvYnBXD6R8PMVAIpDR4bCwdhDu3qTH5YNGbWSzVculLINS1HQCSSsFirjSxFxLHV5e0YrD/AC08s+aStpIYaUC/PJKypJmJkxBMdul7+Gc2lTLUahRUaoWDm0qCNJWehJG3SPLC/jniVKhoIukspfTEFb8sQIB8OSQNxI3GM38cmq+SplA4bk2RiagLtS8OoaY3IKLTdTbcggwL26Y6ThrtmqtN2KpRVmZgIApi6sB3YlQB3InFuHCkFRVe1dAg0jouk03URYjZu8qR1GF2dHjIXug8XRW3PKoJAgXiav/ACr6Y0g7VszcUmE8FfQKdHLCpGZd21TJBBpMR6AMQT0JOJafB6tGi1Gu4BbUEaTMqLqfKx9QOkDDf/ZnlqdEhhVAJECSCGDAVdCjddgWNjyqCLYY/GmirUOlQJJDEm0lSrXGwJgat7eZGMY08m0q0Uni+QBq6yrfZzTADBlYr8q+T6wY2kEyBg34a4ajPS1OoRNT5lu7oJK/yrH18zgQZyulBUZg9WqA1PWBqdu5I+/TANz83qRiDjPEDSysUgBWz1TSgWx0C7MANtTmAOw9h0RWDFvJHxHKVDngKT0watTw1AcQoBC6S07BQkG8jSdzGLHXyVPJZumfF1mloqMP3F5Eb1U6lMbwPPFM/wBnlOrVIpos/aK9NjH+92YbzenzeqeeLt8QfCTDO1KhBqBKQUEbPpVSZHUAqSR5eWMWm20axksMUpxVcrmqtItqUu3hk35SIAv0IAnCRaBqVaSp9k+ohqZJAIW5PqATbywr4jqbPL1KHUQdibRPuQI7YsecyJrlKVNRRzD6nqLJC05ZyEBMkSCtjey+eNqpGN2xrnc63g1adPUppQQO/Wdt5xJkOL1atNlraPHUBvEZQVgGwgCDcd8GUKWqrVy8FirtS1d4NiT2jHbfDNHJI2quKjtYIFvF9rm28yMY1k2TpCd3U0SaygO9VVQKoGuVJnV0g/NBi/W0LM5k6mXzKVF56jjYPCFkkoALDUKbKRMxpNt8E5isCqUaq6En7IghiqARAMmeaSZvIM9Md1M47ouXY6pgTtN4Cg9EIiZMn7xjFKJLkWlcoUy4dW1wtz1YgCPK7E7DCzO5NavykNpVVgbNpc1gR/7kk974J4UFTI1FUtUCbEC7BTuAbwdMjrBHXC2rVOtivLUUgwARDXnlN4tGJlhlJiTiWYZazMd5E+5/1xqnw81qwSi41jmQ9OxHp/phpxCiuaBdjoq/eX94WF/6HviuZioaVcOCVdQBp+p6euDupgo4oufBuEPlWLVRpLib7HDXg9CmCyaxJOpAOgwuoZ5s1QCVTqtIM3HlgTgfEHfOFGpqmliytDA6bWJnrA6ekbYLzaHWznjHEStVgG0GeUd+pP8AfniL4tyAq0kr0rsI1Kf6YY8cdqtM1IXWDaSQZjTvMGJLAHrFsJeN8aFLKU2Fi3KRgbfAlS2POHVCaSc3TGYp+U4lVCKBMY3hWX2sKUasxXm+l5WbwZe47HFn+C3JFYEmJW30xmMxoZPX5FfxixlxNtJMeYNOD6jvh98B1SVEknm7+uMxmJ5HLgsPxCJpoDceJ198U/iYjM1It/4Zz760E+sAfQY1jMXII6F/DV//AF1D/gofcu0n1MD6DBmZQLwbKaQByqbWvNO/rjMZhvYLSH3CqQ8BlgaRTSBFh8hsPXAfxANPFMoRYlyCRYkTUWD7W9MZjMYy0Naf5Kd8an/9vlB01A++qZ+t8SZQ/Y1//e/KrTA/LGYzG0fojOX2/wABMhWaBzG2VkXNia1JSfdbelsWSieXLjp4YtjMZiOC3wK/iMXf8GkL+EE1JC9gYvGEv+0ByudypUkacurCLQ3O0jsZvPfGYzGqMpaX75IPhcxna8W0lisdDrUSOxgkTi8U67aVGowqErc2JAkjsfPGYzGPI1pFKpic1UnrmEHsSkj0w94MZzuZJufGe/8AOcZjMadXQdMc8KrN4efaTq8Vrze7tN8C/D5k5ibx39FxmMxHIciPO/NT/iP6DB1NB4uw+X9bHGYzDLRaq/Ki6bc6bW+8uF3EP/8AbT86Yn6HGYzCexrQn+JlhqhFiE39xinfERjML5qMbxmCHJUuC9/7OzNRJv8A2cW5qK/tuw37YzGYb+ol9vwV7Mn7fMjpq26dOmKl8RqDSSf/AOh/XGsZhInks/DcuvhJyrt2GMxmMwzQ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0967" name="AutoShape 7" descr="data:image/jpeg;base64,/9j/4AAQSkZJRgABAQAAAQABAAD/2wCEAAkGBhQSERQTExQVFRUUGSEaGRgYGBkfHRoaHiAaGBwbHRscHCYfHhojGhweIC8gIycqLC0sHh4xNTAqNScsLCkBCQoKDgwOGg8PGiwkHyQsLCwsLCwsLCwsLCwsLCwsLCwsLCwsLCwsLCwsLCwsLCwsLCwpLCwsLCwsLCwsLCwsLP/AABEIAMIBAwMBIgACEQEDEQH/xAAbAAACAgMBAAAAAAAAAAAAAAAEBQMGAAECB//EAEUQAAIBAgQEBAMFBgMGBgMBAAECEQMhAAQSMQUiQVETYXGBBjKRI0JiobEUUnKCwfCS0eEHM3OisvEkQ2ODwtIVJVM0/8QAGAEAAwEBAAAAAAAAAAAAAAAAAAECAwT/xAAlEQACAgIBBAICAwAAAAAAAAAAAQIRITFBAxJRYSIygfBCcZH/2gAMAwEAAhEDEQA/AFNHKS2HtGkDEbDEIo6R5t+n+uDcpTJhQL4zNEbIgYjd7MPLEuaqAbdMBmr1wijaJLeuDcudIwFQMRPYH6jHVeteMUQHLV1AjA+ahbESDuP8uxH92kYIyFLSL+f6HEv7NMM2GMWpk9HMbg/K0bjzHcbEfqIONViWsMNjREHV8h6efcdiP0scCKqqwvK7g9CNva8yO+EFAH7MRiejR7/32P8ATE9VCW8u/wDfXBAy9sAEIpHTb7p/W2ORSK+ov7f9/wBcGCBA72xy4kA9VMH3t/WcDGgN6Wlj5ifbfG6NPU4X/wDqhUebC6/86qMGLT1ae919oJ/XA4ECkV+am0j1EMMKgbFFQ7D0J98dUoNsEcWyuitVC/Lqlf4TDL/ykYgyi83thPA0RGjzCBeYHrgnOLzLUXYjTPTUkL/06D7nGMdMt2Ej12H5kH2x3kINKpTNyOdR5iAQPWR9MCQNnZOrk+6RqP8ARf8AFPsPPHVQ6DfZgQ07STH5PDemOckOUg7qdX6A/Q6fYHEfHX1U2Qb/AD++nmH+Aav5SMOibK7XrEslQn72l+4ZY/6lIM9w/bBPDqkVIPePY2P5YgNMvUt8uZUMOn2kkT5HxQ6eStgjLJOYkCBIb0kB/wCuG0JPkaKdFj3jHNatjKplaZ6m3uo/yjGsvSnfvhUM3RnfsCfoD/XHL0Yt7YYIkKT6D8w36KcC1nvgGCCjcjvt69P8sSvldWgDokz2uTjumJODsxTiAPvAT9Nv6++DgVAlKmAfL9cMNMcoO4lj2H9ggeUnpgFqnvBsO7f6D+7YIoNJC79W89o9v6YEBp2M2sOgjGsTsL4zASQVqZ1T3uPT/Tb2wY0JTsZLC57Dt74lyijSZFgbfifot+hjbywpfMliQeu/9+uGUCmv0x2MDZimQ1sE16gUKvXc4VDsnDAU1PQSp9tvy/THeQyvicwuDb/LAlPnmmLE8w9QZ/ScN8jmBRIU7t/e2GlyS90TPXCMpO0x/TC48UFWymAN8B8VzfimVNgwYjyuSR3XzG152wHSyPPUUGBqP6z+mJbvCLSoZVcwx5QZwVk6cCDsxnzHTUPbp1+kD0aSqoAPMSB9f8gCfbDEMBEYaQm7CBltP0+o6H0/vcY5Z98T0a0jS2xuD+6T/Q9R6H1EzYKnsRihGV2mAN1/v8hOOcwIU33Ee+4P1xxTbU5Pa31/vbGuILyk9FP1mP02/wC2EARka1x3I284LL/UexwF4kI5/Fb8xiLg9c6iw2hhc7WZgfTfEmYsaiDYJq/NT/mMHAE3FQGpUqg3ZQp9UJA/5QPpgPLDmwWhBy4Q/vmPIkSP+hh74DotDSfP9MJjRqokqq9zJ9BYfmT/AIcQ5GrprDsOU+rCJ9pn/tgjiMqSBGocg9RM+2rUfScZVyY0gjtDdzO7f4t/UYaETUUhtccpBJHrylfcmPfCrNVWNVwLtOpT0MEEezL+uGuXqTSCHpLN6iQF97n0IwK2V5Q/UcnqDOj8yR/hwxMXVsiBQISfsnlT18Op/wDV1HuxwZRBdxVNtdMk+bgMrfUwY/FjvKqG3stRSp8la/8Ay1AI/jxLwilNMqYkA/4gRqH0n6DAtgbWjqWOguD57H2g/ljlFhr7dsEExJOFmbzOl46jCGOwg0jsTP0Ef/PCrOZYhv0wwyrFlpjctqP56f6YPzFIKALGp0P7u9vXBViElFdPL94/l5YMztTSW9beo/0H5YFytOKyz+8J9rn8sbdvEYsdk6d26/Q29sFBYK1M/P7R1A3k+Z3OGGRQxJ3IJHptGA6DlmjpODtE+wt5mcAEFTM32nGY5q1aZJ1Bi3UrET9cZgJsLzLgiB8q/mepwvHMdY+8b+v+vzes9sTV2sVH3v06/wCXvjeQMWbZjDf5+3+ffAWd8Oys6p2/v+uBPA1VWO4Fl84t+uGtT7Om5G9/rsMVrhvFNCgE3Yn2BkT+R+oxRJMM74VYHzt+QwUcyjZgF2jS35f9sA5jN0jVGsiwED6/0AwBnq4rstRBaKknzSm8fmVPtjO+7CKqthfFwqWpC4abW+UAyGFwYMgjDYFWIYHSXUHykqN/fqLd43wr4WmpaLXO4PtCH8hh1UyAWnSY/cW8b8pb84jFJUhXbsXZdW8VJBFyL+/9CPzw5omAQcbSkOTV80ST2Y3PoJP974LzWXgG3aP1/v1wwOKDSoONVaochGsSbN28j+E9+hv3xHl7UpOB6dfSZPYn6Akf354QzGfw9U7ljb05f6YxqpZTTFyDN/vCCSvqf698QZN/EC02+dRCk2B7KT63B6bG3yn5WgVdT+6IcEbkwsEeY/rgCyDKZcKrqNyrvJ3CaWX6ho/PHWXXxEVgObw3pt6wdJ8+vuPTBFcaK7IQzag+kblgyMGXymPqBgT4bpMKbuGVlpmZ2PzLYjpBWT5TvvgSyJi+vU0OgL6Z0oOxqMVCW37iek4Y5cA1xIgfPB/dUFyPoCvqMVD48zNIZxCkuqQxvHNJsD+ERt1xbcnx1Mx+0ZrTpgbDsxVqm/4lYf8AuHDpIE2CJW1MzH7lp/EfmP0t7NiTKVS0qL77+l/y/OMD1j4VJALksSfMbfmS31wRkKegAtsT7kC6/WAfYYlFMYlbK4Mhhee4OmPcCfrgHM1AtX8MT6A3B9mAPtgniLaMve0uSfKQD9BBGFVQs1FWO6m/8MkR7EfriiGFZJedkIhabmf4Sf6G/sMEM3hI5ESHAnpIkH6hVb3ONUBGh786QwPcco/ID88b4jlpoCBdwT1+ZIEe67eduuAZBnyAvL8rcy/wnp/K0r6g4CrZQsydbQfVYj8sM8hR1pTQiWVS8eRsy/ow9D3x3VPhlgL6Rt3aJt7TgrkVkaZzwFRfv6YnsCzH6yT9MbOY6+pwBmFkqzEn7NY9ZcH15gb4nViIZhaOVepMiPqY+hxJRiuWZQLVAGYHsIgsfOTA8yOgONM2kFQIEW9v9JxujypUqk7gCfKRB9N48o6jEH7UKpRlBIUxAklibWA/s4okJydHeNxf1JtH9friSjW1PpH3bMR+g/qf6bi5yvobQkM0yxmQVN9IP7umJPWYFt5ckopzfpAPUg7T54TwxrIZR4aGE95j0m2MwdTrMAAGCgCAIFsZh0MT+Cdeoj28un13xuo+kFo2OCqOYDAzYj8wPLuP09MK+LZiAQDM7eZ/yxI0QZ7iJ0Az8rAH0Pyn2PL/AIcQZDgfjFmJ0rAgDyxrhuQ1sZNiFLjuLyP6jtAOOczkXXMGmrmCDt5i31kEe2Buyf7F6/DerMElpC3HluCPS+GWUyulKlNR8qGPUgq35N+WD8tTAqADcIZPcyn574IpIE1O33VJbzWV1e8YEx0rsW8FqEyp2W4+pn6z+WLBTXxOQ9WtboNL+0kAHyJwuGX8FBIAZjDeXcfXbB+Rk6ifwKD5QQx+rR/KMNIDIJqaP3gf8U8v9R7+WDMxVAWmpvqEHuJuTfyi36bgLQS6mLMo3O0atV/S/oRiLMVjULPsBv5NsR72PtihBrZVigC3sDbrawHn+E37TOEvEXEAdd/Yb/XbDqnUAy5a11EzF7CN+lhvtir084azsW5jEGRDqZFmGzLEw297kbYTQBnDnNqhF3t/friwZHmYp96QJ/eIBPu3MQO9h0EquE5RgNrH/dnoTHfoRsQb4J4cRUos3UDb3kf0wkM3xIM7s9MglabEgzblYH8rxhLxPi1OmtSrqKMZV1gw+sTqMWBZZabcy1YuQC5FZUQF70wxhjJILA6FaLka9Ok+x6TR+KuhLq0hQdLf8FiJPmadUq4/4g7Yl5GMeJ8So1uHGnKeLRUFKrKNSsCHBkCTqGpSNiSvfBPCK9Kqj035acNRpQbk2liZgmSDtvBxTeGcHr6GDpqouCpcSQGQCoJPYgCO4Ixd/hngtPx/FcvUp0YalSpxd2RHYt2AMC5kmIBg4bTrYKSvQwq0gSBuBPtzEX+owO1Qvz7KhsPKeX/5T6DEuWENVV7eGeaTsQNJH6Y1QWWB+7UuqnYbkT56l28zgQPyF121047jUB6sUXfvJI9MBZKnyJq2cmR5MD+kEeuJMhW1PpvDJoPqVgD1Fj/EfLGKpjQbsiavcRr9d5Hv3xXBIRSp6vs9jJAPmLj6ww98d1WY0oBvqZl9QVdSPPla3cYDyql2IbZhYjrPIY/lYnBVWdCFSRNPUD2YaiT/ABAuDHoeuFeBomyeZNJ6jAAB1XQT0H7o7wwI9hgbj1VQyFASzlQALnn0hVEbmGuewOIMpXeC1ReamYCxb9xhHkwU+jGN7raPG3XNOzKw8FlYarDTUWQT/M30OHeGStos3HciaVRWNP7OFCm1xpUx5GdRv3PbCAVfEqEn5SIHkgJDe7nlHlJxd8/mRXoqqwyrU0kz91Fqar99MLPQlcVGjSZKPiuoRnaVHamiwseXOTicbRWtm+JXyzs3KpZQJ/m3wDSP7O1OkCGq1CA//pqYJH8RWx7ARuxjheJlqTvVky32Y/EAV1R1jVyjq3kIOcOyZas1UiIaNXQSR9WOjlG5DE7bUyEE5CmaoWpAW0EDZR90fQAR1jBjkaoGyX9j/X/MYCyuYIUppIpiAq7sSN2J77jsMd5RefWTYSfILt9Y/wBPOGWEvm2JkKsfiJB7XxmJVRFlTMgmYiDc3Hkd8ZgKIs3Sgh5hRftcXj+uA2rK5LOIC72+UdbdJifLmHQTxkOJisytMBflmIeL3nbrE7dwJGDUyEO3K20vq+8T933ncdgQTgTsTVERyS6XdWILrt5z8o9B/XvjoZa6E3qGFjyEEX7jmUeajHOUQ6g12QSFHUseUe+uPpgjI1dcmeYqD/MpLe0KGj+LD0IERNNRRvIefY08McxTDL4ZMFiqzuYB1sD5aViekjfHFWmHqeJsAGBA6uDTJAjaQ6sJ6HyxPkKPM1Qi62AG3NJP6KPbzwIbBOMVdLEkEjTf1Xf8oIP+ZwXlqhWmFIIOi8jczJPpN/fHVGkKnIZ0hpB9Ln+WYt3ntfhtRqc0Hl6edp7EHTG04ZIS5JoVyouxhe91XVH8oE+WAMhT161LBQy3J7i4PkLxP8WN082R4cX0LYd6rH84UgekYG4gRT1U02dTE35QCYPpceuHYEOczXiEZdSwGiGGxsPP8WFnw3TK8rboR7cwEek/3GDc2dXgVoYVA5DN3IJQEnuQhPrq6RHdTK6g+n5qzgj0MsP+qfbCkwXkYDMsiMUIJIKqLQw3JA2Jk/mYwdlgtMBV2YA9SpG0A7i9oNvxYrfEc2AUpgciqt+t+fV6lQvvOH1GtU8MNAdjEiYfSYIIm2ogEwYsd9sTyOwHilOQaMjSGWTFmpki9rEC9xvbFcPF6NFqlCujMW5VcAEhSVDq09Qs3g3AO4xas4wFRTSh0YkMCCLoZdWBXWkgiRAJgWPWk57hVWrmDB8VnqQhJAM2EP0kQbixsRY4P5Ux8Wg7gXEamTqfs1RtdMk0np9GQsF1d942vBOOuH/EJTM+EWOim5C9QdMIs97KJi5NupwDxbL1qVRWr0SlVVVGVhZnplWR16ENTVB1vTf29HzHDKeW4h+2UqYdChcUxpC+KSdbaiDHVoUTqPQYJIcZC6kjFmFSQ9Wo86hJUzCyO4cGfftjmrkjNKiN9R0n8IFz6C0+43wVxKuP2hoTQUbVuSdlOn01a2nz8sd06erMGpuCpU2sApM+7wpm0gqOmHET2AZmmtOpq6Fg/rLav+qfpjT1IzAG12S3STY/Ugj0xNnU1oo1ffgz0UldR9LG+3MdsRES0/fOlx3sAGP+IHDED546QrbC4K/uzIcegm3kRgkVmWoysDpLfZDoGFMBgT2Kgwe6jEVekrmprJC1I0k7ajafS0/zA9sTcRzbNVGjlQO1/wASSs/4NJ9xg0mIX8V4oiUmcOgquy8ryQVI8NrDqpFNv5RvGKlR4jUCZkZlh4rvOp4CkJLdPMQqjfYDDrivD0qU6jEgajKgmIJEjfy5T5jyxXjln0UKjnUisHEbjREqRHdg3u3Y4cXaE1kv/COL66bLVpmjS8GmVjtVqhqzfxAUyANxbC74m48M3Weofs8vRWXix8NTGgfiZyEHqD0OJPhOrUzgVHLKtMAiAJJHMouYnkA9zgniHwj4VJKFdhDP4lVZuwVQESw2DM5ZttoBJjGcV/hpL2Jc4r1RSqVJpoF8RiBszALSp0weoJWATAABaBu0eo3jimohKQhUnY6RLM3U/KCxFyIA6BdUrNWquXGnwyG0nZBTUSI3Gqo227FBPcNKDxWcCWGpmZzEsb7+Q8vQY0M0S1Kemw3bc9haI7Af5bnGUxMU1Xlcx5wNyffljEuYcLTk76bz+5H/ANmX6HAdB9WlYjlELuTqgkn91CIaDc9rxiRjFs3SBIZGYybqLb2jyjG8U/iNVjVe7G8SDAtawxvDwLJJwnMI6oaphgk/xHaT+L9fU3dpmIGhCZYEmSYWmd/5j8ttyGO8yjr0VD0GUakKiHU8jaRPzGIPUq0ERcDDapleVXBGrVLG43mFURJWBA/1xldPJrWBmtLXygaIMBRsCLCeomY630i04X52nVFN6lPk0o9TVaAAtj2iw9ZjDCgwk1ASWQgC25O4jc7n1Ej0543xuhQoMCpagzMlRVYShqaiBBIlYJ0lY2O+NE80SkKfhrixzOcWmFYIVYklY01CiLBiRp5B6xMDYWCgYTRfW7HVHSCRHr+gv1E0n4XzRGbDZdjVawCt80KUcG4GpdKxsp3GkYv2dyX7PTLiDLai15IZjuNhzTYW288F5ACyNeJ/mW3QQbf35Y1wqqBWq6rIIqHoQF+Yjr5HpMY1kqfKvSSD63vPYGwwF8S1Wo/7sDXVZUBJgCnJeSenMFJ/hbvhokKqUWWmrBgzHZoiSQZ32MLaf3SOowB4+unp3NMatjZSFt7mT7k41R8Rq1QIVKCnEHqJJItsQSL/AIh3OCaSXWqFlWdQw/CpXePIEGO/qAh3ZHnaN2Yjk8MbyIapDL5z4jyY6A98R0zKsQDqMiR0hRqPoPF0jzA9ivieTUpqp5PENu+6gwN9IG3cjEuV4c9Vy6KSqzSMGZYAwvqNSgnqwwrzY6wB0OHaqhcwYNgesWE/hAUA97DviOhmWFfSTYnTJP3hYX6WJw2ptys8Ab6R+FLBfqCZ6licJKWXV0DqG8RWNzsrbTH706rdhPqEsOzdbxOdSV8JwpcA/wC75l0sJGoWE9rQQSRip8drGlmnZG0AMye6GIJB3KFDPcnF/wAtTRqVojSaQvHKTI+pEk+ePPfjWkhzGYRiYdiyswMhgfEBIA2NOoRt1G2CSyUm6Gea+IP27LtSc/bDnQkiWdBMEdSyAoCom6yLAhbTzlZjl6Tl9TABpNtWogn1FMK3ocLOCcCr0DTzmk1KCHVqBnSwmzCZQgSQTYxO2PReKtSqNTrKyqKB8SYBJpVFV6YAMiwCpcEbWOG4pKmCk27R18R5J0VBcawYvJKMZDmbgsBAB/d8sFZLMcrQPnUbdI+zI+o/5icKspxE5h6dZ3dyzaeYmYQEjV77dJFSMMeHSAabcpUag3nKyPzH1wlkbVGq9MyrRcCbb3lR6NY44fLSlNmiyurQIk6gTYbqVYGw6eeJOIUGKtpuxCmfwaQLecz6Y64aTVpU1b7jsvnFSmV37hl/uMaEEGZiq9JQN2HURAKpNvMgYD4Upqq6XIdmZT+6Srap8iCD6phnRTnWpYBRqNrbVGjvaFuOx74BTN6KTPTEmmFBU/MpkFka0XQaZG8nY2wpAiofGGebUaKkAGAYCkhg5eJ3ALmQQepF5EayFYeCENxUL03XoX004ttZhAPnhh8QcOVKD5liDUy7NSgDdjBpVgdiDTZZEfPoP3jjpOCLlfCaqV0s7MEBnVVYUuUfgVkc+mkG8w1hC5Hvw3xNeH0gSdTvSDqlydSIXcgHZF6Dq1/UfMPXqs1UhmZqhDsJIRdkgn94kkeQU2BEu+EcAWq7VK76uWNV4XVGu+zOwEBRZVMn7qnOIcSooD4JAoprXTB3UFllbksWfczcXxlaNWgOnwxdQIYk1DDDz2JPeWvJ6kY5ACmoqjXzRr2BczA6kwBZQCSbmBBwDkc2yEMxYvUYKyraWLfJcwABJPrE7wVWq6AGsWCswj5RYQIsJhXJO8HoLi9mehfms4WLFoZkICi0CAPMidupva+J+FUStJ2PzIIO8lm2m/TbCnh6MQezXb2At9SQP4Rh9lM2gphqkAPLEGJYGwPs2k+0YG0lYVYso8HXSNVXSexifL8sZjipw3UxZ/mYlmH2hgkyRYRaYjpGMwgtifMcXFFhoUBWBl4EswNyAeUb2tIkXB2cfDNZMx4zISr6ZKMZDTZWR2NwTHK3MCIlzhJxXgifs4SSul5BYwATZl8w0DaTMW3wz+BcitPKVGddQDaBqWNTDmIg30IdJIMTK7ScDQ7apFhWu9EeCFJqPGoX1BGtAt85mT2UifmbAXxJSnQrQ0DwyAGujAyxIEt4dTRUmIAJHS7HNcWWlSSqV1u4gqV5wVEakcCTNyZmARBGxX5iuERszqgiCXAOlCGE0oWSKZWYZTuWMncS0XFlc4f8HVacVqTK+iZVWBKgEHWsGWRhfaRBtbF/4vnf2ipp8RRrKlEiNUJLmYIgKzjvInsB5yvGf2eoCjGQQylZ2s4aTMoRuCZB22u0+Fq9XNV0qooCuayrP/lrYsfZJUevniO6TyVUS35bMIilpJDtCTAO53E2i84V/E1QikA2nWVGqYlS12XvqKhaQAkzqtvhrUNFiKQJYXcWkeGrMzUyCLh0AEkEhmX2rGar/tFZiv8AvHVamlja1+V/45GkiZ2JJtotIh8sg+HM7HilTI5Oa4vpWJ/CdWn3HXFpyVApU8JxNMCoWkbkK+38RUn3GKpwyoKemkaTBaupirLB5ZBkGdMETf5QBi1UsvAyyl3JqkKTa7KKigdeZjaZ6DyOB7JiL+LcTWgcvVYkDU2owSNfhoBB33bbuDviT4G+IhSoFmIKCoXBHRgD9dUE+sYqnxkwL0aev7SmBTqgHlDBhBUncNTgzGOKXGUor4FMKwDs7kyRIFyF2BKgTvMTa+M+phGvTVss+dzRXTTYnV8xHVQp5j6lp37YNy2VUmFYBgsne5NtUHdgpk/8QYVfDuXLo1dhesSZY2VRO0knQBEE9QYxwc6EYNzAhRJ6gPzAD8QXSn8vljSOjKV2Q1swS5y9O8SBe2odPyIHnGBfjxmqaqy2NWhRrGCDLaPBqBT25G/w+eGvCkkq8aWAmSNmJlhawjkK+RMxfEnxPlg3DqVdQoNB6iMvQK7iroYdhLrHY+eDaH6EPwnxipSo1gulmplWdTs9NSUYEdue/kTe2GtLJpWy2qkjJSvRIZpZEf7ShvckVnKj8KpO+FPw7m8swdfCKVH1BKitJLvIFN1PIyNJEmIBuSBixfDlfSlegxX7NWYMRIlFCz0IAQMOh27YE0FSQwX4fOVyNKo8mqZDfuoCAOXudDT9T0nBArL9qsgtAgehBn6T9ML8+1TMBJqmsKgU05MD5dLQJ0jpNrQZ74z4cIqZpajHUDKj1PJcdmMfUYFVjldDZ3H7OZPPSJWe6vcGe2uf0wq4I51TcqKlJge5L+H+ZqX9GxJwzN+J+0I4Hy29V+15d42Mf6YgoBqVRUB1BqtIGx6lmEeUhfSBiieRzk8rIqIxOhqZXzE6acW681/Q4GynAnfL1KinSWloa6sTAkxe24HeOoEQVWqotWObxmBSN1YBm+kJq9QO+OuD/GA/Z1DjQFALA/vapj03/LFOtsX9GfFnAVFGiQPHqUUIpoTH2jhAKtQDdUVFIU9Y3iMU7N8XVquXpBn0U2ZAxiDoVRrk/fZmJ8gyYvHHviOjWT9noN4Yq8r1RAJYxKr3aIljYWHW1S4L8NrlAozDCpWR3KgfdVvDGpp2aEBvtI6xhykhRTLpSy2sjQ5KUxPPAAgrvP3r2nvhHwjXSp1KdaBUapKsCp0qssG6AdIJ2lib7y8HzqinWoIWfd3eeUsD8qx2tq3gmOmB83WYioCvz1ILtEwILOJsDplwLxK7kCMVFLRo3kgyOkVBBICMo1ATNg1gbmd43O7QIBZcYyummgkKSoRiI5RHiP1uQAwPeB2AwRkQtU0Bp0gcxIm7GUaT+9za77SoAkk4G4nX1FjPMS7BdMxrDAGIgyWKwexmMaLRLA+A59NVQsBDr9mnUz95vaN/YADENZVfMeNVACUjpRJ+cidIAH3QT/lvOB+C5ZqRzNWVJp8uqSRqv+Yn09YBx3pNRVqwpXRpv+8w06hf5tVx238sZ+xsYZD4rFGmKZF1mbEXJJiI6TGMwFwvg4rUkqNJYiCTckg6ZM94nGYdFqyTjXDlquUvpAZmYAnlBEm+52gDcwLbgnJ52ENStThEY6ENhpGnRy9TJlidy83Nj1nOOU38MUa6moxvpWoQ07MSaYFl2BIAlmJNoH4cQz6acsFFMnUoGtp+ZiW3Y6lAg8s9SxxWsGbzkly2SFUnWx8UEVZG4XbQJ8yT/LewwStHwE5kinVJFanM6dQ+YTaNtVh8wNubBVCmf2qiy02FysyoSb6lJliWIBWAJuNt8E8czyp4lNkQliVgsx1CCCSbQkEX88Kg5PNuJ/C4aolDxhq0iNQ7tCncDQGkE7gQYjFy+HcsuSD5OqQjaQS6wdQIJDj+abeoOKhxHPctExTR4NOWRTpnVoJZpbSdLKTNoBviYcRq5jLIqio1VIBAZgTLEhTeDABv0BjEST0WqbyXzPcQppTo+EpUq4ktJ1gXJJ6cwjuekTij8XqO9aiaaHTTYCqSw3bVpZuoD/abzf1GLZluBtQy5erzvUqAyBJRA2pU8gVWWjawxVaNM5jMHwkNSl8rb8xkqVHYzzLEmdJM2AOm/IdTWCyLmaddlpaSdClCQTrkLBEdVIU8tr6LjYkfElNaeWYGoI8QIKiydL+HXqTIGy1GQn+E4TZbJPTqsKcPV5SWU8qtUqSVU9WVVYs8wIYDqcMiR4NN2ZRTNZQy30OWbwCWAuEC6yLjlvYnFckrB5VnuJvXzTVqpGp21PaByiZjYco6YO4PJzK5ioqlGYAoR81tPymxBA+p88AZZx+0NIAVda/vCDqRRve7AT74tnwv4tSvWo0RqV6kBz8tNSxQMRsLt+kXwus/iLpJdzLS+Yq1VVSoP7SSEg7S0tJHUDUGU7CI6Ei5rg/23PVEVIbXFjuAw6ATMDcaSDGmMNqWWp0mZ0ps1IgU6cmGqFuUus/KSFd52gAWE4HfJ03NWpUnwa7/AGb9iNepwNwrMHYrflYG+kYmOFSG0R0lAUMhmQxgd4aAZ3tAv26YkyddayV0VJoZlC6ODcPTgMriLEEoobch0HaKvx3iDZOtTq0yukrJUEWKvTYHztI9JHXHqGQ41lmyjV4TSlNmcQL8oIPnLIo8iAOgxtFKskd2aPGq/PQGZ0CjVlUdNDaKxJKs6kcqVACCUEdWBBti58GyivlUzKyWSrprdfEpVGKN1+4WmexPlivZniJoVsxkqpmgKhAWReA3hlZ66XDdJsJwPw3NVcvRdBVJR2JXTtEqC5tJE9PwnGbNEvZda+UXK5CsrmCilUbTzAPKaQb6QwJGroDOKZ8LcYK0vEb/AMmoDE/uhfexUe7DF0zztWQz/uqlIKXImJ5dR/hYBz7d8VrhXBRrdCo1MCaqX/3iCeXyLLG3XzwloG8h4Hh5mpSUxFbSPIOzKD/gIb+aOmGnjhKdMuCrfMJ/fQi36EDtgbN0QCWcKkilVLTfWmmmFJFo1Iw8ywxPmuK0Xc6yjUVZmXz5yzhjHyFQqW6E7xjVESwBZf4w8Nyyr4ehfCQteTcBrD5iNNusHC7hPADmMyiPKzzVGU7LJiARHiNsOigExhdpWsi06aulPUXos/zRfSG6bGLHDHhXCc3USowU6Ryli6qJ8ixEj/PE9SX8VsqCf2LbxjimRytPRRpBqyKdLqiuVAuxLmFCiJME7bYq4qLVonMs3Lqd2UTMMKaqS20nSb/i6YDXgNSghavJqH70MQQ1giD77WiBIv1kgOuD5wvlK1PlliQTGoBWWCpJszRJMSJPXCjbwxvAr+D3rZmu6nSq6NiYVKYKAkeYDDfebXImxZv4e/aKhgvEBNK7mB93oCS2+FvBOGsvisCNLIVW8bEM8k6jBaSW8rbYfV+NeGEdDpWogUsbGB1CmYF48yesWpayJgefqnKzSpfOtKU0qCABqBAYm955+6iJmcIUNRalWG5zTKLOysin9HJ98M+HV4q1CANWtYUz8iTUZmYg76F84JjAmRX/AMVFmhmk35g5cCJ7/N6A4NiF3E3ZMrRozJqnW7RBaQSCe0gYa5PJzllLnlTcAESAJAHUevTAPEsoatZncaVLBae9yGgeoJAvsPbDZsqKtN0Ukq2lT0JJVbT2mQD2vhBwTcOq06VJEanUdgLsDIJN+ikdY3xmIX4gtMlCGYqYm/8AQ+2MxXyJuPsrvFKDrUbxQELAsS8BURCF1sdMkFoABktBgGVBd5XNU08KmAVJYFaZkNJg6m1fKYnk+Y20xMlr8U5iotNfCejrYhqYrFSmpb8itqpBoFiH5bkXJIruV4aGSn49Hw2dgxVWLrUOrozsxNyDIqHc9AcJlFmzXECkNvUIkAWAKnWkDYDWoLeUk3wJxLKeNT177rM9oI9ihW29j647zClnqKzKzMYDreNtQIG6hjuL95gRHwUErVyzAgoeUgzqAJjSfJHBP8I9MHoCk/EFIJVoo5aiWAJcDUV0s4kCYJlmkel8WmtxGll6lKoHDrU8GapVVLAFtRZBZTpWDB/rit/7RMsNOXkaag1izA3DEspi0gsPS4wJxXhtQZVDVIpquganm4iqTpUAsxuOkdz1wmmwwmekfEnG3qOPAamwYhtAIuTJ9pKkTMc/ScVVarZHLavEpl3bWVWSgLdABswU77WGNfAXDVzBC6m0/eZgJKQAIEkLMgbmN7nD2rwHKsI1slOhV1MVW2kFjpHb5IBMzInrjOKpuy27SBWQJlBTRiGBiiIM6FBquAQYErIHmrjd8R8VULlqNJOtMMd7ydQPqQxYk9NPfEWa4gaupVSFpteBKrJ0qgH7wUhQRfrO5wq//IQ4Soza100XJuJUmmSDY6dKAxHQA40jkzlgqvCKKMTPLZQR3KsN/UBj7YvHDM+lHKrlcvU1vXaC2nTpkwzSTAA6H1viv0/hCp+x18yrSErQ4HQCxNuhDH6eeLN8B/Cvi5ik1Q/ZaDU0oeYqp0hZHyjVv1sb3xHWadWEFVtDvjddkoU6EEVtdwQdWiWUGdgRpbbYMu98MuFZ+S1N0XR4SqFAvyhyFH49Ic2+8VGxMw1MyBXaaZ8NNKhSNJFIAEwSflNrGdxBF5Ez9MCpWPic1OoCIsRAOlrXA0AOCO4OFGnlDaopHxFlUc1VpkOtMuKZE8wKNUVCDcGwIHsCRpmLgfhVGWg7FUqU1BKnqhMx7oGg9xjKL+Kxp6wjUSj6hs2llEspMswEtFhE/ujDPiPwV+ysagZPAGqprUn7NrJUpXvsFYA9J7Y2k6iTH5SJOP8AwLU4jTy9fLnUx+ycubkgsFa3/orTv5RvuJ49Go+YSmBppHRSqAcxpp9mJO5DRqjuZ88exZSnSp5GhSBgPSAGjfWQGEeZMwffHkWd4aMlma1OkjBdIOkmY1RCkxczf3FhtjDqruiWnTwWerni9KpSQXprIWIBClUZT0g6QO3Md74r/Cc0711zBBJiqTIiKlOm7orAd6ek+of93B3wmrs7k0yq1GNNahI0nUdDI15HMqsJ7GNzhvl6dPLoKjGA9SGtcEan1etmTadLNfGiVIS2DV8q1XLU6sG1N4WYUstWnVU9g8G2KLVyVVKDsytqtSWnB+9NRifIqInzxdKub0UalCQaapKmbEnSog+bEx12OIOC10ZqxqkOqlqaluiE8oHWdMCfLFp0hNJsruV4mXy4Vo1AgF2Eixmw6x54vNH4tytJUamzvWC6UmCSfRhoEn928bYq+U4TWqU9VbL+CiLpaqWGiw9rdLY1l/hKnTdK9RC6zyASjtN9TCo5KU94vqI3AmDhFyk84NmlGI44vxBsyqVGAioStTR90W1KWJ6xBO3S98QP4NHxPCDiiagYJqJvp+XU1wuoHqSBYbSCk1uGUrFJ5ggEFyTClLfLqkBjMkW2suzHD6iotKsND0qurQsw0CqoUGTJiCZJJ8+m1UZp3ss+W4hQFLxay6gq6tAJ02hRtE3PXziMKy/7QuwQBQyRdvDU3InvfmNybxhLUrOKb1GFiZUH7rSACeu8egECLSfl+KlRlAwJdqKtUMWI1VZ1dLli1vfecQk9sMHeXUlDWp2Bp1QNzJP2Sm++xGD+FJFSpVIBNNFUDfm0qgHYmxMCYm/bAmXqrRqrSv4cabxYMTUIAG/M2++DUy/gqBPMrNVgSZHMZ9AoPkDGNF5JbwLKuULOy1lqI1bdmvpTmpk7bgERFgJjphpkaiUy82CA6RF2qRzE2+7JHaZ8sbzFSpXdZ7S1/uqdielz0vJGFHCq7V6tUaSVRgqn91ZBZiTsWKkec+RwmgXgpudzytUctSqO2ogtLiYJGwMdIxrHqQzFJeUU1IHWdzuT9cZie1GikvBXuKZvwqJp0k8RDUDVkcKNGqftEZApVkKg67nmi4tgHgWYNap4mXd1psjalN0BPKuvpMDVpYX2E4d5Cl42sKdHiDVSJsUB5yJHzAsDEXvEAbx0a/hkKoXUbNyhQ1+oUxPXrBmDti68mbfgO4dVpaSGUiLFlupP4l3HlHXoMFVc9TVxpk6lv3gyDoYWgyoiYsD0nA/E8gaQWpTAFNyRAMkEWIJHUGJG+43OBMrmBSZCw+ZikAWZmHeRFwJJBn6Yi80U1ixVxzhQ05dacU2qu5XxApKsWXUBPykFgJ0mIF+uIfivhNUpQ1pDM2mr94kKIVrTOrUb9ffDnjYcrl+clWeqSXFzq5k7iwtBtbuBiqcU4i/h5QmmysalQKaZ0mS6qIsQSdJ2IxYvf7yXLhfwrUyoKUSGlUVSCVGpzpInuBqae4BjbGceoU6OXq0w4NSrURahLXRFL6bCF1HSSAd9VxBEjZX4iNQoaNQ8iOb2GtWUBhp9T97Yi2NZrM0mpKSGdFqL4Z1TNT7QeIbwSXABnYQBAAxkt15HpWLWITRRSWq6/mWSAzM4Q3EkaTqn09hOJUhSNGoUGiqEI1SdCsVSQerLpYHtqU4aZ3Lv41XLkkVKQ+yKmCNIpqoIiY1k1L7aXHXAmYapVzVOlW0+AohArWkQHtPKdakdN9saJbJbo54BxJUoZik9VUD615jAJaQ4k2sLf9sGfBOZerVcZdmFAjwgQpDOq66pCn8RaNW/lbFI+JKZbOOioShYkBRt+8T5Fr++PTfgnM0MrRXTerVUqoWdSAjYdFm0m5JgeR5+ph5KtVRLmODhlqCqWlANOpTLoGJ5okmprhfPR3ia7x/KO1NHOoRCMwJDAKSAZH3S0+58hiwq5YnKsNMsCjwZDrzbbtFNQpIFyJ6g4JWkaisUhdIKVQLi6lJHkUAB/GZxccA6PJshUqUM59qp1cwvdrg+oM9D1n6taHxiauaoVapJy1RSlRJ5bhVqK09rMG3jQd8BfEJSi9I6tT0yOh2ViVknYiIjtHUEY4fhFMOyU9Rp1GKlbGCBKMv4gGmOqsRacbvKsyWHR7DwjI6qpKrFHLgCioJJ1rKNq1GxQLF+pUiRGEvEcmHfMV2Yaa4Dq9oAZrAmIDKQVB7qOmNZ/wCJRCZYk06rinBpgKOcHxX3FwdR1Ei5HmQ2z3FqNalWp0VJFBVa8Q4dudgu401ALGDzGwBnGDiu2joTzZ52/FGSqq0lIOg1UUXJOpXLRuWMH0IgWFrN8YIVdnWYcCrFgFDqQb3mGLHt6mIBXK6alNmQGFMhpsCJIEX0MrCY33HWT+NZxilMLsKYCnvoqNpHYyAD5g40WVRm8OxHwhtLVVIkIutkMypkhBB22NvTAlPMHwwmox0bqTsQezYsGXq0xVpkm9dR4hMkswJ3Pczf3wNmMn4nFkoUlWnRZBrNgJ5zbYTtbc79cVPWCYbAeA/EVClpp1iWdGhAdTVAx6iwVRJ9cWypkUqsa1QEqqqRTZpDajp1vpAXTJFvmM9jzKM38LUfE8RQzabFuXmj7q7dN27SPQnLRU8ak9JtCyEJvJYGoKkgAQTGnpv1UYxjVmzboMq51vHFMORqhhVgjURpRSs2VZMDoAsjBXEskr0g4N1K/kHi/SzGfLFcFVqjKwbUhXTTInnNgDG4IE+g98WKq4QtTbYheUHYHUCWjYWgXvfGieDJiY0lzFNl+6wAJ20kGQQOtx6b4G+ImNLppHhU9SggnUUUiW6xNhsNwLyXGTVaaPy2LCW6AdNzf28sLeM8P8Rajs4YGAbdgACO2BeBvQLwXKCvVSGZdJm5mT/lGH3xDTZadSpS+empAtIaAQPcEm3UYovA+KtRdlgllP5H/TF1OeepmKSmdHhibTLajN+kKB9cU+SfR3k847UVakFDsLTsApkknqCw9/fA4zA+zp0ubXUZqxH3nXQJjos6oHlg/wAEF3RLSpVQB8o6mOgF7+mIMiiUUC/fax/Ckm/8TR9J74RVjWllaQA5J8z9cbxQ8/xo+LUmV5jA1DaTpIvsVg4zE978D7W+Sw8ZAFKg9JdK0jZRy9YOsmdMEGQBPS2BOLZfW7t8ocSGG9+b6AX6e+JstSUp4KmVgsJF5LFmBB8+m1oxyytUpKykaaZICmIbRAIMnuVMG0TfGjZKN5POslJwZdaegEnZwdxJuQtt7j3gqfid6TBVViYYEAAglbTfusAW8vXE75qovMwJNRyKoPXXawtJ68txHSDhF8Tq1OrTZVgN17x93tsQZxnHZT0X7xkr8NUqZ0bSZ5ljvcHmA/7YQcY4M+X4dTZBDJTMD90l6rMSDuYaBOxM9MTcAJbInwxpLVWIE2kab3FllQSOgLYF+NeKs9HwxqYBktBJIKg6iB5tP174u6RMRX8L8Q8NEepTsNbHRykqoV4EWBJWBbEfw84IerMLrRmExeKoIH80N6emJcg4pmkGEiszEiL6GJtHoT9BjeQ4TTXLNS1yTUFaYiafhV9A8mKK9SOxXDRHoG+HqT0c4VIJYLJckQUIiQOpMvedn2kY1x1my1YsDqLqXSJMr8x9+/12w34dmGFEVisRScsY+U3ET0PMGjyPnivZzMq9WkmsVHSm32iMbo0QhBAgrf8AxR0xIcBXHs061GZG0rVAMhb3+Y/XHoXAOBJ/+OpEr4amrqRmg1X5HRGgdTVK6UEmL9cU/O1so9CiAHDU+ZoNio0yon72kqfTFl4P/tBp169PWEpUKRHO2rVPMLGwWCO0kHpjmufekkW5RFuYzrt4VSCHMqTIEsxQ6VE25Zm+7tsABhjkIOqomtqqFQ0W1AqCGt2ViTvKgkaSgJ7y+Tp1HzKow0UGhYvyUxp1z1eXY9yRH3rRcMzb0iegpwxcAXRQNLf4iLdCCNt9tYH7RU/jvIuHekjBg8VKYMEusadBO4qrcA/f0wZKpNY4bWcvTaSqhFv01rNJT66RH1xcPjbPUaqtKsldAjU7mHpvLFVMXQEEpJDCCtztHk+G0a9DS8pUpr4tRlMc4BIJWIMn5gIIPMJBYDS8EtW8Fi4HR1ojOEaqlWpRpswJgFiwkC/75HpHXBD5E5cmrTkooJbYA09LySSYhghEDbUsXjA/A82Vy/hkf+IqoapCiNJIZvr4Zc+ZgHfHfC+O1MzXWhVVP2c0XpotiDVpjWrRFmGkeXMsYykaRF1HLVKgqpqOpWbwzIvNNjBHadJjab9cb4bR10KIuHomCpETIBNj6kx5Yzhu6vTLIfAaX0j906CZn5SIn8EdcB8L4uXqrVqQ1PSEkEzIVgrC99QW5M9MaxXJnN1gi8V0ZyvzJVYrYbG7RPUb+k444hQZW8VCWqVEhUVTJ8yQJ6C3vh03DA+VGYAPiL8qkxrYwuk9pH64k4Dm6mVJavSYOx0oOWeaIFzbcA9sRK7LisC3gFF1DtmdVAwAC6y0SCYJ2tsvcjBVeqatSnUpgIakKGF5RZ0iO4nYwTEkYIzmccMHrxrLHUfuosnlp330m7QSSegAkPN8cQStNWYaizOxkzEEgDvcjuS3aBF0UTUs8KLrRID1C4m951DVa032FhM9pwccp41Sq7Tp00wQp3JLEao3gNaLDzxG3B1qZhKwJ5TudmOkNM9SNW3r2xwnF0y1POOBJHgso3manhnyJki2wsNwRiuBcnS8X/8AD+Jpi5Gkj7kgqxna3TfHYz1OmjVKa6k/8xd9+vphNn82yoVQAq12U/MJKmR9L+pwLl6+tXo7dRH3hcD6ScEnixRCeMcJGpM1SgjdgOi/6YvNLMU2oqgK05HKRcsYxTPh7NBQ1M3EEH0w14bmVWkJGpg0U/TbDUmwcUgnh2kElWaboT3AN/qcbzWVnNlFmyA+5Bk+kk/liajnA5MLEG3qpv8AngfP/EaUc6Gbc04Pn2GKjXJMgepwIKSFqWB6oGv1uRO84zB2ovzCwa8YzA0vIJiTL0PD01lkixiZgRP0g74fPSRtSQOYCqjiADFjI22cHzi+KrV44aeYWg6BgrBAflldIHS3nt0xa6eXFSnY6wGgNEEJUBWD3Kgn1sYxXIl7F2UrpVJotZkblABgb8vcgd/MRPWD43yavlTVFlokCBF1HLIPWJ3HnhZnFbLVAKckHbTMzFwJIEyPltMDyxbspwdc3l9DbOeYAkee24nqPXErGCrp2yqZlGXhY0fZORIZSbFWRy1zu1r7b4gz9dxXXwwSSyIRMENp0GI7gSREb+1n+LOF+Fk1RhCtU0W6Bvsx7XGE1Wipr1yAQVq6wegJDx6ELpPuO9nLAkit8WAHE6VMNy0ysN00g6ifSL+mNcBzz1FzRCy1Krqpg9VCVqRpyegVxA9e+N5TItUqmrWOq3hoZiA8CdrqtORvYnBXD6R8PMVAIpDR4bCwdhDu3qTH5YNGbWSzVculLINS1HQCSSsFirjSxFxLHV5e0YrD/AC08s+aStpIYaUC/PJKypJmJkxBMdul7+Gc2lTLUahRUaoWDm0qCNJWehJG3SPLC/jniVKhoIukspfTEFb8sQIB8OSQNxI3GM38cmq+SplA4bk2RiagLtS8OoaY3IKLTdTbcggwL26Y6ThrtmqtN2KpRVmZgIApi6sB3YlQB3InFuHCkFRVe1dAg0jouk03URYjZu8qR1GF2dHjIXug8XRW3PKoJAgXiav/ACr6Y0g7VszcUmE8FfQKdHLCpGZd21TJBBpMR6AMQT0JOJafB6tGi1Gu4BbUEaTMqLqfKx9QOkDDf/ZnlqdEhhVAJECSCGDAVdCjddgWNjyqCLYY/GmirUOlQJJDEm0lSrXGwJgat7eZGMY08m0q0Uni+QBq6yrfZzTADBlYr8q+T6wY2kEyBg34a4ajPS1OoRNT5lu7oJK/yrH18zgQZyulBUZg9WqA1PWBqdu5I+/TANz83qRiDjPEDSysUgBWz1TSgWx0C7MANtTmAOw9h0RWDFvJHxHKVDngKT0watTw1AcQoBC6S07BQkG8jSdzGLHXyVPJZumfF1mloqMP3F5Eb1U6lMbwPPFM/wBnlOrVIpos/aK9NjH+92YbzenzeqeeLt8QfCTDO1KhBqBKQUEbPpVSZHUAqSR5eWMWm20axksMUpxVcrmqtItqUu3hk35SIAv0IAnCRaBqVaSp9k+ohqZJAIW5PqATbywr4jqbPL1KHUQdibRPuQI7YsecyJrlKVNRRzD6nqLJC05ZyEBMkSCtjey+eNqpGN2xrnc63g1adPUppQQO/Wdt5xJkOL1atNlraPHUBvEZQVgGwgCDcd8GUKWqrVy8FirtS1d4NiT2jHbfDNHJI2quKjtYIFvF9rm28yMY1k2TpCd3U0SaygO9VVQKoGuVJnV0g/NBi/W0LM5k6mXzKVF56jjYPCFkkoALDUKbKRMxpNt8E5isCqUaq6En7IghiqARAMmeaSZvIM9Md1M47ouXY6pgTtN4Cg9EIiZMn7xjFKJLkWlcoUy4dW1wtz1YgCPK7E7DCzO5NavykNpVVgbNpc1gR/7kk974J4UFTI1FUtUCbEC7BTuAbwdMjrBHXC2rVOtivLUUgwARDXnlN4tGJlhlJiTiWYZazMd5E+5/1xqnw81qwSi41jmQ9OxHp/phpxCiuaBdjoq/eX94WF/6HviuZioaVcOCVdQBp+p6euDupgo4oufBuEPlWLVRpLib7HDXg9CmCyaxJOpAOgwuoZ5s1QCVTqtIM3HlgTgfEHfOFGpqmliytDA6bWJnrA6ekbYLzaHWznjHEStVgG0GeUd+pP8AfniL4tyAq0kr0rsI1Kf6YY8cdqtM1IXWDaSQZjTvMGJLAHrFsJeN8aFLKU2Fi3KRgbfAlS2POHVCaSc3TGYp+U4lVCKBMY3hWX2sKUasxXm+l5WbwZe47HFn+C3JFYEmJW30xmMxoZPX5FfxixlxNtJMeYNOD6jvh98B1SVEknm7+uMxmJ5HLgsPxCJpoDceJ198U/iYjM1It/4Zz760E+sAfQY1jMXII6F/DV//AF1D/gofcu0n1MD6DBmZQLwbKaQByqbWvNO/rjMZhvYLSH3CqQ8BlgaRTSBFh8hsPXAfxANPFMoRYlyCRYkTUWD7W9MZjMYy0Naf5Kd8an/9vlB01A++qZ+t8SZQ/Y1//e/KrTA/LGYzG0fojOX2/wABMhWaBzG2VkXNia1JSfdbelsWSieXLjp4YtjMZiOC3wK/iMXf8GkL+EE1JC9gYvGEv+0ByudypUkacurCLQ3O0jsZvPfGYzGqMpaX75IPhcxna8W0lisdDrUSOxgkTi8U67aVGowqErc2JAkjsfPGYzGPI1pFKpic1UnrmEHsSkj0w94MZzuZJufGe/8AOcZjMadXQdMc8KrN4efaTq8Vrze7tN8C/D5k5ibx39FxmMxHIciPO/NT/iP6DB1NB4uw+X9bHGYzDLRaq/Ki6bc6bW+8uF3EP/8AbT86Yn6HGYzCexrQn+JlhqhFiE39xinfERjML5qMbxmCHJUuC9/7OzNRJv8A2cW5qK/tuw37YzGYb+ol9vwV7Mn7fMjpq26dOmKl8RqDSSf/AOh/XGsZhInks/DcuvhJyrt2GMxmMwzQ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0969" name="Picture 9" descr="Tritica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929066"/>
            <a:ext cx="3718324" cy="2781308"/>
          </a:xfrm>
          <a:prstGeom prst="rect">
            <a:avLst/>
          </a:prstGeom>
          <a:noFill/>
        </p:spPr>
      </p:pic>
      <p:pic>
        <p:nvPicPr>
          <p:cNvPr id="40970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285860"/>
            <a:ext cx="61163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villos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11737" cy="6858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286380" y="3105835"/>
            <a:ext cx="32147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/>
              <a:t>Wyka ozima – kwiaty </a:t>
            </a:r>
            <a:br>
              <a:rPr lang="pl-PL" sz="3600" b="1" dirty="0" smtClean="0"/>
            </a:br>
            <a:r>
              <a:rPr lang="pl-PL" sz="3600" b="1" dirty="0" smtClean="0"/>
              <a:t>i kwiatostany</a:t>
            </a:r>
            <a:endParaRPr lang="pl-PL" sz="3600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villosa-1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981200"/>
            <a:ext cx="3060700" cy="4657725"/>
          </a:xfrm>
          <a:prstGeom prst="rect">
            <a:avLst/>
          </a:prstGeom>
          <a:noFill/>
        </p:spPr>
      </p:pic>
      <p:pic>
        <p:nvPicPr>
          <p:cNvPr id="3" name="Picture 4" descr="bl-f222-vicia-villos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981200"/>
            <a:ext cx="4114800" cy="2982913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000100" y="571480"/>
            <a:ext cx="7358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Wyka ozima – kwiaty i kwiatostany</a:t>
            </a:r>
            <a:endParaRPr lang="pl-PL" sz="3200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l-F284_1010010-wykao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857364"/>
            <a:ext cx="5410200" cy="4452938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571604" y="785794"/>
            <a:ext cx="6072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/>
              <a:t>Wyka ozima - strąki</a:t>
            </a:r>
            <a:endParaRPr lang="pl-PL" sz="280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motylkowate drobnonasienne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Motylkowate drobnonasienne należą do klasy dwuliściennych -, rodziny </a:t>
            </a:r>
            <a:r>
              <a:rPr lang="pl-PL" dirty="0" err="1" smtClean="0"/>
              <a:t>bobowatych</a:t>
            </a:r>
            <a:r>
              <a:rPr lang="pl-PL" dirty="0" smtClean="0"/>
              <a:t> (motylkowatych)</a:t>
            </a:r>
          </a:p>
          <a:p>
            <a:endParaRPr lang="pl-PL" dirty="0" smtClean="0"/>
          </a:p>
          <a:p>
            <a:r>
              <a:rPr lang="pl-PL" dirty="0" smtClean="0"/>
              <a:t>Spośród motylkowatych drobnonasiennych znaczenie rolnicze mają następujące gatunki:</a:t>
            </a:r>
            <a:endParaRPr lang="pl-PL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motylkowate drobnonasienne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Koniczyna czerwona</a:t>
            </a:r>
          </a:p>
          <a:p>
            <a:r>
              <a:rPr lang="pl-PL" dirty="0" smtClean="0"/>
              <a:t>Koniczyna biała</a:t>
            </a:r>
          </a:p>
          <a:p>
            <a:r>
              <a:rPr lang="pl-PL" dirty="0" smtClean="0"/>
              <a:t>Koniczyna białoróżowa (szwedzka)</a:t>
            </a:r>
          </a:p>
          <a:p>
            <a:r>
              <a:rPr lang="pl-PL" dirty="0" smtClean="0"/>
              <a:t>Koniczyna inkarnatka (krwistoczerwona)</a:t>
            </a:r>
          </a:p>
          <a:p>
            <a:r>
              <a:rPr lang="pl-PL" dirty="0" smtClean="0"/>
              <a:t>Koniczyna perska</a:t>
            </a:r>
          </a:p>
          <a:p>
            <a:r>
              <a:rPr lang="pl-PL" dirty="0" smtClean="0"/>
              <a:t>Lucerna mieszańcowa</a:t>
            </a:r>
          </a:p>
          <a:p>
            <a:r>
              <a:rPr lang="pl-PL" dirty="0" smtClean="0"/>
              <a:t>Lucerna chmielowa ( nerkowata)</a:t>
            </a:r>
          </a:p>
          <a:p>
            <a:r>
              <a:rPr lang="pl-PL" dirty="0" smtClean="0"/>
              <a:t>Komonica zwyczajna (</a:t>
            </a:r>
            <a:r>
              <a:rPr lang="pl-PL" dirty="0" err="1" smtClean="0"/>
              <a:t>rożkowata</a:t>
            </a:r>
            <a:r>
              <a:rPr lang="pl-PL" dirty="0" smtClean="0"/>
              <a:t>)</a:t>
            </a:r>
          </a:p>
          <a:p>
            <a:r>
              <a:rPr lang="pl-PL" dirty="0" smtClean="0"/>
              <a:t>Esparceta siewna</a:t>
            </a:r>
          </a:p>
          <a:p>
            <a:r>
              <a:rPr lang="pl-PL" dirty="0" smtClean="0"/>
              <a:t>Seradela</a:t>
            </a:r>
          </a:p>
          <a:p>
            <a:r>
              <a:rPr lang="pl-PL" dirty="0" smtClean="0"/>
              <a:t>Nostrzyk biały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b="1" dirty="0" smtClean="0"/>
              <a:t>Lucerna siewna- </a:t>
            </a:r>
            <a:r>
              <a:rPr lang="en-US" sz="4400" b="1" i="1" dirty="0" smtClean="0"/>
              <a:t>M</a:t>
            </a:r>
            <a:r>
              <a:rPr lang="pl-PL" sz="4400" b="1" i="1" dirty="0" smtClean="0"/>
              <a:t>.</a:t>
            </a:r>
            <a:r>
              <a:rPr lang="en-US" sz="4400" b="1" i="1" dirty="0" smtClean="0"/>
              <a:t> sativa L.</a:t>
            </a:r>
            <a:r>
              <a:rPr lang="en-US" sz="4400" b="1" dirty="0" smtClean="0"/>
              <a:t> </a:t>
            </a:r>
            <a:endParaRPr lang="pl-PL" b="1" dirty="0"/>
          </a:p>
        </p:txBody>
      </p:sp>
      <p:pic>
        <p:nvPicPr>
          <p:cNvPr id="4" name="Picture 4" descr="medsat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428868"/>
            <a:ext cx="3864314" cy="339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medsa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143116"/>
            <a:ext cx="36703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b="1" dirty="0" smtClean="0"/>
              <a:t>Lucerna sierpowata- </a:t>
            </a:r>
            <a:r>
              <a:rPr lang="en-US" sz="4400" b="1" i="1" dirty="0" smtClean="0"/>
              <a:t>M</a:t>
            </a:r>
            <a:r>
              <a:rPr lang="pl-PL" sz="4400" b="1" i="1" dirty="0" smtClean="0"/>
              <a:t>.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falcata</a:t>
            </a:r>
            <a:r>
              <a:rPr lang="en-US" sz="4400" b="1" i="1" dirty="0" smtClean="0"/>
              <a:t> L.</a:t>
            </a:r>
            <a:r>
              <a:rPr lang="en-US" sz="4400" b="1" dirty="0" smtClean="0"/>
              <a:t> </a:t>
            </a:r>
            <a:endParaRPr lang="pl-PL" b="1" dirty="0"/>
          </a:p>
        </p:txBody>
      </p:sp>
      <p:pic>
        <p:nvPicPr>
          <p:cNvPr id="4" name="Picture 4" descr="luc sier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500306"/>
            <a:ext cx="5513051" cy="400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uc sier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214422"/>
            <a:ext cx="293052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smtClean="0">
                <a:latin typeface="Times New Roman" pitchFamily="18" charset="0"/>
              </a:rPr>
              <a:t>Koniczyna czerwona</a:t>
            </a:r>
            <a:endParaRPr lang="pl-PL" dirty="0"/>
          </a:p>
        </p:txBody>
      </p:sp>
      <p:pic>
        <p:nvPicPr>
          <p:cNvPr id="4" name="Picture 5" descr="trifolium_pratense_P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92539" y="1882775"/>
            <a:ext cx="375892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smtClean="0">
                <a:latin typeface="Times New Roman" pitchFamily="18" charset="0"/>
              </a:rPr>
              <a:t>Koniczyna czerwona</a:t>
            </a:r>
            <a:endParaRPr lang="pl-PL" dirty="0"/>
          </a:p>
        </p:txBody>
      </p:sp>
      <p:pic>
        <p:nvPicPr>
          <p:cNvPr id="4" name="Picture 3" descr="trifolium_pratense_P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736"/>
            <a:ext cx="6839130" cy="502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 smtClean="0">
                <a:latin typeface="Times New Roman" pitchFamily="18" charset="0"/>
              </a:rPr>
              <a:t>Koniczyna czerwona</a:t>
            </a:r>
            <a:endParaRPr lang="pl-PL" dirty="0"/>
          </a:p>
        </p:txBody>
      </p:sp>
      <p:pic>
        <p:nvPicPr>
          <p:cNvPr id="4" name="Picture 4" descr="http://212.160.23.133/rosliny/foto/02/020518-1048.jpg"/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071538" y="1664598"/>
            <a:ext cx="7358114" cy="476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lvl="1" algn="l" rtl="0">
              <a:spcBef>
                <a:spcPct val="0"/>
              </a:spcBef>
            </a:pPr>
            <a:r>
              <a:rPr lang="pl-PL" sz="2800" b="1" dirty="0"/>
              <a:t>J</a:t>
            </a:r>
            <a:r>
              <a:rPr lang="pl-PL" sz="2800" b="1" dirty="0" smtClean="0"/>
              <a:t>ęczmień zwyczajny (</a:t>
            </a:r>
            <a:r>
              <a:rPr lang="pl-PL" sz="2800" b="1" dirty="0" err="1" smtClean="0"/>
              <a:t>Hordeum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vulgare</a:t>
            </a:r>
            <a:r>
              <a:rPr lang="pl-PL" sz="2800" b="1" dirty="0" smtClean="0"/>
              <a:t> L.)</a:t>
            </a:r>
            <a:br>
              <a:rPr lang="pl-PL" sz="2800" b="1" dirty="0" smtClean="0"/>
            </a:br>
            <a:endParaRPr lang="pl-PL" b="1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214422"/>
            <a:ext cx="531962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 descr="http://t0.gstatic.com/images?q=tbn:ANd9GcQ9K8MFSLHKEfqRO7nQPhn6pZYAM2LMF0Kk5d9Y-6UvbtcKZFWe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857496"/>
            <a:ext cx="2286016" cy="3771926"/>
          </a:xfrm>
          <a:prstGeom prst="rect">
            <a:avLst/>
          </a:prstGeom>
          <a:noFill/>
        </p:spPr>
      </p:pic>
      <p:pic>
        <p:nvPicPr>
          <p:cNvPr id="41990" name="Picture 6" descr="http://t2.gstatic.com/images?q=tbn:ANd9GcSivGEjbpKsRB-qLhZcHhqhomEDYED1oASlJl0X3PAjbfLzllHQj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071942"/>
            <a:ext cx="1790700" cy="2552700"/>
          </a:xfrm>
          <a:prstGeom prst="rect">
            <a:avLst/>
          </a:prstGeom>
          <a:noFill/>
        </p:spPr>
      </p:pic>
      <p:pic>
        <p:nvPicPr>
          <p:cNvPr id="41992" name="Picture 8" descr="http://t0.gstatic.com/images?q=tbn:ANd9GcRQ5mGxtY1RRMeOzHZdkG5vyFLmYg6PErLOYcZ_3F5MRR6fkIkdk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5000636"/>
            <a:ext cx="1905000" cy="1219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b="1" dirty="0" smtClean="0">
                <a:latin typeface="Times New Roman" pitchFamily="18" charset="0"/>
              </a:rPr>
              <a:t>Koniczyna czerwona – dojrzewające kwiatostany</a:t>
            </a:r>
            <a:endParaRPr lang="pl-PL" dirty="0"/>
          </a:p>
        </p:txBody>
      </p:sp>
      <p:pic>
        <p:nvPicPr>
          <p:cNvPr id="4" name="Picture 3" descr="Trifolium pratens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902289"/>
            <a:ext cx="4000528" cy="470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b="1" dirty="0" smtClean="0">
                <a:latin typeface="Times New Roman" pitchFamily="18" charset="0"/>
              </a:rPr>
              <a:t>Kwiatostan koniczyny czerwonej</a:t>
            </a:r>
            <a:endParaRPr lang="pl-PL" dirty="0"/>
          </a:p>
        </p:txBody>
      </p:sp>
      <p:pic>
        <p:nvPicPr>
          <p:cNvPr id="4" name="Picture 3" descr="Trifolium pratens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291693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212.160.23.133/rosliny/foto/02/020518-1135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3714744" y="1643050"/>
            <a:ext cx="47339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pastewne </a:t>
            </a:r>
            <a:r>
              <a:rPr lang="pl-PL" b="1" dirty="0" err="1" smtClean="0"/>
              <a:t>niemotylkowe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Kukurydza</a:t>
            </a:r>
          </a:p>
          <a:p>
            <a:r>
              <a:rPr lang="pl-PL" dirty="0" smtClean="0"/>
              <a:t>Kapusta pastewna</a:t>
            </a:r>
          </a:p>
          <a:p>
            <a:r>
              <a:rPr lang="pl-PL" dirty="0" smtClean="0"/>
              <a:t>Słonecznik</a:t>
            </a:r>
          </a:p>
          <a:p>
            <a:r>
              <a:rPr lang="pl-PL" dirty="0" smtClean="0"/>
              <a:t>Sorgo</a:t>
            </a:r>
          </a:p>
          <a:p>
            <a:r>
              <a:rPr lang="pl-PL" dirty="0" smtClean="0"/>
              <a:t>Facelia</a:t>
            </a:r>
          </a:p>
          <a:p>
            <a:r>
              <a:rPr lang="pl-PL" dirty="0" smtClean="0"/>
              <a:t>Trawy: kostrzewa łąkowa, życica wielokwiatowa, kostrzewa trzcinowa, kupkówka pospolita, stokłosa bezostna, tymotka łąkowa, życica trwała</a:t>
            </a:r>
            <a:endParaRPr lang="pl-PL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przemysłowe włókniste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Len włóknisty</a:t>
            </a:r>
          </a:p>
          <a:p>
            <a:r>
              <a:rPr lang="pl-PL" dirty="0" smtClean="0"/>
              <a:t>Konopie siewne</a:t>
            </a:r>
          </a:p>
          <a:p>
            <a:r>
              <a:rPr lang="pl-PL" dirty="0" smtClean="0"/>
              <a:t>bawełna</a:t>
            </a:r>
            <a:endParaRPr lang="pl-PL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Rośliny przemysłowe specjalne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Tytoń szlachetny</a:t>
            </a:r>
          </a:p>
          <a:p>
            <a:r>
              <a:rPr lang="pl-PL" dirty="0" smtClean="0"/>
              <a:t>Chmiel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           </a:t>
            </a:r>
            <a:r>
              <a:rPr lang="pl-PL" sz="8000" b="1" dirty="0" smtClean="0"/>
              <a:t>Dziękuję!</a:t>
            </a:r>
            <a:endParaRPr lang="pl-PL" sz="8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lvl="1" algn="l" rtl="0">
              <a:spcBef>
                <a:spcPct val="0"/>
              </a:spcBef>
            </a:pPr>
            <a:r>
              <a:rPr lang="pl-PL" sz="2800" b="1" dirty="0"/>
              <a:t>O</a:t>
            </a:r>
            <a:r>
              <a:rPr lang="pl-PL" sz="2800" b="1" dirty="0" smtClean="0"/>
              <a:t>wies zwyczajny ( </a:t>
            </a:r>
            <a:r>
              <a:rPr lang="pl-PL" sz="2800" b="1" dirty="0" err="1" smtClean="0"/>
              <a:t>Avena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sativa</a:t>
            </a:r>
            <a:r>
              <a:rPr lang="pl-PL" sz="2800" b="1" dirty="0" smtClean="0"/>
              <a:t> L.)</a:t>
            </a:r>
            <a:br>
              <a:rPr lang="pl-PL" sz="2800" b="1" dirty="0" smtClean="0"/>
            </a:br>
            <a:endParaRPr lang="pl-PL" b="1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4761905" cy="359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 descr="http://t0.gstatic.com/images?q=tbn:ANd9GcSCR4mG4Ikqz66M_YV9sk_fvct1nVpKPHsSYgm3JburMwS64pG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000348"/>
            <a:ext cx="2511636" cy="3857652"/>
          </a:xfrm>
          <a:prstGeom prst="rect">
            <a:avLst/>
          </a:prstGeom>
          <a:noFill/>
        </p:spPr>
      </p:pic>
      <p:pic>
        <p:nvPicPr>
          <p:cNvPr id="43014" name="Picture 6" descr="http://t0.gstatic.com/images?q=tbn:ANd9GcT2YaW4Vza3Pt75VKjILBba1id_BNIY9-BM15qvpJvbiOwoeJjF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571480"/>
            <a:ext cx="1666875" cy="2743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8056" lvl="1" indent="-384048"/>
            <a:r>
              <a:rPr lang="pl-PL" sz="2800" b="1" dirty="0"/>
              <a:t>K</a:t>
            </a:r>
            <a:r>
              <a:rPr lang="pl-PL" sz="2800" b="1" dirty="0" smtClean="0"/>
              <a:t>ukurydza zwyczajna (</a:t>
            </a:r>
            <a:r>
              <a:rPr lang="pl-PL" sz="2800" b="1" dirty="0" err="1" smtClean="0"/>
              <a:t>Zea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mays</a:t>
            </a:r>
            <a:r>
              <a:rPr lang="pl-PL" sz="2800" b="1" dirty="0" smtClean="0"/>
              <a:t> L.)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7050" y="1882775"/>
            <a:ext cx="80899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313</TotalTime>
  <Words>771</Words>
  <Application>Microsoft Office PowerPoint</Application>
  <PresentationFormat>Pokaz na ekranie (4:3)</PresentationFormat>
  <Paragraphs>168</Paragraphs>
  <Slides>75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75</vt:i4>
      </vt:variant>
    </vt:vector>
  </HeadingPairs>
  <TitlesOfParts>
    <vt:vector size="76" baseType="lpstr">
      <vt:lpstr>Energetyczny</vt:lpstr>
      <vt:lpstr>PODZIAŁ ROSLIN  UPRAWNYCH</vt:lpstr>
      <vt:lpstr>Rośliny zbożowe</vt:lpstr>
      <vt:lpstr>Rośliny zbożowe</vt:lpstr>
      <vt:lpstr>Pszenica zwyczajna  (Triticum aestivum L.) </vt:lpstr>
      <vt:lpstr>Żyto zwyczajne (Secale cereale L.) </vt:lpstr>
      <vt:lpstr>Pszenżyto (Triticosecale Wittm. ex  A. Camus.) </vt:lpstr>
      <vt:lpstr>Jęczmień zwyczajny (Hordeum vulgare L.) </vt:lpstr>
      <vt:lpstr>Owies zwyczajny ( Avena sativa L.) </vt:lpstr>
      <vt:lpstr>Kukurydza zwyczajna (Zea mays L.)</vt:lpstr>
      <vt:lpstr>Proso zwyczajne (Panicum miliaceum L.) </vt:lpstr>
      <vt:lpstr>Rośliny zbożowe</vt:lpstr>
      <vt:lpstr>Gryka zwyczajna (Fagopyrum esculentum Mnch.) </vt:lpstr>
      <vt:lpstr>Szarłat uprawny (Amaranthus hypochondriacus L.) </vt:lpstr>
      <vt:lpstr>Szarłat uprawny</vt:lpstr>
      <vt:lpstr>Szarłat ozdobny</vt:lpstr>
      <vt:lpstr>Rośliny okopowe</vt:lpstr>
      <vt:lpstr>Topinambur lub słonecznik bulwiasty   (Helianthus tuberosus) </vt:lpstr>
      <vt:lpstr>Topinambur lub słonecznik bulwiasty   (Helianthus tuberosus) </vt:lpstr>
      <vt:lpstr>Burak pastewny</vt:lpstr>
      <vt:lpstr>Burak cukrowy</vt:lpstr>
      <vt:lpstr>Marchew pastewna</vt:lpstr>
      <vt:lpstr>Cykoria korzeniowa</vt:lpstr>
      <vt:lpstr>Rośliny okopowe</vt:lpstr>
      <vt:lpstr>Rośliny przemysłowe oleiste</vt:lpstr>
      <vt:lpstr>Rośliny przemysłowe oleiste</vt:lpstr>
      <vt:lpstr>Rośliny przemysłowe oleiste</vt:lpstr>
      <vt:lpstr>Rośliny motylkowate grubonasienne (strączkowe)</vt:lpstr>
      <vt:lpstr>Rośliny motylkowate grubonasienne (strączkowe)</vt:lpstr>
      <vt:lpstr>Rośliny motylkowate grubonasienne (strączkowe)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Rośliny motylkowate drobnonasienne</vt:lpstr>
      <vt:lpstr>Rośliny motylkowate drobnonasienne</vt:lpstr>
      <vt:lpstr>Lucerna siewna- M. sativa L. </vt:lpstr>
      <vt:lpstr>Lucerna sierpowata- M. falcata L. </vt:lpstr>
      <vt:lpstr>Koniczyna czerwona</vt:lpstr>
      <vt:lpstr>Koniczyna czerwona</vt:lpstr>
      <vt:lpstr>Koniczyna czerwona</vt:lpstr>
      <vt:lpstr>Koniczyna czerwona – dojrzewające kwiatostany</vt:lpstr>
      <vt:lpstr>Kwiatostan koniczyny czerwonej</vt:lpstr>
      <vt:lpstr>Rośliny pastewne niemotylkowe</vt:lpstr>
      <vt:lpstr>Rośliny przemysłowe włókniste</vt:lpstr>
      <vt:lpstr>Rośliny przemysłowe specjalne</vt:lpstr>
      <vt:lpstr>Slajd 75</vt:lpstr>
    </vt:vector>
  </TitlesOfParts>
  <Company>HOUSE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PODZIAŁ ROSLIN  UPRAWNYCH</dc:title>
  <dc:creator>ADMIN</dc:creator>
  <cp:lastModifiedBy>J_Jaroszkiewicz</cp:lastModifiedBy>
  <cp:revision>30</cp:revision>
  <dcterms:created xsi:type="dcterms:W3CDTF">2012-09-24T06:48:06Z</dcterms:created>
  <dcterms:modified xsi:type="dcterms:W3CDTF">2012-11-10T12:37:01Z</dcterms:modified>
</cp:coreProperties>
</file>