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5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040"/>
    <a:srgbClr val="E23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179F-FEDA-4BDD-A8C7-35829A1FF2A4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FC78-C075-46B2-AEFC-5694CFC222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61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179F-FEDA-4BDD-A8C7-35829A1FF2A4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FC78-C075-46B2-AEFC-5694CFC222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32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179F-FEDA-4BDD-A8C7-35829A1FF2A4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FC78-C075-46B2-AEFC-5694CFC222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233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179F-FEDA-4BDD-A8C7-35829A1FF2A4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FC78-C075-46B2-AEFC-5694CFC222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12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179F-FEDA-4BDD-A8C7-35829A1FF2A4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FC78-C075-46B2-AEFC-5694CFC222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92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179F-FEDA-4BDD-A8C7-35829A1FF2A4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FC78-C075-46B2-AEFC-5694CFC222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63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179F-FEDA-4BDD-A8C7-35829A1FF2A4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FC78-C075-46B2-AEFC-5694CFC222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33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179F-FEDA-4BDD-A8C7-35829A1FF2A4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FC78-C075-46B2-AEFC-5694CFC222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67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179F-FEDA-4BDD-A8C7-35829A1FF2A4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FC78-C075-46B2-AEFC-5694CFC222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66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179F-FEDA-4BDD-A8C7-35829A1FF2A4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FC78-C075-46B2-AEFC-5694CFC222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56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179F-FEDA-4BDD-A8C7-35829A1FF2A4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FC78-C075-46B2-AEFC-5694CFC222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25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3179F-FEDA-4BDD-A8C7-35829A1FF2A4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FC78-C075-46B2-AEFC-5694CFC222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47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8209" y="436418"/>
            <a:ext cx="11461173" cy="3188833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Obróbka </a:t>
            </a:r>
            <a:r>
              <a:rPr lang="pl-PL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wstĘpna</a:t>
            </a: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i cieplna jaj.</a:t>
            </a:r>
            <a:b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pl-PL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SporzĄdzanie</a:t>
            </a: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potraw z jaj gotowanych i smażonych</a:t>
            </a:r>
            <a:endParaRPr lang="pl-P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5132" y="0"/>
            <a:ext cx="10515600" cy="106723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E23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Potrawy Gotowane z jaj</a:t>
            </a:r>
            <a:endParaRPr lang="pl-PL" b="1" dirty="0">
              <a:solidFill>
                <a:srgbClr val="E23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10441" y="1233344"/>
            <a:ext cx="111217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00B0F0"/>
                </a:solidFill>
              </a:rPr>
              <a:t>Jaja gotowane- </a:t>
            </a:r>
            <a:r>
              <a:rPr lang="pl-PL" dirty="0" smtClean="0">
                <a:solidFill>
                  <a:schemeClr val="bg1"/>
                </a:solidFill>
              </a:rPr>
              <a:t>są składnikiem zup, ciast kruchych, sałatek, past, kanapek, dań jarskich oraz zakąsek. Stanowią również element dekoracyjny wielu potraw.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20" y="2558765"/>
            <a:ext cx="7151991" cy="41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126135"/>
            <a:ext cx="10515600" cy="767484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E23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Potrawy Gotowane z jaj</a:t>
            </a:r>
            <a:endParaRPr lang="pl-PL" b="1" dirty="0">
              <a:solidFill>
                <a:srgbClr val="E23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187036" y="1004744"/>
            <a:ext cx="5593773" cy="2829501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B0F0"/>
                </a:solidFill>
              </a:rPr>
              <a:t>Jajka na miękko- </a:t>
            </a:r>
            <a:r>
              <a:rPr lang="pl-PL" dirty="0" smtClean="0">
                <a:solidFill>
                  <a:schemeClr val="bg1"/>
                </a:solidFill>
              </a:rPr>
              <a:t>charakteryzują się lekko ściętym białkiem, galaretowatym i płynnym żółtkiem. Gotujemy je około 3-4 minuty od wrzenia wody, a podajemy w specjalnym kieliszku do jajek, drugie jajko zawinięte w serwetkę.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172200" y="1087870"/>
            <a:ext cx="5181600" cy="1353994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B0F0"/>
                </a:solidFill>
              </a:rPr>
              <a:t>Jajka </a:t>
            </a:r>
            <a:r>
              <a:rPr lang="pl-PL" b="1" dirty="0" err="1" smtClean="0">
                <a:solidFill>
                  <a:srgbClr val="00B0F0"/>
                </a:solidFill>
              </a:rPr>
              <a:t>mollet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– mają ścięte białko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półpłynne żółtko - gotuje się je 4-6 minut od wrzenia wody.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69" y="4052456"/>
            <a:ext cx="3205357" cy="198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8" y="2419494"/>
            <a:ext cx="2582899" cy="193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4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126135"/>
            <a:ext cx="10515600" cy="767484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E23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Potrawy Gotowane z jaj</a:t>
            </a:r>
            <a:endParaRPr lang="pl-PL" b="1" dirty="0">
              <a:solidFill>
                <a:srgbClr val="E23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8251246" y="1097177"/>
            <a:ext cx="3774499" cy="2829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00B0F0"/>
                </a:solidFill>
              </a:rPr>
              <a:t>Jajka na twardo- </a:t>
            </a:r>
            <a:r>
              <a:rPr lang="pl-PL" sz="2400" dirty="0" smtClean="0">
                <a:solidFill>
                  <a:schemeClr val="bg1"/>
                </a:solidFill>
              </a:rPr>
              <a:t>mają ścięte białko i żółtko – gotuje się je 8-10 minut od wrzenia wody. 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353291" y="1015133"/>
            <a:ext cx="5181600" cy="3712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00B0F0"/>
                </a:solidFill>
              </a:rPr>
              <a:t>Jajka po wiedeńsku </a:t>
            </a:r>
            <a:r>
              <a:rPr lang="pl-PL" sz="2400" dirty="0" smtClean="0">
                <a:solidFill>
                  <a:schemeClr val="bg1"/>
                </a:solidFill>
              </a:rPr>
              <a:t>– nazywane jajkami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w szklance (ze względu na sposób podawania) można przyrządzić na dwa sposoby. 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Pierwszy polega na ugotowaniu jaka na miękko, obraniu ze skorupki i delikatnym przełożeniu do wygrzanej szklanki (nie wolno uszkodzić żółtka).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Na wierzch kładziemy wiórek surowego masła. 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Drugi sposób polega na delikatnym wybiciu jajka do szklanki i umieszczeniu jej w kąpieli wodnej. Gdy białko się zetnie, należy wyjąć szklankę i umieścić ją na podstawce.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891" y="1066003"/>
            <a:ext cx="2442729" cy="1805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12" y="3218872"/>
            <a:ext cx="2263486" cy="301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66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126135"/>
            <a:ext cx="10515600" cy="767484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E23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Potrawy Gotowane z jaj</a:t>
            </a:r>
            <a:endParaRPr lang="pl-PL" b="1" dirty="0">
              <a:solidFill>
                <a:srgbClr val="E23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187036" y="1004744"/>
            <a:ext cx="5829300" cy="5053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00B0F0"/>
                </a:solidFill>
              </a:rPr>
              <a:t>Jajka w koszulkach- </a:t>
            </a:r>
            <a:r>
              <a:rPr lang="pl-PL" dirty="0" smtClean="0">
                <a:solidFill>
                  <a:schemeClr val="bg1"/>
                </a:solidFill>
              </a:rPr>
              <a:t>Jajka w koszulkach zwane jajkami </a:t>
            </a:r>
            <a:r>
              <a:rPr lang="pl-PL" dirty="0" err="1" smtClean="0">
                <a:solidFill>
                  <a:schemeClr val="bg1"/>
                </a:solidFill>
              </a:rPr>
              <a:t>poszetowymi</a:t>
            </a:r>
            <a:r>
              <a:rPr lang="pl-PL" dirty="0" smtClean="0">
                <a:solidFill>
                  <a:schemeClr val="bg1"/>
                </a:solidFill>
              </a:rPr>
              <a:t> - mają dobrze ścięte białko i płynne żółtko. </a:t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Do ich przygotowania potrzeba bardzo świeżych jaj, sól i ocet. Wodę należy zakwasić i </a:t>
            </a:r>
            <a:r>
              <a:rPr lang="pl-PL" dirty="0" err="1" smtClean="0">
                <a:solidFill>
                  <a:schemeClr val="bg1"/>
                </a:solidFill>
              </a:rPr>
              <a:t>osolić,a</a:t>
            </a:r>
            <a:r>
              <a:rPr lang="pl-PL" dirty="0" smtClean="0">
                <a:solidFill>
                  <a:schemeClr val="bg1"/>
                </a:solidFill>
              </a:rPr>
              <a:t> jajko wybić do filiżanki i delikatnie wlać do wrzącej wody tuż nad powierzchnią.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Ugotowane jajo wyjąć łyżką cedzakową, zawijając pod spód strzępy białka.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57" y="3619500"/>
            <a:ext cx="2449286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0" y="1077479"/>
            <a:ext cx="3243487" cy="220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1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5132" y="0"/>
            <a:ext cx="10515600" cy="106723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D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Potrawy </a:t>
            </a:r>
            <a:r>
              <a:rPr lang="pl-PL" b="1" dirty="0" err="1" smtClean="0">
                <a:solidFill>
                  <a:srgbClr val="D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SmaŻone</a:t>
            </a:r>
            <a:r>
              <a:rPr lang="pl-PL" b="1" dirty="0" smtClean="0">
                <a:solidFill>
                  <a:srgbClr val="D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z jaj</a:t>
            </a:r>
            <a:endParaRPr lang="pl-PL" b="1" dirty="0">
              <a:solidFill>
                <a:srgbClr val="D5E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89658" y="1067233"/>
            <a:ext cx="11570278" cy="2019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Tłuszczem, który może być użyty do smażenia jaj jest masło. Masło nadaje potrawom pożądany smak i zapach oraz wpływa dodatnio na ich wartość odżywczą. Białko jaj ścina się w temperaturze  poniżej 100ºC, to jest poniżej temperatury rozkładu masła. Do smażenia jaj używać można także margaryny, boczku wędzonego, tłustego bekonu lub słoniny.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95" y="3412299"/>
            <a:ext cx="8219343" cy="22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5132" y="0"/>
            <a:ext cx="10515600" cy="106723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D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Potrawy </a:t>
            </a:r>
            <a:r>
              <a:rPr lang="pl-PL" b="1" dirty="0" err="1" smtClean="0">
                <a:solidFill>
                  <a:srgbClr val="D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SmaŻone</a:t>
            </a:r>
            <a:r>
              <a:rPr lang="pl-PL" b="1" dirty="0" smtClean="0">
                <a:solidFill>
                  <a:srgbClr val="D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z jaj</a:t>
            </a:r>
            <a:endParaRPr lang="pl-PL" b="1" dirty="0">
              <a:solidFill>
                <a:srgbClr val="D5E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89659" y="1067232"/>
            <a:ext cx="7019060" cy="5063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smtClean="0">
                <a:solidFill>
                  <a:srgbClr val="00B0F0"/>
                </a:solidFill>
              </a:rPr>
              <a:t>Jajecznica</a:t>
            </a:r>
            <a:r>
              <a:rPr lang="pl-PL" dirty="0" smtClean="0">
                <a:solidFill>
                  <a:schemeClr val="bg1"/>
                </a:solidFill>
              </a:rPr>
              <a:t> – jaja należy przed wylaniem na patelnię rozmieszać na jednolitą masę, aby była bardziej pulchna można dodać niewielką ilość wody lub mleka (1 łyżka na 1 jajo). 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Masę jajową należy wylać na lekko rozgrzany tłuszcz i smażyć powoli, zbierać od spodu łopatką możliwie duże kawałki masy. Jajecznica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po usmażeniu powinna być lekko wilgotna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puszysta. Jajecznicę można sporządzić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 dodatkiem szczypiorku i podsmażonych dodatków: pomidorów, grzybów, kiełbasy, szynki itp.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048" y="915266"/>
            <a:ext cx="3406873" cy="227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58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5132" y="0"/>
            <a:ext cx="10515600" cy="106723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D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Potrawy </a:t>
            </a:r>
            <a:r>
              <a:rPr lang="pl-PL" b="1" dirty="0" err="1" smtClean="0">
                <a:solidFill>
                  <a:srgbClr val="D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SmaŻone</a:t>
            </a:r>
            <a:r>
              <a:rPr lang="pl-PL" b="1" dirty="0" smtClean="0">
                <a:solidFill>
                  <a:srgbClr val="D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z jaj</a:t>
            </a:r>
            <a:endParaRPr lang="pl-PL" b="1" dirty="0">
              <a:solidFill>
                <a:srgbClr val="D5E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89659" y="1067232"/>
            <a:ext cx="6613814" cy="5063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smtClean="0">
                <a:solidFill>
                  <a:srgbClr val="00B0F0"/>
                </a:solidFill>
              </a:rPr>
              <a:t>Jajka sadzone</a:t>
            </a:r>
            <a:r>
              <a:rPr lang="pl-PL" dirty="0" smtClean="0">
                <a:solidFill>
                  <a:schemeClr val="bg1"/>
                </a:solidFill>
              </a:rPr>
              <a:t> - po usmażeniu powinno mieć wypukłe, półpłynne żółtko i otaczające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je ścięte białko. Smaży się je na małych patelniach (na 1 lub 2 jajka) lub w patelniach – dołkownicach. 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Można je przyrządzić na maśle, boczku, bekonie, szynce. Podaje się jako danie śniadaniowe, II danie obiadowe np. główny składnik bukietu z warzyw, lub jako dodatek do dań mięsnych np. do sznycla po wiedeńsku.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098" y="984104"/>
            <a:ext cx="3618634" cy="241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99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5132" y="0"/>
            <a:ext cx="10515600" cy="106723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D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Potrawy </a:t>
            </a:r>
            <a:r>
              <a:rPr lang="pl-PL" b="1" dirty="0" err="1" smtClean="0">
                <a:solidFill>
                  <a:srgbClr val="D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SmaŻone</a:t>
            </a:r>
            <a:r>
              <a:rPr lang="pl-PL" b="1" dirty="0" smtClean="0">
                <a:solidFill>
                  <a:srgbClr val="D5E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z jaj</a:t>
            </a:r>
            <a:endParaRPr lang="pl-PL" b="1" dirty="0">
              <a:solidFill>
                <a:srgbClr val="D5E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89658" y="1067232"/>
            <a:ext cx="6883977" cy="5063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00B0F0"/>
                </a:solidFill>
              </a:rPr>
              <a:t>Omlet naturalny</a:t>
            </a:r>
            <a:r>
              <a:rPr lang="pl-PL" dirty="0" smtClean="0">
                <a:solidFill>
                  <a:schemeClr val="bg1"/>
                </a:solidFill>
              </a:rPr>
              <a:t>- sporządza się z dokładnie rozmieszanej masy jajecznej z dodatkiem soli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wody (1 łyżka na 1 jajo). Masę wylewa się na rozgrzaną patelnię z masłem lub margaryną. Masy nie miesza się, lecz smaży unosząc brzegi tak, aby płynna masa spływała pod spód. Gotowy omlet powinien mieć spód lekko rumiany, a wierzch galaretowaty.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Na taki omlet układa się gorące dodatki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składa na pół lub zwija w luźny rulon.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Dodatkami mogą być warzywa np. szpinak, groszek, kalafiory, brokuły, fasolka szparagowa, grzyby, móżdżek, szynka.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109" y="1067232"/>
            <a:ext cx="2858499" cy="228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69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6791758" y="325801"/>
            <a:ext cx="5157787" cy="823912"/>
          </a:xfrm>
        </p:spPr>
        <p:txBody>
          <a:bodyPr/>
          <a:lstStyle/>
          <a:p>
            <a:r>
              <a:rPr lang="pl-PL" sz="3200" dirty="0">
                <a:solidFill>
                  <a:srgbClr val="00B0F0"/>
                </a:solidFill>
              </a:rPr>
              <a:t>Omlet </a:t>
            </a:r>
            <a:r>
              <a:rPr lang="pl-PL" sz="3200" dirty="0" smtClean="0">
                <a:solidFill>
                  <a:srgbClr val="00B0F0"/>
                </a:solidFill>
              </a:rPr>
              <a:t>mieszany</a:t>
            </a:r>
            <a:endParaRPr lang="pl-PL" sz="3200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791758" y="732560"/>
            <a:ext cx="5157787" cy="511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J</a:t>
            </a:r>
            <a:r>
              <a:rPr lang="pl-PL" dirty="0" smtClean="0">
                <a:solidFill>
                  <a:schemeClr val="bg1"/>
                </a:solidFill>
              </a:rPr>
              <a:t>est odmianą omletu naturalnego, wykonuje się z masy jajecznej połączonej z podsmażonymi dodatkami (szynka, pieczarki itp.)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smaży jak omlet naturalny.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602818" y="320604"/>
            <a:ext cx="5527964" cy="823912"/>
          </a:xfrm>
        </p:spPr>
        <p:txBody>
          <a:bodyPr>
            <a:normAutofit fontScale="92500"/>
          </a:bodyPr>
          <a:lstStyle/>
          <a:p>
            <a:r>
              <a:rPr lang="pl-PL" sz="3200" dirty="0" smtClean="0">
                <a:solidFill>
                  <a:srgbClr val="00B0F0"/>
                </a:solidFill>
              </a:rPr>
              <a:t>Omlet biszkoptowy- tzw. grzybek</a:t>
            </a:r>
            <a:endParaRPr lang="pl-PL" sz="3200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602818" y="732560"/>
            <a:ext cx="5183188" cy="5119399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S</a:t>
            </a:r>
            <a:r>
              <a:rPr lang="pl-PL" dirty="0" smtClean="0">
                <a:solidFill>
                  <a:schemeClr val="bg1"/>
                </a:solidFill>
              </a:rPr>
              <a:t>porządza się z piany ubitej z białek, do niej dodaje się żółtka i niewielką ilość mąki. Podaje się go najczęściej na słodko z konfiturami, dżemem, bitą śmietanką, sokami. Może być także podawany na słono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 duszonymi warzywami. Zamiast smażyć można go upiec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piekarniku.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/>
          <a:srcRect l="-1" t="1" r="-17182" b="-16294"/>
          <a:stretch/>
        </p:blipFill>
        <p:spPr>
          <a:xfrm>
            <a:off x="6903676" y="2806411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23" y="4554537"/>
            <a:ext cx="2413051" cy="170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88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7512627" y="325801"/>
            <a:ext cx="4436918" cy="823912"/>
          </a:xfrm>
        </p:spPr>
        <p:txBody>
          <a:bodyPr/>
          <a:lstStyle/>
          <a:p>
            <a:r>
              <a:rPr lang="pl-PL" sz="3200" dirty="0" smtClean="0">
                <a:solidFill>
                  <a:srgbClr val="00B0F0"/>
                </a:solidFill>
              </a:rPr>
              <a:t>Kotlety z jaj</a:t>
            </a:r>
            <a:endParaRPr lang="pl-PL" sz="3200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27127" y="902495"/>
            <a:ext cx="2541590" cy="197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602818" y="320604"/>
            <a:ext cx="5527964" cy="82391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B0F0"/>
                </a:solidFill>
              </a:rPr>
              <a:t>Jaja faszerowane w skorupkach</a:t>
            </a:r>
            <a:endParaRPr lang="pl-PL" sz="3200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311873" y="744141"/>
            <a:ext cx="5652509" cy="4733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</a:rPr>
              <a:t>U</a:t>
            </a:r>
            <a:r>
              <a:rPr lang="pl-PL" sz="2400" dirty="0" smtClean="0">
                <a:solidFill>
                  <a:schemeClr val="bg1"/>
                </a:solidFill>
              </a:rPr>
              <a:t>gotowane na twardo jaja należy przekroić ze skorupką wzdłuż, następnie łyżką wyjmujemy jajka ze skorupek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i drobno je siekamy, mieszamy z miękkim masłem lub majonezem i dowolnymi dodatkami, np. siekaną natką pietruszki, szczypiorkiem, podsmażonymi pieczarkami czy papryką, przyprawiamy i tak przygotowaną masą napełniamy skorupki. Wierzch panierujemy tartą bułką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i podsmażamy napełnioną stronę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na maśle.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438" y="4529794"/>
            <a:ext cx="3339317" cy="1878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6625358" y="744141"/>
            <a:ext cx="26017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P</a:t>
            </a:r>
            <a:r>
              <a:rPr lang="pl-PL" sz="2000" dirty="0" smtClean="0">
                <a:solidFill>
                  <a:schemeClr val="bg1"/>
                </a:solidFill>
              </a:rPr>
              <a:t>rzygotowujemy z jajek </a:t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na twardo, drobno 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posiekanych, wymieszanych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z posiekaną zieleniną, cebulką lub papryką. Do masy dodajemy surowe jajo w celu jej związania, formujemy drobne kotleciki, które panierujemy i smażymy.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5132" y="0"/>
            <a:ext cx="10515600" cy="106723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Ocena świeżości jaj</a:t>
            </a:r>
            <a:endParaRPr lang="pl-P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5132" y="952789"/>
            <a:ext cx="11121736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Wyróżnia się dwie metody oceny świeżości jaj: </a:t>
            </a:r>
            <a:r>
              <a:rPr lang="pl-PL" dirty="0" smtClean="0">
                <a:solidFill>
                  <a:schemeClr val="bg1"/>
                </a:solidFill>
              </a:rPr>
              <a:t>w skorupce i bez skorupki. Świeżość jaj w skorupce można ocenić dwojako: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a)</a:t>
            </a:r>
            <a:r>
              <a:rPr lang="pl-PL" b="1" u="sng" dirty="0" smtClean="0">
                <a:solidFill>
                  <a:schemeClr val="bg1"/>
                </a:solidFill>
              </a:rPr>
              <a:t>przez prześwietlenie w owoskopie</a:t>
            </a:r>
            <a:r>
              <a:rPr lang="pl-PL" dirty="0" smtClean="0">
                <a:solidFill>
                  <a:schemeClr val="bg1"/>
                </a:solidFill>
              </a:rPr>
              <a:t>, czyli specjalnej lampie jajczarskiej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– można obejrzeć wnętrze jaja i ocenić jego świeżość. Jaja świeże przy prześwietleniu mają wnętrze jasne, białko i żółtko są równomiernie położone. Jaja nieświeże są mętne i ciemne.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89" y="3865418"/>
            <a:ext cx="4374647" cy="249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77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26211" y="741872"/>
            <a:ext cx="97737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Ćwiczenie. </a:t>
            </a:r>
          </a:p>
          <a:p>
            <a:r>
              <a:rPr lang="pl-PL" sz="3600" dirty="0" smtClean="0">
                <a:solidFill>
                  <a:schemeClr val="bg1"/>
                </a:solidFill>
              </a:rPr>
              <a:t>Zaplanuj i wykonaj 2 potrawy z jaj gotowanych 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smtClean="0">
                <a:solidFill>
                  <a:schemeClr val="bg1"/>
                </a:solidFill>
              </a:rPr>
              <a:t>i smażonych według </a:t>
            </a:r>
            <a:r>
              <a:rPr lang="pl-PL" sz="3600" dirty="0" smtClean="0">
                <a:solidFill>
                  <a:schemeClr val="bg1"/>
                </a:solidFill>
              </a:rPr>
              <a:t>wybranych receptur.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681" y="5683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b)</a:t>
            </a:r>
            <a:r>
              <a:rPr lang="pl-PL" b="1" u="sng" dirty="0" smtClean="0">
                <a:solidFill>
                  <a:schemeClr val="bg1"/>
                </a:solidFill>
              </a:rPr>
              <a:t>przeprowadzając próbę wodną </a:t>
            </a:r>
            <a:r>
              <a:rPr lang="pl-PL" dirty="0" smtClean="0">
                <a:solidFill>
                  <a:schemeClr val="bg1"/>
                </a:solidFill>
              </a:rPr>
              <a:t>– jajo wkłada się do naczynia z zimną wodą – jajo, które leży poziomo na dnie jest świeże (do tygodnia), jajo,  które przyjmuje pozycję pionową jest 2–3 tygodniowe, a to, które pływa po powierzchni jest stare (ma dużą komorę powietrzną).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73" y="3019859"/>
            <a:ext cx="4925291" cy="282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0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418" y="173858"/>
            <a:ext cx="10515600" cy="809048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FFC000"/>
                </a:solidFill>
              </a:rPr>
              <a:t>Świeżość jaj bez skorupki-surowych, jak sprawdzić?</a:t>
            </a:r>
            <a:endParaRPr lang="pl-PL" sz="3600" b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3118" y="9829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00B0F0"/>
                </a:solidFill>
              </a:rPr>
              <a:t>Jajo surowe świeże po wybiciu powinno mieć: </a:t>
            </a:r>
            <a:r>
              <a:rPr lang="pl-PL" dirty="0" smtClean="0">
                <a:solidFill>
                  <a:schemeClr val="bg1"/>
                </a:solidFill>
              </a:rPr>
              <a:t>żółtko wypukłe, ułożone centralnie, tarczkę zarodkową słabo widoczną, białko jasne, nie rozlewające się, wyraźnie widoczne białko gęste otaczające żółtko.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Nie powinny być wyczuwalne jakiekolwiek obce zapachy. 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Jajo nieświeże może mieć żółtko powiększone, płaskie, nie położone centralnie, białko o małej zawartości białka gęstego,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rozlewające się, zamglone, zielonkawe.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8" y="4355455"/>
            <a:ext cx="6864927" cy="19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8591" y="1365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FFC000"/>
                </a:solidFill>
              </a:rPr>
              <a:t>Świeżość jaj bez skorupki-ugotowanych, jak sprawdzić?</a:t>
            </a:r>
            <a:endParaRPr lang="pl-PL" sz="3600" b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3118" y="15658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00B0F0"/>
                </a:solidFill>
              </a:rPr>
              <a:t>Jajo świeże ugotowane na twardo </a:t>
            </a:r>
            <a:r>
              <a:rPr lang="pl-PL" dirty="0" smtClean="0">
                <a:solidFill>
                  <a:schemeClr val="bg1"/>
                </a:solidFill>
              </a:rPr>
              <a:t>po usunięciu skorupki można rozpoznać po regularnym kształcie i jedynie niewielkim zagłębieniu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pobliżu szerszego końca jaja (mała komora powietrzna). Jajo nieświeże może mieć bardzo duże zagłębienie, czasami nawet ubytek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białku (duża komora powietrzna) oraz nieprzyjemny, wyraźny zapach siarkowodoru.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724" y="3887932"/>
            <a:ext cx="4256377" cy="222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8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5132" y="0"/>
            <a:ext cx="10515600" cy="106723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Obróbka wstępna jaj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10441" y="1233343"/>
            <a:ext cx="11121736" cy="4699865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użyciem do produkcji potraw jaja muszą zostać poddane obróbce wstępnej. </a:t>
            </a:r>
          </a:p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Obróbka wstępna jaj musi być przeprowadzana na stanowisku do obróbki wstępnej brudnej. </a:t>
            </a:r>
          </a:p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Jaja muszą być najpierw umyte, a następnie poddane dezynfekcji przez naświetlanie promieniami ultrafioletowymi, lub dezynfekcji chemicznej albo przez wyparzanie w wodzie. </a:t>
            </a:r>
          </a:p>
          <a:p>
            <a:pPr marL="0" indent="0">
              <a:buNone/>
            </a:pP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UWAGA!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Jaja pęknięte nie nadają się do wykorzystania i należy </a:t>
            </a:r>
            <a:b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usunąć.</a:t>
            </a:r>
            <a:endParaRPr lang="pl-P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5132" y="0"/>
            <a:ext cx="10515600" cy="106723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Obróbka wstępna jaj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10441" y="1233343"/>
            <a:ext cx="8764732" cy="5250583"/>
          </a:xfrm>
        </p:spPr>
        <p:txBody>
          <a:bodyPr>
            <a:normAutofit fontScale="92500"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Mycie – </a:t>
            </a:r>
            <a:r>
              <a:rPr lang="pl-PL" dirty="0" smtClean="0">
                <a:solidFill>
                  <a:schemeClr val="bg1"/>
                </a:solidFill>
              </a:rPr>
              <a:t>w ciepłej wodzie z dodatkiem detergentu (umyć dokładnie, a nie opłukać), następnie opłukać pod bieżącą wodą. </a:t>
            </a:r>
          </a:p>
          <a:p>
            <a:r>
              <a:rPr lang="pl-PL" b="1" dirty="0" smtClean="0">
                <a:solidFill>
                  <a:srgbClr val="00B0F0"/>
                </a:solidFill>
              </a:rPr>
              <a:t>Naświetlanie </a:t>
            </a:r>
            <a:r>
              <a:rPr lang="pl-PL" dirty="0" smtClean="0">
                <a:solidFill>
                  <a:schemeClr val="bg1"/>
                </a:solidFill>
              </a:rPr>
              <a:t>– przeprowadza się w celu zniszczenia szkodliwej mikroflory, szczególnie bakterii Salmonelli, ale także innych bakterii, pleśni,  grzybów i wirusów, za pomocą naświetlacza.</a:t>
            </a:r>
          </a:p>
          <a:p>
            <a:r>
              <a:rPr lang="pl-PL" b="1" dirty="0" smtClean="0">
                <a:solidFill>
                  <a:srgbClr val="00B0F0"/>
                </a:solidFill>
              </a:rPr>
              <a:t>Wyparzanie</a:t>
            </a:r>
            <a:r>
              <a:rPr lang="pl-PL" dirty="0" smtClean="0">
                <a:solidFill>
                  <a:schemeClr val="bg1"/>
                </a:solidFill>
              </a:rPr>
              <a:t> – należy przeprowadzać w wodzie o temperaturze 90ºC przez 10–15 sekund. Należy zanurzać jaja pojedynczo, bo większa ich ilość obniża temperaturę wody.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rgbClr val="00B0F0"/>
                </a:solidFill>
              </a:rPr>
              <a:t>Sprawdzenie świeżości </a:t>
            </a:r>
            <a:r>
              <a:rPr lang="pl-PL" dirty="0" smtClean="0">
                <a:solidFill>
                  <a:schemeClr val="bg1"/>
                </a:solidFill>
              </a:rPr>
              <a:t>– każde jajo, które ma być użyte w stanie wybitym ze skorupki   powinno być wybite na oddzielny talerzyk i poddane ocenie świeżości.</a:t>
            </a:r>
          </a:p>
        </p:txBody>
      </p:sp>
    </p:spTree>
    <p:extLst>
      <p:ext uri="{BB962C8B-B14F-4D97-AF65-F5344CB8AC3E}">
        <p14:creationId xmlns:p14="http://schemas.microsoft.com/office/powerpoint/2010/main" val="27300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19176" y="166110"/>
            <a:ext cx="10731555" cy="1067233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Obróbka Cieplna jaj- </a:t>
            </a:r>
            <a:r>
              <a:rPr lang="pl-PL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zachodzĄce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zmiany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10441" y="1233343"/>
            <a:ext cx="8764732" cy="52505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FFFF00"/>
                </a:solidFill>
              </a:rPr>
              <a:t>Pod </a:t>
            </a:r>
            <a:r>
              <a:rPr lang="pl-PL" dirty="0">
                <a:solidFill>
                  <a:srgbClr val="FFFF00"/>
                </a:solidFill>
              </a:rPr>
              <a:t>wpływem wysokiej temperatury zachodzą następujące </a:t>
            </a:r>
            <a:r>
              <a:rPr lang="pl-PL" dirty="0" smtClean="0">
                <a:solidFill>
                  <a:srgbClr val="FFFF00"/>
                </a:solidFill>
              </a:rPr>
              <a:t>zmiany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 smtClean="0">
                <a:solidFill>
                  <a:srgbClr val="FFFF00"/>
                </a:solidFill>
              </a:rPr>
              <a:t>w jajach.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−</a:t>
            </a:r>
            <a:r>
              <a:rPr lang="pl-PL" dirty="0">
                <a:solidFill>
                  <a:schemeClr val="bg1"/>
                </a:solidFill>
              </a:rPr>
              <a:t>następuje zmiana konsystencji i barwy białka i żółtka, −zbyt długie ogrzewanie sprawia, że jajo staje się trudno strawne, 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−</a:t>
            </a:r>
            <a:r>
              <a:rPr lang="pl-PL" dirty="0">
                <a:solidFill>
                  <a:schemeClr val="bg1"/>
                </a:solidFill>
              </a:rPr>
              <a:t>następuje parowanie wody podczas smażenia, 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−</a:t>
            </a:r>
            <a:r>
              <a:rPr lang="pl-PL" dirty="0">
                <a:solidFill>
                  <a:schemeClr val="bg1"/>
                </a:solidFill>
              </a:rPr>
              <a:t>powstają związki </a:t>
            </a:r>
            <a:r>
              <a:rPr lang="pl-PL" dirty="0" err="1">
                <a:solidFill>
                  <a:schemeClr val="bg1"/>
                </a:solidFill>
              </a:rPr>
              <a:t>Maillarda</a:t>
            </a:r>
            <a:r>
              <a:rPr lang="pl-PL" dirty="0">
                <a:solidFill>
                  <a:schemeClr val="bg1"/>
                </a:solidFill>
              </a:rPr>
              <a:t> – połączenia białek z cukrami, powodujące rumienienie </a:t>
            </a:r>
            <a:r>
              <a:rPr lang="pl-PL" dirty="0" smtClean="0">
                <a:solidFill>
                  <a:schemeClr val="bg1"/>
                </a:solidFill>
              </a:rPr>
              <a:t>się smażonego </a:t>
            </a:r>
            <a:r>
              <a:rPr lang="pl-PL" dirty="0">
                <a:solidFill>
                  <a:schemeClr val="bg1"/>
                </a:solidFill>
              </a:rPr>
              <a:t>półproduktu, dające pożądane cechy organoleptyczne, ale trudno strawne, 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−</a:t>
            </a:r>
            <a:r>
              <a:rPr lang="pl-PL" dirty="0">
                <a:solidFill>
                  <a:schemeClr val="bg1"/>
                </a:solidFill>
              </a:rPr>
              <a:t>długotrwałe ogrzewanie może być przyczyną nieprzyjemnego zapachu (siarkowodór) i powstawania zielonkawej otoczki na granicy żółtka i białka 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– </a:t>
            </a:r>
            <a:r>
              <a:rPr lang="pl-PL" dirty="0">
                <a:solidFill>
                  <a:schemeClr val="bg1"/>
                </a:solidFill>
              </a:rPr>
              <a:t>z żelaza żółtka i siarkowodoru z białka. </a:t>
            </a:r>
            <a:endParaRPr lang="pl-P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19176" y="166110"/>
            <a:ext cx="10731555" cy="1067233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Obróbka Cieplna jaj- </a:t>
            </a:r>
            <a:r>
              <a:rPr lang="pl-PL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zachodzĄce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zmiany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39" y="1759789"/>
            <a:ext cx="10312539" cy="35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815</Words>
  <Application>Microsoft Office PowerPoint</Application>
  <PresentationFormat>Panoramiczny</PresentationFormat>
  <Paragraphs>67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Motyw pakietu Office</vt:lpstr>
      <vt:lpstr>Obróbka wstĘpna i cieplna jaj.  SporzĄdzanie potraw z jaj gotowanych i smażonych</vt:lpstr>
      <vt:lpstr>Ocena świeżości jaj</vt:lpstr>
      <vt:lpstr>Prezentacja programu PowerPoint</vt:lpstr>
      <vt:lpstr>Świeżość jaj bez skorupki-surowych, jak sprawdzić?</vt:lpstr>
      <vt:lpstr>Świeżość jaj bez skorupki-ugotowanych, jak sprawdzić?</vt:lpstr>
      <vt:lpstr>Obróbka wstępna jaj</vt:lpstr>
      <vt:lpstr>Obróbka wstępna jaj</vt:lpstr>
      <vt:lpstr>Obróbka Cieplna jaj- zachodzĄce zmiany</vt:lpstr>
      <vt:lpstr>Obróbka Cieplna jaj- zachodzĄce zmiany</vt:lpstr>
      <vt:lpstr>Potrawy Gotowane z jaj</vt:lpstr>
      <vt:lpstr>Potrawy Gotowane z jaj</vt:lpstr>
      <vt:lpstr>Potrawy Gotowane z jaj</vt:lpstr>
      <vt:lpstr>Potrawy Gotowane z jaj</vt:lpstr>
      <vt:lpstr>Potrawy SmaŻone z jaj</vt:lpstr>
      <vt:lpstr>Potrawy SmaŻone z jaj</vt:lpstr>
      <vt:lpstr>Potrawy SmaŻone z jaj</vt:lpstr>
      <vt:lpstr>Potrawy SmaŻone z jaj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Obróbka wstępna i cieplna jaj.  Sporządzanie potraw z jaj gotowanych i smażonych</dc:title>
  <dc:creator>Sylwia</dc:creator>
  <cp:lastModifiedBy>Sylwia</cp:lastModifiedBy>
  <cp:revision>18</cp:revision>
  <dcterms:created xsi:type="dcterms:W3CDTF">2020-06-03T12:48:59Z</dcterms:created>
  <dcterms:modified xsi:type="dcterms:W3CDTF">2020-06-03T18:57:30Z</dcterms:modified>
</cp:coreProperties>
</file>