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75" r:id="rId8"/>
    <p:sldId id="261" r:id="rId9"/>
    <p:sldId id="263" r:id="rId10"/>
    <p:sldId id="276" r:id="rId11"/>
    <p:sldId id="262" r:id="rId12"/>
    <p:sldId id="264" r:id="rId13"/>
    <p:sldId id="265" r:id="rId14"/>
    <p:sldId id="266" r:id="rId15"/>
    <p:sldId id="277" r:id="rId16"/>
    <p:sldId id="267" r:id="rId17"/>
    <p:sldId id="268" r:id="rId18"/>
    <p:sldId id="278" r:id="rId19"/>
    <p:sldId id="269" r:id="rId20"/>
    <p:sldId id="279" r:id="rId21"/>
    <p:sldId id="270" r:id="rId22"/>
    <p:sldId id="280" r:id="rId23"/>
    <p:sldId id="271" r:id="rId24"/>
    <p:sldId id="281" r:id="rId25"/>
    <p:sldId id="272" r:id="rId26"/>
    <p:sldId id="282" r:id="rId27"/>
    <p:sldId id="273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7" Type="http://schemas.openxmlformats.org/officeDocument/2006/relationships/image" Target="../media/image29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g"/><Relationship Id="rId3" Type="http://schemas.openxmlformats.org/officeDocument/2006/relationships/image" Target="../media/image39.jpg"/><Relationship Id="rId7" Type="http://schemas.openxmlformats.org/officeDocument/2006/relationships/image" Target="../media/image43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jpg"/><Relationship Id="rId5" Type="http://schemas.openxmlformats.org/officeDocument/2006/relationships/image" Target="../media/image41.jpg"/><Relationship Id="rId4" Type="http://schemas.openxmlformats.org/officeDocument/2006/relationships/image" Target="../media/image40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jpg"/><Relationship Id="rId4" Type="http://schemas.openxmlformats.org/officeDocument/2006/relationships/image" Target="../media/image4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Relationship Id="rId9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NACZYNIA </a:t>
            </a:r>
            <a:br>
              <a:rPr lang="pl-PL" dirty="0" smtClean="0"/>
            </a:br>
            <a:r>
              <a:rPr lang="pl-PL" dirty="0" smtClean="0"/>
              <a:t>DO OBRÓBKI CIEPLNEJ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235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876" y="1747838"/>
            <a:ext cx="2943291" cy="351962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34" y="1747837"/>
            <a:ext cx="2369847" cy="351962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287" y="1747837"/>
            <a:ext cx="2868031" cy="351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41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ZALETY GARNKÓW ZE STALI NIERDZEWNEJ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</a:t>
            </a:r>
            <a:r>
              <a:rPr lang="pl-PL" dirty="0" smtClean="0"/>
              <a:t>ładka </a:t>
            </a:r>
            <a:r>
              <a:rPr lang="pl-PL" dirty="0"/>
              <a:t>powierzchnia, która powstrzymuje rozwój mikroorganizmów</a:t>
            </a:r>
          </a:p>
          <a:p>
            <a:r>
              <a:rPr lang="pl-PL" dirty="0"/>
              <a:t>ł</a:t>
            </a:r>
            <a:r>
              <a:rPr lang="pl-PL" dirty="0" smtClean="0"/>
              <a:t>atwość </a:t>
            </a:r>
            <a:r>
              <a:rPr lang="pl-PL" dirty="0"/>
              <a:t>utrzymania w </a:t>
            </a:r>
            <a:r>
              <a:rPr lang="pl-PL" dirty="0" smtClean="0"/>
              <a:t>czystości</a:t>
            </a:r>
          </a:p>
          <a:p>
            <a:r>
              <a:rPr lang="pl-PL" dirty="0"/>
              <a:t>d</a:t>
            </a:r>
            <a:r>
              <a:rPr lang="pl-PL" dirty="0" smtClean="0"/>
              <a:t>uże bezpieczeństwo zdrowotne z uwagi na brak toksyczności</a:t>
            </a:r>
          </a:p>
          <a:p>
            <a:r>
              <a:rPr lang="pl-PL" dirty="0"/>
              <a:t>o</a:t>
            </a:r>
            <a:r>
              <a:rPr lang="pl-PL" dirty="0" smtClean="0"/>
              <a:t>dporność na działanie wysokich temperatur</a:t>
            </a:r>
          </a:p>
          <a:p>
            <a:r>
              <a:rPr lang="pl-PL" dirty="0"/>
              <a:t>o</a:t>
            </a:r>
            <a:r>
              <a:rPr lang="pl-PL" dirty="0" smtClean="0"/>
              <a:t>dporność na działanie wysokich stężeń kwasów i zasad</a:t>
            </a:r>
          </a:p>
          <a:p>
            <a:r>
              <a:rPr lang="pl-PL" dirty="0"/>
              <a:t>o</a:t>
            </a:r>
            <a:r>
              <a:rPr lang="pl-PL" dirty="0" smtClean="0"/>
              <a:t>dporność na odkształcenia</a:t>
            </a:r>
          </a:p>
          <a:p>
            <a:r>
              <a:rPr lang="pl-PL" dirty="0"/>
              <a:t>ł</a:t>
            </a:r>
            <a:r>
              <a:rPr lang="pl-PL" dirty="0" smtClean="0"/>
              <a:t>adny wygląd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475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PATELNIE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Patelnia – naczynie kuchenne służące do przygotowywania potraw smażonych i duszonych. Ma rączkę z jednej strony, może mieć uchwyt po stronie przeciwnej.</a:t>
            </a:r>
          </a:p>
          <a:p>
            <a:pPr algn="just"/>
            <a:r>
              <a:rPr lang="pl-PL" b="1" u="sng" dirty="0" smtClean="0"/>
              <a:t>Ze względu na materiał, z jakiego są wykonane, patelnie dzielimy na:</a:t>
            </a:r>
          </a:p>
          <a:p>
            <a:r>
              <a:rPr lang="pl-PL" dirty="0"/>
              <a:t>a</a:t>
            </a:r>
            <a:r>
              <a:rPr lang="pl-PL" dirty="0" smtClean="0"/>
              <a:t>luminiowe</a:t>
            </a:r>
          </a:p>
          <a:p>
            <a:r>
              <a:rPr lang="pl-PL" dirty="0"/>
              <a:t>m</a:t>
            </a:r>
            <a:r>
              <a:rPr lang="pl-PL" dirty="0" smtClean="0"/>
              <a:t>iedziane</a:t>
            </a:r>
          </a:p>
          <a:p>
            <a:r>
              <a:rPr lang="pl-PL" dirty="0" smtClean="0"/>
              <a:t>tytanowe</a:t>
            </a:r>
          </a:p>
          <a:p>
            <a:r>
              <a:rPr lang="pl-PL" dirty="0"/>
              <a:t>c</a:t>
            </a:r>
            <a:r>
              <a:rPr lang="pl-PL" dirty="0" smtClean="0"/>
              <a:t>eramiczne</a:t>
            </a:r>
          </a:p>
          <a:p>
            <a:r>
              <a:rPr lang="pl-PL" dirty="0"/>
              <a:t>z</a:t>
            </a:r>
            <a:r>
              <a:rPr lang="pl-PL" dirty="0" smtClean="0"/>
              <a:t>e stali nierdzewnej</a:t>
            </a:r>
          </a:p>
          <a:p>
            <a:r>
              <a:rPr lang="pl-PL" dirty="0"/>
              <a:t>z</a:t>
            </a:r>
            <a:r>
              <a:rPr lang="pl-PL" dirty="0" smtClean="0"/>
              <a:t>e stali magnetycznej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4326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PATELNIE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u="sng" dirty="0" smtClean="0"/>
              <a:t>Ze względu na rodzaj procesu wyróżniamy patelnie:</a:t>
            </a:r>
          </a:p>
          <a:p>
            <a:r>
              <a:rPr lang="pl-PL" dirty="0"/>
              <a:t>d</a:t>
            </a:r>
            <a:r>
              <a:rPr lang="pl-PL" dirty="0" smtClean="0"/>
              <a:t>o smażenia tłuszczowego</a:t>
            </a:r>
          </a:p>
          <a:p>
            <a:r>
              <a:rPr lang="pl-PL" dirty="0"/>
              <a:t>d</a:t>
            </a:r>
            <a:r>
              <a:rPr lang="pl-PL" dirty="0" smtClean="0"/>
              <a:t>o smażenia beztłuszczowego</a:t>
            </a:r>
          </a:p>
          <a:p>
            <a:pPr marL="0" indent="0">
              <a:buNone/>
            </a:pPr>
            <a:endParaRPr lang="pl-PL" b="1" u="sng" dirty="0" smtClean="0"/>
          </a:p>
          <a:p>
            <a:pPr marL="0" indent="0">
              <a:buNone/>
            </a:pPr>
            <a:r>
              <a:rPr lang="pl-PL" b="1" u="sng" dirty="0" smtClean="0"/>
              <a:t>Ze względu na wykorzystanie w gastronomii wyróżniamy patelnie:</a:t>
            </a:r>
          </a:p>
          <a:p>
            <a:r>
              <a:rPr lang="pl-PL" dirty="0"/>
              <a:t>k</a:t>
            </a:r>
            <a:r>
              <a:rPr lang="pl-PL" dirty="0" smtClean="0"/>
              <a:t>lasyczne</a:t>
            </a:r>
          </a:p>
          <a:p>
            <a:r>
              <a:rPr lang="pl-PL" dirty="0" smtClean="0"/>
              <a:t>specjalistyczne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4352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PATELNIE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u="sng" dirty="0" smtClean="0"/>
              <a:t>Do patelni specjalistycznych należą:</a:t>
            </a:r>
          </a:p>
          <a:p>
            <a:r>
              <a:rPr lang="pl-PL" dirty="0"/>
              <a:t>g</a:t>
            </a:r>
            <a:r>
              <a:rPr lang="pl-PL" dirty="0" smtClean="0"/>
              <a:t>rillowe</a:t>
            </a:r>
          </a:p>
          <a:p>
            <a:r>
              <a:rPr lang="pl-PL" dirty="0"/>
              <a:t>d</a:t>
            </a:r>
            <a:r>
              <a:rPr lang="pl-PL" dirty="0" smtClean="0"/>
              <a:t>o naleśników</a:t>
            </a:r>
          </a:p>
          <a:p>
            <a:r>
              <a:rPr lang="pl-PL" dirty="0"/>
              <a:t>d</a:t>
            </a:r>
            <a:r>
              <a:rPr lang="pl-PL" dirty="0" smtClean="0"/>
              <a:t>o jaj sadzonych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u="sng" dirty="0" smtClean="0"/>
              <a:t>Ze względu na kształt patelnie dzielimy na:</a:t>
            </a:r>
          </a:p>
          <a:p>
            <a:r>
              <a:rPr lang="pl-PL" dirty="0"/>
              <a:t>o</a:t>
            </a:r>
            <a:r>
              <a:rPr lang="pl-PL" dirty="0" smtClean="0"/>
              <a:t>krągłe</a:t>
            </a:r>
          </a:p>
          <a:p>
            <a:r>
              <a:rPr lang="pl-PL" dirty="0" smtClean="0"/>
              <a:t>kwadratowe</a:t>
            </a:r>
          </a:p>
          <a:p>
            <a:pPr marL="0" indent="0">
              <a:buNone/>
            </a:pPr>
            <a:endParaRPr lang="pl-PL" dirty="0" smtClean="0"/>
          </a:p>
          <a:p>
            <a:pPr algn="just"/>
            <a:r>
              <a:rPr lang="pl-PL" dirty="0" smtClean="0"/>
              <a:t>Wewnętrzna warstwa patelni może być pokryta powłoka teflonową lub tytanową. Powłoki te zapobiegają przywieraniu potrawy do powierzchni patelni.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6412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60" y="1562367"/>
            <a:ext cx="3511505" cy="290660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211" y="1562367"/>
            <a:ext cx="2910089" cy="290660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296" y="1562367"/>
            <a:ext cx="3155324" cy="290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31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BRYTFANNY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Brytfanna to naczynie z pokrywa, w którym można smażyć, gotować, dusić różne potrawy.</a:t>
            </a:r>
          </a:p>
          <a:p>
            <a:pPr marL="0" indent="0">
              <a:buNone/>
            </a:pPr>
            <a:r>
              <a:rPr lang="pl-PL" b="1" u="sng" dirty="0" smtClean="0"/>
              <a:t>Ze względu na kształt wyróżnia się brytfanny:</a:t>
            </a:r>
          </a:p>
          <a:p>
            <a:r>
              <a:rPr lang="pl-PL" dirty="0"/>
              <a:t>o</a:t>
            </a:r>
            <a:r>
              <a:rPr lang="pl-PL" dirty="0" smtClean="0"/>
              <a:t>krągłe</a:t>
            </a:r>
          </a:p>
          <a:p>
            <a:r>
              <a:rPr lang="pl-PL" dirty="0"/>
              <a:t>p</a:t>
            </a:r>
            <a:r>
              <a:rPr lang="pl-PL" dirty="0" smtClean="0"/>
              <a:t>rostokątne</a:t>
            </a:r>
          </a:p>
          <a:p>
            <a:pPr marL="0" indent="0">
              <a:buNone/>
            </a:pPr>
            <a:r>
              <a:rPr lang="pl-PL" b="1" u="sng" dirty="0" smtClean="0"/>
              <a:t>Ze względu na rodzaj użytego materiału, dzielą się na:</a:t>
            </a:r>
          </a:p>
          <a:p>
            <a:r>
              <a:rPr lang="pl-PL" dirty="0"/>
              <a:t>ż</a:t>
            </a:r>
            <a:r>
              <a:rPr lang="pl-PL" dirty="0" smtClean="0"/>
              <a:t>eliwne</a:t>
            </a:r>
          </a:p>
          <a:p>
            <a:r>
              <a:rPr lang="pl-PL" dirty="0"/>
              <a:t>z</a:t>
            </a:r>
            <a:r>
              <a:rPr lang="pl-PL" dirty="0" smtClean="0"/>
              <a:t>e szkła hartowanego (przezroczyste)</a:t>
            </a:r>
          </a:p>
          <a:p>
            <a:r>
              <a:rPr lang="pl-PL" dirty="0"/>
              <a:t>s</a:t>
            </a:r>
            <a:r>
              <a:rPr lang="pl-PL" dirty="0" smtClean="0"/>
              <a:t>talowe emaliowane</a:t>
            </a:r>
          </a:p>
          <a:p>
            <a:r>
              <a:rPr lang="pl-PL" dirty="0" smtClean="0"/>
              <a:t>gliniane nieszkliwione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1979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BRYTFANNY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u="sng" dirty="0" smtClean="0"/>
              <a:t>Zasady przygotowywania potraw w brytfannie:</a:t>
            </a:r>
          </a:p>
          <a:p>
            <a:pPr marL="0" indent="0">
              <a:buNone/>
            </a:pPr>
            <a:endParaRPr lang="pl-PL" b="1" u="sng" dirty="0" smtClean="0"/>
          </a:p>
          <a:p>
            <a:pPr algn="just"/>
            <a:r>
              <a:rPr lang="pl-PL" dirty="0"/>
              <a:t>s</a:t>
            </a:r>
            <a:r>
              <a:rPr lang="pl-PL" dirty="0" smtClean="0"/>
              <a:t>urowce wkłada się do brytfanny i przykrywa pokrywą</a:t>
            </a:r>
          </a:p>
          <a:p>
            <a:pPr algn="just"/>
            <a:r>
              <a:rPr lang="pl-PL" dirty="0"/>
              <a:t>p</a:t>
            </a:r>
            <a:r>
              <a:rPr lang="pl-PL" dirty="0" smtClean="0"/>
              <a:t>odczas ogrzewania na wewnętrznej powierzchni pokrywy skrapla się para wodna i nawilża potrawę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8106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80" y="1039164"/>
            <a:ext cx="2667000" cy="17145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584" y="1077264"/>
            <a:ext cx="2733675" cy="16764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80" y="4010293"/>
            <a:ext cx="2828925" cy="161925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584" y="3934093"/>
            <a:ext cx="2695575" cy="169545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886" y="1077264"/>
            <a:ext cx="2609850" cy="17526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886" y="3799268"/>
            <a:ext cx="2609850" cy="183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WOK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err="1" smtClean="0"/>
              <a:t>Wok</a:t>
            </a:r>
            <a:r>
              <a:rPr lang="pl-PL" dirty="0" smtClean="0"/>
              <a:t> jest to szeroka, płaska misa wykonana ze stali węglowej z jedną lub dwiema rączkami przeznaczona do smażenia. </a:t>
            </a:r>
          </a:p>
          <a:p>
            <a:pPr algn="just"/>
            <a:r>
              <a:rPr lang="pl-PL" dirty="0" smtClean="0"/>
              <a:t>Pokrywa ma taki sam kształt, jak naczynie do smażenia, ale odwrócone o 180º w stosunku do misy. </a:t>
            </a:r>
          </a:p>
          <a:p>
            <a:pPr algn="just"/>
            <a:r>
              <a:rPr lang="pl-PL" dirty="0" smtClean="0"/>
              <a:t>Technika smażenia w </a:t>
            </a:r>
            <a:r>
              <a:rPr lang="pl-PL" dirty="0" err="1" smtClean="0"/>
              <a:t>woku</a:t>
            </a:r>
            <a:r>
              <a:rPr lang="pl-PL" dirty="0" smtClean="0"/>
              <a:t> nazywana jest „smażeniem w ruchu”, gdyż potrawa jest cały czas intensywnie mieszana przez poruszanie naczyniem, a jej składniki gromadzą się w środku naczynia, gdzie jest najwyższa temperatura. Podgrzewane składniki muszą być w ciągłym ruchu. Smażenie odbywa się bez przykrycia. </a:t>
            </a:r>
          </a:p>
          <a:p>
            <a:pPr algn="just"/>
            <a:r>
              <a:rPr lang="pl-PL" dirty="0" err="1" smtClean="0"/>
              <a:t>Wok</a:t>
            </a:r>
            <a:r>
              <a:rPr lang="pl-PL" dirty="0" smtClean="0"/>
              <a:t> tradycyjnie jest wykorzystywany w kuchni chińskiej na całym świecie.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718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GARNKI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Garnki – naczynia kuchenne służące do gotowania i duszenia potraw.</a:t>
            </a:r>
          </a:p>
          <a:p>
            <a:r>
              <a:rPr lang="pl-PL" dirty="0" smtClean="0"/>
              <a:t>Garnek ma kształt cylindra z dnem i dwoma uchwytami umieszczonymi na zewnętrznych ściankach po przeciwległych stronach.</a:t>
            </a:r>
          </a:p>
          <a:p>
            <a:pPr marL="0" indent="0">
              <a:buNone/>
            </a:pPr>
            <a:r>
              <a:rPr lang="pl-PL" dirty="0" smtClean="0"/>
              <a:t>Ściana garnka składa się z trzech warstw:</a:t>
            </a:r>
          </a:p>
          <a:p>
            <a:r>
              <a:rPr lang="pl-PL" dirty="0"/>
              <a:t>z</a:t>
            </a:r>
            <a:r>
              <a:rPr lang="pl-PL" dirty="0" smtClean="0"/>
              <a:t>ewnętrznej ze stali nierdzewnej</a:t>
            </a:r>
          </a:p>
          <a:p>
            <a:r>
              <a:rPr lang="pl-PL" dirty="0"/>
              <a:t>ś</a:t>
            </a:r>
            <a:r>
              <a:rPr lang="pl-PL" dirty="0" smtClean="0"/>
              <a:t>rodkowej z aluminium lub miedzi</a:t>
            </a:r>
          </a:p>
          <a:p>
            <a:r>
              <a:rPr lang="pl-PL" dirty="0"/>
              <a:t>w</a:t>
            </a:r>
            <a:r>
              <a:rPr lang="pl-PL" dirty="0" smtClean="0"/>
              <a:t>ewnętrznej ze stali nierdzewnej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093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72" y="1275008"/>
            <a:ext cx="2868500" cy="204673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853" y="1275008"/>
            <a:ext cx="4540876" cy="3920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72" y="3979102"/>
            <a:ext cx="2868500" cy="248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52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TADŻIN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err="1" smtClean="0"/>
              <a:t>Tadżin</a:t>
            </a:r>
            <a:r>
              <a:rPr lang="pl-PL" dirty="0" smtClean="0"/>
              <a:t> to naczynie w kształcie okrągłego talerza z wysoką spiczastą (stożkową) pokrywą. Wykonane z wypalanej gliny, glazurowane od środka i od zewnątrz.</a:t>
            </a:r>
          </a:p>
          <a:p>
            <a:pPr algn="just"/>
            <a:r>
              <a:rPr lang="pl-PL" dirty="0" smtClean="0"/>
              <a:t>Służy do przygotowywania dań gorących z warzyw z dodatkiem mięsa lub ryby, ziemniaków – wszystkie składniki dania przygotowuje się jednocześnie.</a:t>
            </a:r>
          </a:p>
          <a:p>
            <a:pPr algn="just"/>
            <a:r>
              <a:rPr lang="pl-PL" dirty="0" smtClean="0"/>
              <a:t>Potraw tak przygotowywana nazywa się tak samo, jak naczynie, czyli </a:t>
            </a:r>
            <a:r>
              <a:rPr lang="pl-PL" dirty="0" err="1" smtClean="0"/>
              <a:t>tadżin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Zasada działania </a:t>
            </a:r>
            <a:r>
              <a:rPr lang="pl-PL" dirty="0" err="1" smtClean="0"/>
              <a:t>tadżina</a:t>
            </a:r>
            <a:r>
              <a:rPr lang="pl-PL" dirty="0" smtClean="0"/>
              <a:t> jest taka sama, jak brytfanny.</a:t>
            </a:r>
          </a:p>
          <a:p>
            <a:pPr algn="just"/>
            <a:r>
              <a:rPr lang="pl-PL" dirty="0" smtClean="0"/>
              <a:t>Dania przygotowywane w </a:t>
            </a:r>
            <a:r>
              <a:rPr lang="pl-PL" dirty="0" err="1" smtClean="0"/>
              <a:t>tadżinie</a:t>
            </a:r>
            <a:r>
              <a:rPr lang="pl-PL" dirty="0" smtClean="0"/>
              <a:t> są </a:t>
            </a:r>
            <a:r>
              <a:rPr lang="pl-PL" dirty="0" smtClean="0"/>
              <a:t>smaczne</a:t>
            </a:r>
            <a:r>
              <a:rPr lang="pl-PL" dirty="0" smtClean="0"/>
              <a:t>, soczyste i delikatne.</a:t>
            </a:r>
          </a:p>
          <a:p>
            <a:pPr algn="just"/>
            <a:r>
              <a:rPr lang="pl-PL" dirty="0" smtClean="0"/>
              <a:t>Jest to naczynie typowe dla kuchni marokańskiej.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8487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7" y="1956782"/>
            <a:ext cx="3116687" cy="3478101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230" y="823441"/>
            <a:ext cx="3631707" cy="234476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231" y="3695833"/>
            <a:ext cx="3631706" cy="225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89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KEBAB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Kebab jest przyrządzany z mięsa baraniego, cielęcego lub drobiowego.</a:t>
            </a:r>
          </a:p>
          <a:p>
            <a:pPr algn="just"/>
            <a:r>
              <a:rPr lang="pl-PL" dirty="0" smtClean="0"/>
              <a:t>Mięso pokrojone w plastry nadziewa się na obracający szpikulec i piecze, następnie przy pomocy specjalnego noża kroi i serwuje w chlebie pita z surówkami i sosami. </a:t>
            </a:r>
          </a:p>
          <a:p>
            <a:pPr algn="just"/>
            <a:r>
              <a:rPr lang="pl-PL" dirty="0" smtClean="0"/>
              <a:t>Urządzenie do przygotowywania tej potrawy jest zbudowane ze stali nierdzewnej, ogrzewane z pozycji bocznych.</a:t>
            </a:r>
          </a:p>
          <a:p>
            <a:pPr algn="just"/>
            <a:r>
              <a:rPr lang="pl-PL" dirty="0" smtClean="0"/>
              <a:t>Źródła ciepła w postaci palników gazowych umieszczone </a:t>
            </a:r>
            <a:r>
              <a:rPr lang="pl-PL" dirty="0" err="1" smtClean="0"/>
              <a:t>sa</a:t>
            </a:r>
            <a:r>
              <a:rPr lang="pl-PL" dirty="0" smtClean="0"/>
              <a:t> na całej wysokości.</a:t>
            </a:r>
          </a:p>
          <a:p>
            <a:pPr algn="just"/>
            <a:r>
              <a:rPr lang="pl-PL" dirty="0" smtClean="0"/>
              <a:t>Silnik zamontowany jest u góry urządzenia.</a:t>
            </a:r>
          </a:p>
          <a:p>
            <a:pPr algn="just"/>
            <a:r>
              <a:rPr lang="pl-PL" dirty="0" smtClean="0"/>
              <a:t>U dołu znajduje się taca na wytopiony tłuszcz.</a:t>
            </a:r>
          </a:p>
          <a:p>
            <a:pPr algn="just"/>
            <a:r>
              <a:rPr lang="pl-PL" dirty="0" smtClean="0"/>
              <a:t>Do krojenia kebabu służy specjalny nóż elektryczny ze stali nierdzewnej z ząbkowanym ostrzem i osłoną bezpieczeństwa.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194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97" y="1545465"/>
            <a:ext cx="2632119" cy="3245476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226" y="1651179"/>
            <a:ext cx="2850591" cy="31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91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PIEC I AKCESORIA DO PIZZY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Pizzę pieczemy w specjalnych piecach, składających się z obudowy i komory pieczenia, w której umieszczone są płyty szamotowe i grzałki od góry i od dołu.</a:t>
            </a:r>
          </a:p>
          <a:p>
            <a:pPr algn="just"/>
            <a:r>
              <a:rPr lang="pl-PL" dirty="0" smtClean="0"/>
              <a:t>Dzięki płytom szamotowym można osiągnąć temperaturę pieczenia nawet do 500ºC.</a:t>
            </a:r>
          </a:p>
          <a:p>
            <a:pPr algn="just"/>
            <a:r>
              <a:rPr lang="pl-PL" dirty="0" smtClean="0"/>
              <a:t>Akcesoria do pizzy: łopatka, blacha, siatka, radełko, deska, torba termoizolacyjna.</a:t>
            </a:r>
          </a:p>
        </p:txBody>
      </p:sp>
    </p:spTree>
    <p:extLst>
      <p:ext uri="{BB962C8B-B14F-4D97-AF65-F5344CB8AC3E}">
        <p14:creationId xmlns:p14="http://schemas.microsoft.com/office/powerpoint/2010/main" val="1235862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66" y="696063"/>
            <a:ext cx="2143125" cy="2143125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96" y="1162788"/>
            <a:ext cx="1772454" cy="16764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260" y="1162788"/>
            <a:ext cx="1676400" cy="16764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606" y="734163"/>
            <a:ext cx="2171700" cy="21050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80" y="4038799"/>
            <a:ext cx="2038350" cy="223837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606" y="4557175"/>
            <a:ext cx="2562225" cy="178117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697" y="419522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070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GARNEK I AKCESORIA DO FONDUE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Fondue to potraw przygotowywana z gorącego sera i białego wina, pochodząca ze Szwajcarii.</a:t>
            </a:r>
          </a:p>
          <a:p>
            <a:pPr algn="just"/>
            <a:r>
              <a:rPr lang="pl-PL" dirty="0" smtClean="0"/>
              <a:t>Nabiera się ją bezpośrednio z garnka przez zanurzenie widelca z nadzianym kawałkiem pieczywa lub warzywa w roztopionej masie serowej. </a:t>
            </a:r>
          </a:p>
          <a:p>
            <a:pPr algn="just"/>
            <a:r>
              <a:rPr lang="pl-PL" dirty="0" smtClean="0"/>
              <a:t>W skład urządzenia do fondue wchodzą: kociołek, stojak, pokrywa, palnik z regulacją wielkości płomienia, widelczyki o różnych kolorach rękojeści. </a:t>
            </a:r>
          </a:p>
        </p:txBody>
      </p:sp>
    </p:spTree>
    <p:extLst>
      <p:ext uri="{BB962C8B-B14F-4D97-AF65-F5344CB8AC3E}">
        <p14:creationId xmlns:p14="http://schemas.microsoft.com/office/powerpoint/2010/main" val="3717261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96" y="991673"/>
            <a:ext cx="3006479" cy="250487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867" y="991673"/>
            <a:ext cx="2572555" cy="250487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95" y="4257473"/>
            <a:ext cx="3006479" cy="2156206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867" y="4257473"/>
            <a:ext cx="2572555" cy="215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6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GARNKI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Ze względu na wielkość garnki dzielimy na:</a:t>
            </a:r>
          </a:p>
          <a:p>
            <a:r>
              <a:rPr lang="pl-PL" dirty="0"/>
              <a:t>n</a:t>
            </a:r>
            <a:r>
              <a:rPr lang="pl-PL" dirty="0" smtClean="0"/>
              <a:t>iskie</a:t>
            </a:r>
          </a:p>
          <a:p>
            <a:r>
              <a:rPr lang="pl-PL" dirty="0"/>
              <a:t>ś</a:t>
            </a:r>
            <a:r>
              <a:rPr lang="pl-PL" dirty="0" smtClean="0"/>
              <a:t>rednie</a:t>
            </a:r>
          </a:p>
          <a:p>
            <a:r>
              <a:rPr lang="pl-PL" dirty="0"/>
              <a:t>w</a:t>
            </a:r>
            <a:r>
              <a:rPr lang="pl-PL" dirty="0" smtClean="0"/>
              <a:t>ysokie</a:t>
            </a:r>
          </a:p>
          <a:p>
            <a:r>
              <a:rPr lang="pl-PL" dirty="0" smtClean="0"/>
              <a:t>Mogą mieć różną pojemność: od 0,5 l do 50 l.</a:t>
            </a:r>
          </a:p>
          <a:p>
            <a:pPr marL="0" indent="0">
              <a:buNone/>
            </a:pPr>
            <a:r>
              <a:rPr lang="pl-PL" b="1" dirty="0" smtClean="0"/>
              <a:t>Ze względu na zastosowanie garnki dzielimy na:</a:t>
            </a:r>
          </a:p>
          <a:p>
            <a:r>
              <a:rPr lang="pl-PL" dirty="0"/>
              <a:t>k</a:t>
            </a:r>
            <a:r>
              <a:rPr lang="pl-PL" dirty="0" smtClean="0"/>
              <a:t>lasyczne</a:t>
            </a:r>
          </a:p>
          <a:p>
            <a:r>
              <a:rPr lang="pl-PL" dirty="0" smtClean="0"/>
              <a:t>specjalistyczne</a:t>
            </a:r>
          </a:p>
        </p:txBody>
      </p:sp>
    </p:spTree>
    <p:extLst>
      <p:ext uri="{BB962C8B-B14F-4D97-AF65-F5344CB8AC3E}">
        <p14:creationId xmlns:p14="http://schemas.microsoft.com/office/powerpoint/2010/main" val="35401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939800"/>
            <a:ext cx="7874000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4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GARNKI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Garnki specjalne służą do przygotowywania określonych potraw</a:t>
            </a:r>
            <a:r>
              <a:rPr lang="pl-PL" b="1" dirty="0" smtClean="0"/>
              <a:t>.</a:t>
            </a:r>
          </a:p>
          <a:p>
            <a:pPr algn="just"/>
            <a:r>
              <a:rPr lang="pl-PL" b="1" u="sng" dirty="0" smtClean="0"/>
              <a:t>Garnek do gotowania ziemniaków </a:t>
            </a:r>
            <a:r>
              <a:rPr lang="pl-PL" dirty="0" smtClean="0"/>
              <a:t>– wykonany ze stali nierdzewnej, z kranem umożliwiającym oddzielenie wody od ziemniaków. Może mieć pojemność 25 l, 36 l, 50 l, 70 l. Posiada dno mające właściwości ferromagnetyczne, dlatego można w nim gotować na kuchenkach indukcyjnych.</a:t>
            </a:r>
          </a:p>
          <a:p>
            <a:pPr algn="just"/>
            <a:r>
              <a:rPr lang="pl-PL" b="1" u="sng" dirty="0" smtClean="0"/>
              <a:t>Garnek do gotowania mleka </a:t>
            </a:r>
            <a:r>
              <a:rPr lang="pl-PL" dirty="0" smtClean="0"/>
              <a:t>– posiada podwójne ścianki, pomiędzy którymi znajduje się woda. Dzięki temu mleko nie przypala się i nie kipi. Może być wykorzystywany do topienia czekolady oraz podgrzewania sosów. </a:t>
            </a:r>
          </a:p>
          <a:p>
            <a:pPr algn="just"/>
            <a:r>
              <a:rPr lang="pl-PL" b="1" u="sng" dirty="0" smtClean="0"/>
              <a:t>Garnek do sosów i potraw mlecznych </a:t>
            </a:r>
            <a:r>
              <a:rPr lang="pl-PL" dirty="0" smtClean="0"/>
              <a:t>– ma podziałkę i lejek do nalewania. Można go używać na kuchenkach indukcyjnych.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654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GARNKI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u="sng" dirty="0" smtClean="0"/>
              <a:t>Garnek do gotowania ryb </a:t>
            </a:r>
            <a:r>
              <a:rPr lang="pl-PL" dirty="0" smtClean="0"/>
              <a:t>– w kształcie przypomina brytfannę, wewnątrz ma perforowana wkładkę, umożliwiającą wyjęcie ryby w całości.</a:t>
            </a:r>
          </a:p>
          <a:p>
            <a:pPr algn="just"/>
            <a:r>
              <a:rPr lang="pl-PL" b="1" u="sng" dirty="0" smtClean="0"/>
              <a:t>Garnek do gotowania ryżu </a:t>
            </a:r>
            <a:r>
              <a:rPr lang="pl-PL" dirty="0" smtClean="0"/>
              <a:t>– z miarką wewnątrz oraz automatycznym procesem podgrzewania po ugotowaniu ryżu.</a:t>
            </a:r>
          </a:p>
          <a:p>
            <a:pPr algn="just"/>
            <a:r>
              <a:rPr lang="pl-PL" b="1" u="sng" dirty="0" smtClean="0"/>
              <a:t>Garnek do gotowania spaghetti </a:t>
            </a:r>
            <a:r>
              <a:rPr lang="pl-PL" dirty="0" smtClean="0"/>
              <a:t>– z perforowaną wkładką do makaronu.</a:t>
            </a:r>
          </a:p>
          <a:p>
            <a:pPr algn="just"/>
            <a:r>
              <a:rPr lang="pl-PL" u="sng" dirty="0" smtClean="0"/>
              <a:t>Garnki do gotowania makaronu, pierogów, kopytek </a:t>
            </a:r>
            <a:r>
              <a:rPr lang="pl-PL" dirty="0" smtClean="0"/>
              <a:t>– z perforowaną wkładką do garnka, wykonane ze stali szlachetnej, można używać na kuchenkach indukcyjnych.</a:t>
            </a:r>
          </a:p>
          <a:p>
            <a:pPr algn="just"/>
            <a:r>
              <a:rPr lang="pl-PL" b="1" u="sng" dirty="0" smtClean="0"/>
              <a:t>Garnek do gotowania i małż (muli) </a:t>
            </a:r>
            <a:r>
              <a:rPr lang="pl-PL" dirty="0" smtClean="0"/>
              <a:t>– emaliowany, najczęściej pokryty czarną emalią, przeznaczony do gotowania na parze.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3611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05" y="633300"/>
            <a:ext cx="2514600" cy="26035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049" y="633301"/>
            <a:ext cx="2571750" cy="2603498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543" y="1236372"/>
            <a:ext cx="2439338" cy="200042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914" y="1236373"/>
            <a:ext cx="2334832" cy="200042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05" y="3941537"/>
            <a:ext cx="2514600" cy="261380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543" y="3941537"/>
            <a:ext cx="2394647" cy="2613809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049" y="3941537"/>
            <a:ext cx="2571750" cy="2613809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46" y="3941537"/>
            <a:ext cx="2476500" cy="261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8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RONDLE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Rondel jest to garnek z rączką z jednej strony.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3457776"/>
            <a:ext cx="2225878" cy="1905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256" y="3457777"/>
            <a:ext cx="2562225" cy="1905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478" y="3457776"/>
            <a:ext cx="26193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28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POKRYWKI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Pokrywka służy do przykrycia garnka, ma uchwyt umieszczony w centralnym miejscu.</a:t>
            </a:r>
          </a:p>
          <a:p>
            <a:pPr algn="just"/>
            <a:r>
              <a:rPr lang="pl-PL" dirty="0" smtClean="0"/>
              <a:t>Pokrywki mogą być wykonane ze stali nierdzewnej lub ze szkła hartowanego (żaroodporne) przezroczyste. </a:t>
            </a:r>
          </a:p>
          <a:p>
            <a:pPr algn="just"/>
            <a:r>
              <a:rPr lang="pl-PL" dirty="0" smtClean="0"/>
              <a:t>Zaletą pokrywek przezroczystych jest możliwość obserwowania procesów gotowania lub duszenia.</a:t>
            </a:r>
          </a:p>
          <a:p>
            <a:pPr algn="just"/>
            <a:r>
              <a:rPr lang="pl-PL" dirty="0" smtClean="0"/>
              <a:t>W zakładach gastronomicznych pokrywki, których nie używa się w danym momencie, umieszcza się na wieszakach lub stojakach do pokrywek.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763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</TotalTime>
  <Words>1029</Words>
  <Application>Microsoft Office PowerPoint</Application>
  <PresentationFormat>Panoramiczny</PresentationFormat>
  <Paragraphs>114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2" baseType="lpstr">
      <vt:lpstr>Arial</vt:lpstr>
      <vt:lpstr>Century Gothic</vt:lpstr>
      <vt:lpstr>Wingdings 3</vt:lpstr>
      <vt:lpstr>Jon</vt:lpstr>
      <vt:lpstr>NACZYNIA  DO OBRÓBKI CIEPLNEJ</vt:lpstr>
      <vt:lpstr>GARNKI</vt:lpstr>
      <vt:lpstr>GARNKI</vt:lpstr>
      <vt:lpstr>Prezentacja programu PowerPoint</vt:lpstr>
      <vt:lpstr>GARNKI</vt:lpstr>
      <vt:lpstr>GARNKI</vt:lpstr>
      <vt:lpstr>Prezentacja programu PowerPoint</vt:lpstr>
      <vt:lpstr>RONDLE</vt:lpstr>
      <vt:lpstr>POKRYWKI</vt:lpstr>
      <vt:lpstr>Prezentacja programu PowerPoint</vt:lpstr>
      <vt:lpstr>ZALETY GARNKÓW ZE STALI NIERDZEWNEJ</vt:lpstr>
      <vt:lpstr>PATELNIE</vt:lpstr>
      <vt:lpstr>PATELNIE</vt:lpstr>
      <vt:lpstr>PATELNIE</vt:lpstr>
      <vt:lpstr>Prezentacja programu PowerPoint</vt:lpstr>
      <vt:lpstr>BRYTFANNY</vt:lpstr>
      <vt:lpstr>BRYTFANNY</vt:lpstr>
      <vt:lpstr>Prezentacja programu PowerPoint</vt:lpstr>
      <vt:lpstr>WOK</vt:lpstr>
      <vt:lpstr>Prezentacja programu PowerPoint</vt:lpstr>
      <vt:lpstr>TADŻIN</vt:lpstr>
      <vt:lpstr>Prezentacja programu PowerPoint</vt:lpstr>
      <vt:lpstr>KEBAB</vt:lpstr>
      <vt:lpstr>Prezentacja programu PowerPoint</vt:lpstr>
      <vt:lpstr>PIEC I AKCESORIA DO PIZZY</vt:lpstr>
      <vt:lpstr>Prezentacja programu PowerPoint</vt:lpstr>
      <vt:lpstr>GARNEK I AKCESORIA DO FONDUE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NACZYNIA  DO OBRÓBKI CIEPLNEJ</dc:title>
  <dc:creator>Kierownik</dc:creator>
  <cp:lastModifiedBy>Kierownik</cp:lastModifiedBy>
  <cp:revision>12</cp:revision>
  <dcterms:created xsi:type="dcterms:W3CDTF">2014-10-26T11:31:41Z</dcterms:created>
  <dcterms:modified xsi:type="dcterms:W3CDTF">2015-02-15T16:12:30Z</dcterms:modified>
</cp:coreProperties>
</file>