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6637A6-42AF-448C-9B94-89B78FD7EEE6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974126-D763-4629-96F9-99301B8379FE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Magazynowanie żywności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Urządzenia do magazynowania żywności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679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Charakterystyka urządzeń </a:t>
            </a:r>
            <a:r>
              <a:rPr lang="pl-PL" smtClean="0"/>
              <a:t>chłodniczych magazynowych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95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764704"/>
            <a:ext cx="727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Urządzenia chłodnicze w zakładzie gastronomicznym wykorzystuje się niemalże w każdym miejscu. Zapewniają one prawidłowe warunki do przechowywania produktów żywnościowych , są niezbędne przy niektórych procesach technologicznych , takich jak produkcja sałatek, pizzy, deserów. Produkuje się w nich lód i lody, eksponuje gotowe wyroby i napoje. </a:t>
            </a:r>
          </a:p>
          <a:p>
            <a:endParaRPr lang="pl-PL" sz="2400" dirty="0" smtClean="0"/>
          </a:p>
          <a:p>
            <a:r>
              <a:rPr lang="pl-PL" sz="2400" dirty="0" smtClean="0"/>
              <a:t>Wśród urządzeń chłodniczych użytkowanych w zakładzie gastronomicznym wyróżniamy: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/>
              <a:t>u</a:t>
            </a:r>
            <a:r>
              <a:rPr lang="pl-PL" sz="2400" dirty="0" smtClean="0"/>
              <a:t>rządzenia chłodnicze magazynowe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/>
              <a:t>u</a:t>
            </a:r>
            <a:r>
              <a:rPr lang="pl-PL" sz="2400" dirty="0" smtClean="0"/>
              <a:t>rządzenia chłodnicze technologiczne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/>
              <a:t>u</a:t>
            </a:r>
            <a:r>
              <a:rPr lang="pl-PL" sz="2400" dirty="0" smtClean="0"/>
              <a:t>rządzenia chłodnicze ekspozycyjne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6882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Urządzenia chłodnicze magazynowe służą do przechowywania zapasów i próbek żywności oraz odpadów. </a:t>
            </a:r>
          </a:p>
          <a:p>
            <a:r>
              <a:rPr lang="pl-PL" sz="2400" dirty="0" smtClean="0"/>
              <a:t>Najczęściej ustawie się je na zapleczu w części magazynowej zakładu oraz w sali konsumenckiej czy barze.</a:t>
            </a:r>
          </a:p>
          <a:p>
            <a:endParaRPr lang="pl-PL" sz="2400" dirty="0"/>
          </a:p>
          <a:p>
            <a:r>
              <a:rPr lang="pl-PL" sz="2400" dirty="0" smtClean="0">
                <a:solidFill>
                  <a:srgbClr val="FF0000"/>
                </a:solidFill>
              </a:rPr>
              <a:t>Urządzenia chłodnicze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u="sng" dirty="0" smtClean="0"/>
              <a:t>Szafy chłodnicze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400" dirty="0"/>
              <a:t>s</a:t>
            </a:r>
            <a:r>
              <a:rPr lang="pl-PL" sz="2400" dirty="0" smtClean="0"/>
              <a:t>zafy pełne lub przeszklone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400" dirty="0"/>
              <a:t>s</a:t>
            </a:r>
            <a:r>
              <a:rPr lang="pl-PL" sz="2400" dirty="0" smtClean="0"/>
              <a:t>zafy na ryby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400" dirty="0"/>
              <a:t>s</a:t>
            </a:r>
            <a:r>
              <a:rPr lang="pl-PL" sz="2400" dirty="0" smtClean="0"/>
              <a:t>zafy chłodnicze bankietowe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400" dirty="0"/>
              <a:t>c</a:t>
            </a:r>
            <a:r>
              <a:rPr lang="pl-PL" sz="2400" dirty="0" smtClean="0"/>
              <a:t>hłodziarki barowe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400" dirty="0" smtClean="0"/>
              <a:t>stoły chłodnicze barowe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400" dirty="0" smtClean="0"/>
              <a:t>chłodziarki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1509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764704"/>
            <a:ext cx="7056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 2. Szafy </a:t>
            </a:r>
            <a:r>
              <a:rPr lang="pl-PL" sz="2400" u="sng" dirty="0" err="1" smtClean="0"/>
              <a:t>mroźnicze</a:t>
            </a:r>
            <a:r>
              <a:rPr lang="pl-PL" sz="2400" u="sng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Szafy </a:t>
            </a:r>
            <a:r>
              <a:rPr lang="pl-PL" sz="2400" dirty="0" err="1" smtClean="0"/>
              <a:t>mroźnicze</a:t>
            </a:r>
            <a:r>
              <a:rPr lang="pl-PL" sz="2400" dirty="0" smtClean="0"/>
              <a:t> ogólnego  przeznaczenia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Szafy </a:t>
            </a:r>
            <a:r>
              <a:rPr lang="pl-PL" sz="2400" dirty="0" err="1" smtClean="0"/>
              <a:t>mroźnicze</a:t>
            </a:r>
            <a:r>
              <a:rPr lang="pl-PL" sz="2400" dirty="0" smtClean="0"/>
              <a:t>  do lodów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sz="2400" dirty="0"/>
          </a:p>
          <a:p>
            <a:r>
              <a:rPr lang="pl-PL" sz="2400" dirty="0" smtClean="0"/>
              <a:t>3. </a:t>
            </a:r>
            <a:r>
              <a:rPr lang="pl-PL" sz="2400" u="sng" dirty="0" smtClean="0"/>
              <a:t>szafy dwutemperaturowe</a:t>
            </a:r>
          </a:p>
          <a:p>
            <a:endParaRPr lang="pl-PL" sz="2400" u="sng" dirty="0" smtClean="0"/>
          </a:p>
          <a:p>
            <a:r>
              <a:rPr lang="pl-PL" sz="2400" u="sng" dirty="0" smtClean="0"/>
              <a:t>4. Zamrażarki skrzyniowe</a:t>
            </a:r>
          </a:p>
          <a:p>
            <a:endParaRPr lang="pl-PL" sz="2400" u="sng" dirty="0" smtClean="0"/>
          </a:p>
          <a:p>
            <a:r>
              <a:rPr lang="pl-PL" sz="2400" u="sng" dirty="0" smtClean="0"/>
              <a:t>5. Lodówki na próbki żywności</a:t>
            </a:r>
          </a:p>
          <a:p>
            <a:endParaRPr lang="pl-PL" sz="2400" u="sng" dirty="0" smtClean="0"/>
          </a:p>
          <a:p>
            <a:r>
              <a:rPr lang="pl-PL" sz="2400" u="sng" dirty="0" smtClean="0"/>
              <a:t>6. Schładzarki odpadów</a:t>
            </a:r>
          </a:p>
          <a:p>
            <a:endParaRPr lang="pl-PL" sz="2400" u="sng" dirty="0" smtClean="0"/>
          </a:p>
          <a:p>
            <a:r>
              <a:rPr lang="pl-PL" sz="2400" u="sng" dirty="0" smtClean="0"/>
              <a:t>7. Komory chłodnicze i mroźne  </a:t>
            </a:r>
            <a:endParaRPr lang="pl-PL" sz="2400" u="sng" dirty="0"/>
          </a:p>
        </p:txBody>
      </p:sp>
    </p:spTree>
    <p:extLst>
      <p:ext uri="{BB962C8B-B14F-4D97-AF65-F5344CB8AC3E}">
        <p14:creationId xmlns:p14="http://schemas.microsoft.com/office/powerpoint/2010/main" val="388140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08720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solidFill>
                  <a:srgbClr val="FF0000"/>
                </a:solidFill>
              </a:rPr>
              <a:t>Szafy chłodnicze </a:t>
            </a:r>
            <a:r>
              <a:rPr lang="pl-PL" sz="2400" dirty="0" smtClean="0"/>
              <a:t>– mogą mieć różne przeznaczenie.  Można przechowywać w nich mięso, wędliny, produkty mleczne, warzywa, owoce, napoje, oraz dania gotowe np. w pojemnikach GN. Konstrukcję niektórych z nich dostosowano do przechowywania ryb lub próbek żywności. Urządzenia te mają różne wymiary i pojemność( od 150-1400 l). Szafy mają jedne lub dwoje drzwi, które bywają </a:t>
            </a:r>
            <a:r>
              <a:rPr lang="pl-PL" sz="2400" dirty="0" err="1" smtClean="0"/>
              <a:t>przeszkolne</a:t>
            </a:r>
            <a:r>
              <a:rPr lang="pl-PL" sz="2400" dirty="0" smtClean="0"/>
              <a:t> z hartowanego szkła . Wykonane są ze stali nierdzewnej lub malowanej blachy. Nowoczesne są sterowane cyfrowo. Zakres temperaturowy szaf to -2 </a:t>
            </a:r>
            <a:r>
              <a:rPr lang="pl-PL" sz="2400" dirty="0" err="1" smtClean="0"/>
              <a:t>Cdo</a:t>
            </a:r>
            <a:r>
              <a:rPr lang="pl-PL" sz="2400" dirty="0" smtClean="0"/>
              <a:t> + 10C.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5122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4" y="93775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69" y="79011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59" y="809569"/>
            <a:ext cx="1647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3212976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44" y="2986069"/>
            <a:ext cx="2118184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123728" y="3326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Szafy chłodnicze 1-, 2- drzwiowe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09649" y="5602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Szafa  na ryby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164032" y="5972252"/>
            <a:ext cx="258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Szafa </a:t>
            </a:r>
            <a:r>
              <a:rPr lang="pl-PL" dirty="0" err="1" smtClean="0"/>
              <a:t>wjezdna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501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33265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Szafy chłodnicze bankietowe </a:t>
            </a:r>
            <a:r>
              <a:rPr lang="pl-PL" sz="2400" dirty="0" smtClean="0"/>
              <a:t>– są wyposażone w koła z hamulcami , co pozwala na usprawnienie transportu wewnętrznego w zakładzie  i umożliwia sprawną obsługę  na imprezach . Niektóre rodzaje urządzeń (chłodziarki) można ustawiać pod blatami.</a:t>
            </a:r>
            <a:endParaRPr lang="pl-P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9604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280831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82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5655" y="18864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Szafy mroźne </a:t>
            </a:r>
            <a:r>
              <a:rPr lang="pl-PL" sz="2400" dirty="0" smtClean="0"/>
              <a:t>– służą do przechowywania produktów w stanie zamrożonym . Temperatura w tych urządzeniach wynosi od -12Cdo -21C. Wnętrze może być wyposażone w półki lub haki. </a:t>
            </a:r>
            <a:endParaRPr lang="pl-P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9048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2" y="2114946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30" y="227687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17" y="479715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4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908720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Szafy dwutemperaturowe </a:t>
            </a:r>
            <a:r>
              <a:rPr lang="pl-PL" sz="2400" dirty="0" smtClean="0"/>
              <a:t>– to urządzenia spełniające funkcje chłodzenia i zamrażania. . Mają  2 komory (chłodniczą i mroźną) , oraz najczęściej 2 niezależne agregaty.</a:t>
            </a:r>
          </a:p>
          <a:p>
            <a:endParaRPr lang="pl-P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24482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25539"/>
            <a:ext cx="229531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25539"/>
            <a:ext cx="2952328" cy="299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728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566506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Zamrażarki skrzyniowe  </a:t>
            </a:r>
            <a:r>
              <a:rPr lang="pl-PL" sz="2400" dirty="0" smtClean="0"/>
              <a:t>- są przeznaczone do przechowywania dużych ilości mrożonek . Posiadają dużą skrzynie i drzwi otwierane do góry  zakres temperaturowy (-14C do -26C)</a:t>
            </a:r>
            <a:endParaRPr lang="pl-P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8" y="2924944"/>
            <a:ext cx="22098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15608"/>
            <a:ext cx="2514600" cy="239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96360"/>
            <a:ext cx="2592288" cy="233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4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980728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Magazynowanie żywności może być złożonym i wymagającym procesem, ponieważ wymaga on spełnienia szczegółowych  kryteriów związanych z przepisami prawa obowiązującymi w tej dziedzinie. </a:t>
            </a:r>
          </a:p>
          <a:p>
            <a:r>
              <a:rPr lang="pl-PL" sz="2400" dirty="0" smtClean="0"/>
              <a:t>Rodzaj budowli wykorzystywanych do magazynowania oraz urządzeń magazynowych muszą odpowiadać wymaganiom dotyczącym artykułów  i surowców spożywczych</a:t>
            </a:r>
            <a:r>
              <a:rPr lang="pl-PL" dirty="0" smtClean="0"/>
              <a:t>.</a:t>
            </a:r>
          </a:p>
          <a:p>
            <a:r>
              <a:rPr lang="pl-PL" sz="2400" dirty="0" smtClean="0"/>
              <a:t>Do przechowywania dużych ilości surowców płynnych stosuje się zbiorniki , do surowców sypkich – silosy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74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33265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Lodówki na próbki żywności </a:t>
            </a:r>
            <a:r>
              <a:rPr lang="pl-PL" sz="2400" dirty="0" smtClean="0"/>
              <a:t>– są przystosowane do przechowywania próbek w zakładach żywienia zbiorowego. Ich konstrukcja i wyposażenie( opisane kasety na pojemniki) pozwalają w higieniczny i prosty sposób przetrzymywać próbki . Zakres temperaturowy wynosi od -1C do +10C </a:t>
            </a:r>
            <a:endParaRPr lang="pl-PL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5202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2143125" cy="244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06663"/>
            <a:ext cx="2248073" cy="273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287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26064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Schładzarki do odpadów </a:t>
            </a:r>
            <a:r>
              <a:rPr lang="pl-PL" sz="2400" dirty="0" smtClean="0"/>
              <a:t>– pozwalają na schłodzenie odpadów stałych . W komorach znajdują się pojemniki na odpady , które wrzuca się przez otwór zrzutu zaopatrzony w klapę . Zakres temperaturowy  wynosi od + 2Cdo +15C. </a:t>
            </a:r>
            <a:endParaRPr lang="pl-P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84952"/>
            <a:ext cx="2520280" cy="264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43227"/>
            <a:ext cx="2431157" cy="257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76" y="2996952"/>
            <a:ext cx="24429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729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26472" y="698448"/>
            <a:ext cx="7344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Komory chłodnicze i mroźne – chłodnie</a:t>
            </a:r>
            <a:r>
              <a:rPr lang="pl-PL" sz="2400" dirty="0" smtClean="0"/>
              <a:t>. Zazwyczaj buduje się je w zakładzie gastronomicznym na podstawie projektu zakładu. Służą do przechowywania różnych produktów spożywczych w warunkach chłodniczych lub mroźnych. Komory są zamkniętymi przestrzeniami , odpowiednio izolowanymi , zapewniającymi , paroszczelność</a:t>
            </a:r>
            <a:r>
              <a:rPr lang="pl-PL" dirty="0" smtClean="0"/>
              <a:t>. </a:t>
            </a:r>
            <a:r>
              <a:rPr lang="pl-PL" sz="2400" dirty="0" smtClean="0"/>
              <a:t>W komorach może panować temperatura dodatnia( komory chłodnicze) lub ujemna (komory mroźne i niskotemperaturowe poniżej -40C)drzwi są przesuwane lub skrzydłowe z podgrzewanymi ościeżnicami. Można je otwierać również od wewnątrz. Wnętrze wyposaża się w regały, haki i inny drobny sprzęt magazynowy. 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1564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1" y="1113467"/>
            <a:ext cx="2190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28" y="141277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3" y="1377657"/>
            <a:ext cx="1600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8482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3515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619672" y="5486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Komory chłodnicze i mroźne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5053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378498"/>
          </a:xfrm>
        </p:spPr>
        <p:txBody>
          <a:bodyPr>
            <a:normAutofit/>
          </a:bodyPr>
          <a:lstStyle/>
          <a:p>
            <a:r>
              <a:rPr lang="pl-PL" dirty="0" smtClean="0"/>
              <a:t>Zasady przechowywania żywności w chłodziarkach i zamrażarkach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13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124744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Jakość przechowywanych produktów żywnościowych zarówno w gospodarstwach domowych jak i zakładach gastronomicznych zależy w dużym stopniu od warunków przechowywania.</a:t>
            </a:r>
          </a:p>
          <a:p>
            <a:r>
              <a:rPr lang="pl-PL" sz="2400" dirty="0" smtClean="0"/>
              <a:t> Nawet produkt najwyższej jakości niewłaściwie przechowywany obniży swoją jakość. </a:t>
            </a:r>
          </a:p>
          <a:p>
            <a:r>
              <a:rPr lang="pl-PL" sz="2400" dirty="0" smtClean="0"/>
              <a:t>Szczególne zagrożenie stanowią produkty zamrożone , które wymagają od producentów, dostawców i odbiorców zachowania ciągłości łańcucha chłodniczego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387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836712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Dlatego trzeba przestrzegać zalecanej temperatury przechowywania dla poszczególnych surowców i  wyrobów gotowych. Spodki temperatury w chłodniach składowych, chłodniach – samochodach  i magazynach nie powinny przekraczać +,-  1C. Źle przechowywane produkty zagrożone są pogorszeniem jakości i rozwojem drobnoustrojów.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81107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836712"/>
            <a:ext cx="698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7030A0"/>
                </a:solidFill>
              </a:rPr>
              <a:t>Podstawowe zasady eksploatacji urządzeń chłodniczych i mroźnych.</a:t>
            </a:r>
          </a:p>
          <a:p>
            <a:endParaRPr lang="pl-PL" sz="2400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pl-PL" sz="2400" dirty="0" smtClean="0"/>
              <a:t>Dbałość o stan techniczny urządzeń</a:t>
            </a:r>
          </a:p>
          <a:p>
            <a:endParaRPr lang="pl-PL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Przeglądy i konserwacja przez osoby uprawnione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Wykorzystanie urządzeń zgodnie z przeznaczeniem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Regularne wzorcowanie i kalibracja urządzeń kontrolno-pomiarowych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Ustawianie z daleka od źródła ciepła i nasłonecznienia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54568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764704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Zapewnienie cyrkulacji powietrza wokół urządzeń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Regularne </a:t>
            </a:r>
            <a:r>
              <a:rPr lang="pl-PL" sz="2400" dirty="0" err="1" smtClean="0"/>
              <a:t>odszranianie</a:t>
            </a:r>
            <a:r>
              <a:rPr lang="pl-PL" sz="2400" dirty="0" smtClean="0"/>
              <a:t> i odmrażanie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Systematyczne mycie i czyszczenie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sz="2400" dirty="0"/>
          </a:p>
          <a:p>
            <a:r>
              <a:rPr lang="pl-PL" sz="2400" dirty="0" smtClean="0"/>
              <a:t>2. Monitorowanie temperatury wewnątrz urządzeń( przy braku wbudowanych termometrów , umieszczamy termometry)</a:t>
            </a:r>
          </a:p>
          <a:p>
            <a:endParaRPr lang="pl-PL" sz="2400" dirty="0"/>
          </a:p>
          <a:p>
            <a:r>
              <a:rPr lang="pl-PL" sz="2400" dirty="0" smtClean="0"/>
              <a:t>3. Oznakowanie urządzeń</a:t>
            </a:r>
          </a:p>
        </p:txBody>
      </p:sp>
    </p:spTree>
    <p:extLst>
      <p:ext uri="{BB962C8B-B14F-4D97-AF65-F5344CB8AC3E}">
        <p14:creationId xmlns:p14="http://schemas.microsoft.com/office/powerpoint/2010/main" val="4162247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548680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4. Właściwe umieszczanie produktów w urządzeniach </a:t>
            </a:r>
          </a:p>
          <a:p>
            <a:endParaRPr lang="pl-PL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Segregowanie produktów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Nie zapełnianie urządzeń zbyt dużą ilością produktów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Wyroby gotowe i produkty pakować w pojemniki do żywności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Sprawdzać terminy ważności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Oznaczać produkty do natychmiastowego spożycia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Nie wstawiać do urządzeń gorących potraw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Żywność w opakowaniach jednostkowych nie powinna mieć uszkodzonych opakowań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Nie przykrywać półek (zachowanie cyrkulacji)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3326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980728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Magazyn to obiekt przeznaczony do składowania i przemieszczania zapasów.</a:t>
            </a:r>
          </a:p>
          <a:p>
            <a:r>
              <a:rPr lang="pl-PL" sz="2800" dirty="0" smtClean="0"/>
              <a:t> </a:t>
            </a:r>
          </a:p>
          <a:p>
            <a:r>
              <a:rPr lang="pl-PL" sz="2800" dirty="0" smtClean="0"/>
              <a:t> Magazyny mogą być 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800" dirty="0" smtClean="0"/>
              <a:t> nieosłonięte – składowiska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800" dirty="0" err="1" smtClean="0"/>
              <a:t>półosłonięte</a:t>
            </a:r>
            <a:r>
              <a:rPr lang="pl-PL" sz="2800" dirty="0" smtClean="0"/>
              <a:t> – wiaty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800" dirty="0" smtClean="0"/>
              <a:t>zabudowane – budynki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1226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9376"/>
            <a:ext cx="3528392" cy="409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69376"/>
            <a:ext cx="3888432" cy="409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195736" y="6926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Rozmieszczenie produktów w lodówce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3303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28700"/>
            <a:ext cx="91249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55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16824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423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54050"/>
            <a:ext cx="78740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21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3284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0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908720"/>
            <a:ext cx="75608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Pomieszczenia magazynowe znajdujące się w punktach i zakładach gastronomicznych  mają różne przeznaczenie. </a:t>
            </a:r>
          </a:p>
          <a:p>
            <a:r>
              <a:rPr lang="pl-PL" sz="2400" dirty="0" smtClean="0"/>
              <a:t>Ich liczba, powierzchnia  i wyposażenie zależą od rodzaju, wielkości zakładu i asortymentu oferowanych potraw. </a:t>
            </a:r>
          </a:p>
          <a:p>
            <a:r>
              <a:rPr lang="pl-PL" sz="2400" dirty="0" smtClean="0"/>
              <a:t>Magazyny sytuuje się w części technologicznej , ekspedycyjnej, konsumenckiej oraz administracyjno – socjalnej. </a:t>
            </a:r>
          </a:p>
          <a:p>
            <a:r>
              <a:rPr lang="pl-PL" sz="2400" dirty="0" smtClean="0"/>
              <a:t>Dobór urządzeń magazynowych należy dostosować do potrzeb danego działu w określonym zakładzie.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261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Urządzenia do magazynowania żywności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1628800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Podstawowymi urządzeniami w magazynach zakładu gastronomicznego są </a:t>
            </a:r>
            <a:r>
              <a:rPr lang="pl-PL" sz="2400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/>
              <a:t>R</a:t>
            </a:r>
            <a:r>
              <a:rPr lang="pl-PL" sz="2400" dirty="0" smtClean="0"/>
              <a:t>egały  magazynowe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Szafy magazynowe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Półki wiszące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Palety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Urządzenia chłodnicze i transportowe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Przyrządy pomiarowe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 smtClean="0"/>
              <a:t>termometry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/>
              <a:t>h</a:t>
            </a:r>
            <a:r>
              <a:rPr lang="pl-PL" sz="2400" dirty="0" smtClean="0"/>
              <a:t>igrometry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/>
              <a:t>w</a:t>
            </a:r>
            <a:r>
              <a:rPr lang="pl-PL" sz="2400" dirty="0" smtClean="0"/>
              <a:t>agi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Lampy owadobójcze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20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Charakterystyka wybranych urządzeń magazynowych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41912" y="1916832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Regały magazynowe- </a:t>
            </a:r>
            <a:r>
              <a:rPr lang="pl-PL" sz="2400" dirty="0" smtClean="0"/>
              <a:t>mogą być wykonane ze stali, aluminium, polietylenu. Mają różne rozmiary , półki pełne lub perforowane, które zestawia się w różne kombinacje – regały modułowe</a:t>
            </a:r>
          </a:p>
          <a:p>
            <a:endParaRPr lang="pl-PL" sz="2400" dirty="0" smtClean="0"/>
          </a:p>
          <a:p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Szafy magazynowe- </a:t>
            </a:r>
            <a:r>
              <a:rPr lang="pl-PL" sz="2400" dirty="0" smtClean="0"/>
              <a:t>maja różne zastosowania , wykonane są ze stali nierdzewnej. Różnią się wielkości, sposobem otwierania drzwi (skrzydłowe, przesuwne) liczbą półek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443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04664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Półki wiszące </a:t>
            </a:r>
            <a:r>
              <a:rPr lang="pl-PL" sz="2400" dirty="0" smtClean="0"/>
              <a:t>– najczęściej wykonane są ze stali nierdzewnej . Mogą być otwarte lub zamykane z drzwiami skrzydłowymi lub przesuwanymi o różnej wielkości.</a:t>
            </a:r>
          </a:p>
          <a:p>
            <a:endParaRPr lang="pl-PL" sz="2400" dirty="0"/>
          </a:p>
          <a:p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Palety</a:t>
            </a:r>
            <a:r>
              <a:rPr lang="pl-PL" sz="2400" dirty="0" smtClean="0"/>
              <a:t> – mogą mieć różne rozmiary . Wykonane są  z drewna lub polietylenu odpornego na uderzenia i temperaturę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257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25" y="3861048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5154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63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047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8066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05754"/>
            <a:ext cx="326534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483768" y="11663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szafy</a:t>
            </a:r>
            <a:endParaRPr lang="pl-PL" sz="24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483768" y="36450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Półki </a:t>
            </a:r>
            <a:endParaRPr lang="pl-PL" sz="24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88" y="463395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47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5904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86" y="1229518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2" y="3933056"/>
            <a:ext cx="39052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547664" y="54868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Palety drewniane, plastikowe, metalowe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466261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</TotalTime>
  <Words>1079</Words>
  <Application>Microsoft Office PowerPoint</Application>
  <PresentationFormat>Pokaz na ekranie (4:3)</PresentationFormat>
  <Paragraphs>111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Wierzchołek</vt:lpstr>
      <vt:lpstr>Magazynowanie żywności</vt:lpstr>
      <vt:lpstr>Prezentacja programu PowerPoint</vt:lpstr>
      <vt:lpstr>Prezentacja programu PowerPoint</vt:lpstr>
      <vt:lpstr>Prezentacja programu PowerPoint</vt:lpstr>
      <vt:lpstr>Urządzenia do magazynowania żywności</vt:lpstr>
      <vt:lpstr>Charakterystyka wybranych urządzeń magazynowych</vt:lpstr>
      <vt:lpstr>Prezentacja programu PowerPoint</vt:lpstr>
      <vt:lpstr>Prezentacja programu PowerPoint</vt:lpstr>
      <vt:lpstr>Prezentacja programu PowerPoint</vt:lpstr>
      <vt:lpstr>Charakterystyka urządzeń chłodniczych magazynowych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Zasady przechowywania żywności w chłodziarkach i zamrażarkach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Magazynowanie żywności</dc:title>
  <dc:creator>Użytkownik systemu Windows</dc:creator>
  <cp:lastModifiedBy>Użytkownik systemu Windows</cp:lastModifiedBy>
  <cp:revision>34</cp:revision>
  <dcterms:created xsi:type="dcterms:W3CDTF">2019-05-19T07:25:17Z</dcterms:created>
  <dcterms:modified xsi:type="dcterms:W3CDTF">2019-05-27T18:54:59Z</dcterms:modified>
</cp:coreProperties>
</file>