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58" r:id="rId5"/>
    <p:sldId id="259" r:id="rId6"/>
    <p:sldId id="260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-163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20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pl-PL" smtClean="0"/>
              <a:t>14.05.2020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pl-PL" smtClean="0"/>
              <a:t>14.05.2020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923" y="3307356"/>
            <a:ext cx="9489573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923" y="4777380"/>
            <a:ext cx="9489573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26BC-8E78-4CCF-A7B2-8DF8460C404D}" type="datetime1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4" y="1807361"/>
            <a:ext cx="9497440" cy="40514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14.05.2020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15" y="675723"/>
            <a:ext cx="1963949" cy="51853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3" y="675724"/>
            <a:ext cx="7290076" cy="51853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14.05.2020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14.05.2020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3308581"/>
            <a:ext cx="9489571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4777381"/>
            <a:ext cx="948957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14.05.2020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675725"/>
            <a:ext cx="9497440" cy="924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5924" y="1809750"/>
            <a:ext cx="4628369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8" y="1809749"/>
            <a:ext cx="4625656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pl-PL" smtClean="0"/>
              <a:t>14.05.2020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1812927"/>
            <a:ext cx="462836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5924" y="2389190"/>
            <a:ext cx="4628369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707" y="1812927"/>
            <a:ext cx="462836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7" y="2389190"/>
            <a:ext cx="462836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14.05.2020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14.05.2020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14.05.2020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3" y="446088"/>
            <a:ext cx="3547533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873" y="446088"/>
            <a:ext cx="5706492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3" y="1631950"/>
            <a:ext cx="3547533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14.05.2020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5" y="1387058"/>
            <a:ext cx="4397271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4" y="2500312"/>
            <a:ext cx="4397272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14.05.2020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  <p:grpSp>
        <p:nvGrpSpPr>
          <p:cNvPr id="16" name="Group 15"/>
          <p:cNvGrpSpPr/>
          <p:nvPr/>
        </p:nvGrpSpPr>
        <p:grpSpPr>
          <a:xfrm>
            <a:off x="6021539" y="994388"/>
            <a:ext cx="2462851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232256" y="1601512"/>
            <a:ext cx="4572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pl-PL" smtClean="0"/>
              <a:t>Kliknij ikonę, aby dodać obraz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92833" y="4042576"/>
            <a:ext cx="2325260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694185" y="1095311"/>
            <a:ext cx="2545644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2504973" y="282934"/>
            <a:ext cx="2545644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694183" y="5729135"/>
            <a:ext cx="2545645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62281" y="-61709"/>
            <a:ext cx="1932143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1232151" y="-161623"/>
            <a:ext cx="2545644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1" y="660739"/>
            <a:ext cx="2545644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9996709" y="-61709"/>
            <a:ext cx="2259289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8156670" y="-61708"/>
            <a:ext cx="2545645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9992605" y="1095309"/>
            <a:ext cx="2263392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10742232" y="5140347"/>
            <a:ext cx="1516259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8882282" y="4362913"/>
            <a:ext cx="2545644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92833" y="4948766"/>
            <a:ext cx="1805147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944629" y="4790337"/>
            <a:ext cx="2545644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8156671" y="783989"/>
            <a:ext cx="2545644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8612071" y="5140347"/>
            <a:ext cx="2545644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11197605" y="597861"/>
            <a:ext cx="1058392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8466800" y="206512"/>
            <a:ext cx="1388368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9162837" y="1450645"/>
            <a:ext cx="1624337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9625424" y="2049927"/>
            <a:ext cx="1388368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10332555" y="2661634"/>
            <a:ext cx="961744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913405" y="-100976"/>
            <a:ext cx="1591568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2003518" y="-100976"/>
            <a:ext cx="1372037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92831" y="-100976"/>
            <a:ext cx="787017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369910" y="4321784"/>
            <a:ext cx="1862516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7722842" y="6489966"/>
            <a:ext cx="148791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8170666" y="6408840"/>
            <a:ext cx="164935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10103540" y="6408842"/>
            <a:ext cx="1615211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4764" y="4941986"/>
            <a:ext cx="814973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92833" y="6172569"/>
            <a:ext cx="1037463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92833" y="5158575"/>
            <a:ext cx="751365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34344" y="482386"/>
            <a:ext cx="797888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632278" y="836794"/>
            <a:ext cx="1214423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425632" y="1452261"/>
            <a:ext cx="1030657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495010" y="1886983"/>
            <a:ext cx="813821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206235" y="1919682"/>
            <a:ext cx="695685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9736689" y="-61709"/>
            <a:ext cx="1214424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11624165" y="-61709"/>
            <a:ext cx="631832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10330985" y="282934"/>
            <a:ext cx="1504695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11886291" y="749603"/>
            <a:ext cx="369707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10121161" y="728498"/>
            <a:ext cx="1292979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9960055" y="1326476"/>
            <a:ext cx="81092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10173255" y="5611428"/>
            <a:ext cx="984460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9297177" y="5242255"/>
            <a:ext cx="984460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9992606" y="4928167"/>
            <a:ext cx="984460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10972045" y="5666511"/>
            <a:ext cx="807512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10770976" y="4097843"/>
            <a:ext cx="738065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11215756" y="5057879"/>
            <a:ext cx="738065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11584787" y="4790335"/>
            <a:ext cx="671211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1807361"/>
            <a:ext cx="9500149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pl-PL" smtClean="0"/>
              <a:pPr/>
              <a:t>14.05.2020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545" y="5951811"/>
            <a:ext cx="81104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2110896" y="5454223"/>
            <a:ext cx="2545645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11427926" y="3382942"/>
            <a:ext cx="408413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11197606" y="3536097"/>
            <a:ext cx="408413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11477878" y="3688497"/>
            <a:ext cx="408413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206235" y="2698929"/>
            <a:ext cx="623503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632278" y="3166555"/>
            <a:ext cx="611693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360345" y="3382943"/>
            <a:ext cx="469393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115467" y="2581479"/>
            <a:ext cx="181392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8230832" y="2395417"/>
            <a:ext cx="1624337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ZASADY KALKULACJI USŁUG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ROZLICZANIE PRZYJĘĆ OKOLICZNOŚCIOWYCH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Rozliczanie przyjęć okolicznościowych polega na :</a:t>
            </a:r>
          </a:p>
          <a:p>
            <a:pPr lvl="1"/>
            <a:r>
              <a:rPr lang="pl-PL" b="1" dirty="0">
                <a:solidFill>
                  <a:srgbClr val="00B0F0"/>
                </a:solidFill>
              </a:rPr>
              <a:t>rozliczeniu </a:t>
            </a:r>
            <a:r>
              <a:rPr lang="pl-PL" b="1" dirty="0" smtClean="0">
                <a:solidFill>
                  <a:srgbClr val="00B0F0"/>
                </a:solidFill>
              </a:rPr>
              <a:t>osób odpowiedzialnych za poszczególne czynności</a:t>
            </a:r>
          </a:p>
          <a:p>
            <a:pPr lvl="1"/>
            <a:r>
              <a:rPr lang="pl-PL" b="1" dirty="0">
                <a:solidFill>
                  <a:srgbClr val="FFC000"/>
                </a:solidFill>
              </a:rPr>
              <a:t>rozliczeniu </a:t>
            </a:r>
            <a:r>
              <a:rPr lang="pl-PL" b="1" dirty="0" smtClean="0">
                <a:solidFill>
                  <a:srgbClr val="FFC000"/>
                </a:solidFill>
              </a:rPr>
              <a:t>finansowym pomiędzy zleceniodawcą a zleceniobiorcą za wykonaną usługę</a:t>
            </a:r>
            <a:endParaRPr lang="pl-PL" b="1" dirty="0">
              <a:solidFill>
                <a:srgbClr val="FFC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1901952"/>
            <a:ext cx="5672714" cy="41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ROZLICZANIE OSÓB ZA POSZCZEGÓLNE CZYNNOŚCI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Obowiązki obsługi:</a:t>
            </a:r>
          </a:p>
          <a:p>
            <a:pPr lvl="1"/>
            <a:r>
              <a:rPr lang="pl-PL" dirty="0">
                <a:solidFill>
                  <a:schemeClr val="bg1"/>
                </a:solidFill>
              </a:rPr>
              <a:t>z</a:t>
            </a:r>
            <a:r>
              <a:rPr lang="pl-PL" dirty="0" smtClean="0">
                <a:solidFill>
                  <a:schemeClr val="bg1"/>
                </a:solidFill>
              </a:rPr>
              <a:t>abezpieczenie kompozycji kwiatowych lub innych elementów dekoracyjnych</a:t>
            </a:r>
          </a:p>
          <a:p>
            <a:pPr lvl="1"/>
            <a:r>
              <a:rPr lang="pl-PL" dirty="0">
                <a:solidFill>
                  <a:schemeClr val="bg1"/>
                </a:solidFill>
              </a:rPr>
              <a:t>r</a:t>
            </a:r>
            <a:r>
              <a:rPr lang="pl-PL" dirty="0" smtClean="0">
                <a:solidFill>
                  <a:schemeClr val="bg1"/>
                </a:solidFill>
              </a:rPr>
              <a:t>ozdysponowanie potraw i napojów pozostałych po przyjęciu według zaleceń zleceniodawcy</a:t>
            </a:r>
          </a:p>
          <a:p>
            <a:pPr lvl="1"/>
            <a:r>
              <a:rPr lang="pl-PL" dirty="0">
                <a:solidFill>
                  <a:schemeClr val="bg1"/>
                </a:solidFill>
              </a:rPr>
              <a:t>c</a:t>
            </a:r>
            <a:r>
              <a:rPr lang="pl-PL" dirty="0" smtClean="0">
                <a:solidFill>
                  <a:schemeClr val="bg1"/>
                </a:solidFill>
              </a:rPr>
              <a:t>zynności końcowe polegające na przywróceniu sali do stanu sprzed imprezy:</a:t>
            </a:r>
          </a:p>
          <a:p>
            <a:pPr lvl="2"/>
            <a:r>
              <a:rPr lang="pl-PL" dirty="0">
                <a:solidFill>
                  <a:schemeClr val="bg1"/>
                </a:solidFill>
              </a:rPr>
              <a:t>s</a:t>
            </a:r>
            <a:r>
              <a:rPr lang="pl-PL" dirty="0" smtClean="0">
                <a:solidFill>
                  <a:schemeClr val="bg1"/>
                </a:solidFill>
              </a:rPr>
              <a:t>egregowanie butelek po napojach</a:t>
            </a:r>
          </a:p>
          <a:p>
            <a:pPr lvl="2"/>
            <a:r>
              <a:rPr lang="pl-PL" dirty="0">
                <a:solidFill>
                  <a:schemeClr val="bg1"/>
                </a:solidFill>
              </a:rPr>
              <a:t>p</a:t>
            </a:r>
            <a:r>
              <a:rPr lang="pl-PL" dirty="0" smtClean="0">
                <a:solidFill>
                  <a:schemeClr val="bg1"/>
                </a:solidFill>
              </a:rPr>
              <a:t>rzygotowanie rachunku za usługę</a:t>
            </a:r>
          </a:p>
          <a:p>
            <a:pPr lvl="2"/>
            <a:r>
              <a:rPr lang="pl-PL" dirty="0">
                <a:solidFill>
                  <a:schemeClr val="bg1"/>
                </a:solidFill>
              </a:rPr>
              <a:t>s</a:t>
            </a:r>
            <a:r>
              <a:rPr lang="pl-PL" dirty="0" smtClean="0">
                <a:solidFill>
                  <a:schemeClr val="bg1"/>
                </a:solidFill>
              </a:rPr>
              <a:t>przątanie sali</a:t>
            </a:r>
          </a:p>
          <a:p>
            <a:pPr lvl="2"/>
            <a:r>
              <a:rPr lang="pl-PL" dirty="0">
                <a:solidFill>
                  <a:schemeClr val="bg1"/>
                </a:solidFill>
              </a:rPr>
              <a:t>p</a:t>
            </a:r>
            <a:r>
              <a:rPr lang="pl-PL" dirty="0" smtClean="0">
                <a:solidFill>
                  <a:schemeClr val="bg1"/>
                </a:solidFill>
              </a:rPr>
              <a:t>rzygotowanie brudnej bielizny do prania</a:t>
            </a:r>
          </a:p>
          <a:p>
            <a:pPr lvl="2"/>
            <a:r>
              <a:rPr lang="pl-PL" dirty="0">
                <a:solidFill>
                  <a:schemeClr val="bg1"/>
                </a:solidFill>
              </a:rPr>
              <a:t>u</a:t>
            </a:r>
            <a:r>
              <a:rPr lang="pl-PL" dirty="0" smtClean="0">
                <a:solidFill>
                  <a:schemeClr val="bg1"/>
                </a:solidFill>
              </a:rPr>
              <a:t>stawienie stołów do codziennego funkcjonowania</a:t>
            </a:r>
          </a:p>
          <a:p>
            <a:pPr lvl="2"/>
            <a:r>
              <a:rPr lang="pl-PL" dirty="0">
                <a:solidFill>
                  <a:schemeClr val="bg1"/>
                </a:solidFill>
              </a:rPr>
              <a:t>z</a:t>
            </a:r>
            <a:r>
              <a:rPr lang="pl-PL" dirty="0" smtClean="0">
                <a:solidFill>
                  <a:schemeClr val="bg1"/>
                </a:solidFill>
              </a:rPr>
              <a:t>wrot do magazynu pobranego sprzętu i zastawy stołowej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0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CZYNNOŚCI PORZĄDKOWE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Wykonywanie czynności porządkowych powinno odbywać się w następującej kolejności:</a:t>
            </a:r>
          </a:p>
          <a:p>
            <a:pPr lvl="1"/>
            <a:r>
              <a:rPr lang="pl-PL" b="1" dirty="0">
                <a:solidFill>
                  <a:srgbClr val="00B0F0"/>
                </a:solidFill>
              </a:rPr>
              <a:t>z</a:t>
            </a:r>
            <a:r>
              <a:rPr lang="pl-PL" b="1" dirty="0" smtClean="0">
                <a:solidFill>
                  <a:srgbClr val="00B0F0"/>
                </a:solidFill>
              </a:rPr>
              <a:t>ebranie ze stołów zastawy i odniesienie do zmywania</a:t>
            </a:r>
          </a:p>
          <a:p>
            <a:pPr lvl="1"/>
            <a:r>
              <a:rPr lang="pl-PL" b="1" dirty="0">
                <a:solidFill>
                  <a:srgbClr val="00B0F0"/>
                </a:solidFill>
              </a:rPr>
              <a:t>z</a:t>
            </a:r>
            <a:r>
              <a:rPr lang="pl-PL" b="1" dirty="0" smtClean="0">
                <a:solidFill>
                  <a:srgbClr val="00B0F0"/>
                </a:solidFill>
              </a:rPr>
              <a:t>djęcie obrusów, złożenie, przeliczenie i przygotowanie do oddania do pralni</a:t>
            </a:r>
          </a:p>
          <a:p>
            <a:pPr lvl="1"/>
            <a:r>
              <a:rPr lang="pl-PL" b="1" dirty="0">
                <a:solidFill>
                  <a:srgbClr val="00B0F0"/>
                </a:solidFill>
              </a:rPr>
              <a:t>z</a:t>
            </a:r>
            <a:r>
              <a:rPr lang="pl-PL" b="1" dirty="0" smtClean="0">
                <a:solidFill>
                  <a:srgbClr val="00B0F0"/>
                </a:solidFill>
              </a:rPr>
              <a:t>djęcie i złożenie moltonów, mokre lub poplamione trafiają do pralni</a:t>
            </a:r>
          </a:p>
          <a:p>
            <a:pPr lvl="1"/>
            <a:r>
              <a:rPr lang="pl-PL" b="1" dirty="0">
                <a:solidFill>
                  <a:srgbClr val="00B0F0"/>
                </a:solidFill>
              </a:rPr>
              <a:t>c</a:t>
            </a:r>
            <a:r>
              <a:rPr lang="pl-PL" b="1" dirty="0" smtClean="0">
                <a:solidFill>
                  <a:srgbClr val="00B0F0"/>
                </a:solidFill>
              </a:rPr>
              <a:t>zyszczenie blatów stołów</a:t>
            </a:r>
          </a:p>
          <a:p>
            <a:pPr lvl="1"/>
            <a:r>
              <a:rPr lang="pl-PL" b="1" dirty="0">
                <a:solidFill>
                  <a:srgbClr val="00B0F0"/>
                </a:solidFill>
              </a:rPr>
              <a:t>u</a:t>
            </a:r>
            <a:r>
              <a:rPr lang="pl-PL" b="1" dirty="0" smtClean="0">
                <a:solidFill>
                  <a:srgbClr val="00B0F0"/>
                </a:solidFill>
              </a:rPr>
              <a:t>stawianie stołów zgodnie z codzienna aranżacją Sali</a:t>
            </a:r>
          </a:p>
          <a:p>
            <a:pPr lvl="1"/>
            <a:r>
              <a:rPr lang="pl-PL" b="1" dirty="0">
                <a:solidFill>
                  <a:srgbClr val="00B0F0"/>
                </a:solidFill>
              </a:rPr>
              <a:t>w</a:t>
            </a:r>
            <a:r>
              <a:rPr lang="pl-PL" b="1" dirty="0" smtClean="0">
                <a:solidFill>
                  <a:srgbClr val="00B0F0"/>
                </a:solidFill>
              </a:rPr>
              <a:t>ywietrzenie i sprzątnięcie Sali, przygotowanie do codziennej działalności</a:t>
            </a:r>
          </a:p>
          <a:p>
            <a:pPr lvl="1"/>
            <a:r>
              <a:rPr lang="pl-PL" b="1" dirty="0">
                <a:solidFill>
                  <a:srgbClr val="00B0F0"/>
                </a:solidFill>
              </a:rPr>
              <a:t>p</a:t>
            </a:r>
            <a:r>
              <a:rPr lang="pl-PL" b="1" dirty="0" smtClean="0">
                <a:solidFill>
                  <a:srgbClr val="00B0F0"/>
                </a:solidFill>
              </a:rPr>
              <a:t>rzygotowanie sprzętu i zastawy pobranych z magazynu, przeliczenie na podstawie listy kontrolnej, a następnie przekazanie do magazynu</a:t>
            </a:r>
            <a:endParaRPr lang="pl-PL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7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ROZLICZENIE FINANSOWE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Podstawa rozliczenia finansowego między zleceniodawcą a zleceniobiorcą za wykonaną usługę:</a:t>
            </a:r>
          </a:p>
          <a:p>
            <a:pPr lvl="1"/>
            <a:r>
              <a:rPr lang="pl-PL" b="1" dirty="0">
                <a:solidFill>
                  <a:srgbClr val="FFC000"/>
                </a:solidFill>
              </a:rPr>
              <a:t>p</a:t>
            </a:r>
            <a:r>
              <a:rPr lang="pl-PL" b="1" dirty="0" smtClean="0">
                <a:solidFill>
                  <a:srgbClr val="FFC000"/>
                </a:solidFill>
              </a:rPr>
              <a:t>odpisanie umowy na wykonanie usługi</a:t>
            </a:r>
          </a:p>
          <a:p>
            <a:pPr lvl="1"/>
            <a:r>
              <a:rPr lang="pl-PL" b="1" dirty="0">
                <a:solidFill>
                  <a:srgbClr val="FFC000"/>
                </a:solidFill>
              </a:rPr>
              <a:t>p</a:t>
            </a:r>
            <a:r>
              <a:rPr lang="pl-PL" b="1" dirty="0" smtClean="0">
                <a:solidFill>
                  <a:srgbClr val="FFC000"/>
                </a:solidFill>
              </a:rPr>
              <a:t>obranie zaliczki na poczet realizacji zlecenia, zazwyczaj 50% kosztów przyjęcia</a:t>
            </a:r>
          </a:p>
          <a:p>
            <a:pPr lvl="1"/>
            <a:r>
              <a:rPr lang="pl-PL" b="1" dirty="0">
                <a:solidFill>
                  <a:srgbClr val="FFC000"/>
                </a:solidFill>
              </a:rPr>
              <a:t>p</a:t>
            </a:r>
            <a:r>
              <a:rPr lang="pl-PL" b="1" dirty="0" smtClean="0">
                <a:solidFill>
                  <a:srgbClr val="FFC000"/>
                </a:solidFill>
              </a:rPr>
              <a:t>rzygotowanie rachunku (po zakończeniu przyjęcia) uwzględniającego:</a:t>
            </a:r>
          </a:p>
          <a:p>
            <a:pPr lvl="2"/>
            <a:r>
              <a:rPr lang="pl-PL" b="1" dirty="0" smtClean="0">
                <a:solidFill>
                  <a:srgbClr val="00B050"/>
                </a:solidFill>
              </a:rPr>
              <a:t>potrawy i napoje przygotowane i podane w czasie przyjęcia </a:t>
            </a:r>
            <a:endParaRPr lang="pl-PL" b="1" dirty="0">
              <a:solidFill>
                <a:srgbClr val="00B050"/>
              </a:solidFill>
            </a:endParaRPr>
          </a:p>
          <a:p>
            <a:pPr lvl="2"/>
            <a:r>
              <a:rPr lang="pl-PL" b="1" dirty="0" smtClean="0">
                <a:solidFill>
                  <a:srgbClr val="00B050"/>
                </a:solidFill>
              </a:rPr>
              <a:t>dodatkowe koszty poniesione przez zakład i uzgodnione w zleceniu</a:t>
            </a:r>
          </a:p>
          <a:p>
            <a:pPr lvl="2"/>
            <a:r>
              <a:rPr lang="pl-PL" b="1" dirty="0" smtClean="0">
                <a:solidFill>
                  <a:srgbClr val="00B050"/>
                </a:solidFill>
              </a:rPr>
              <a:t>ewentualne szkody powstałe z winy uczestników przyjęcia</a:t>
            </a:r>
          </a:p>
          <a:p>
            <a:endParaRPr lang="pl-PL" dirty="0"/>
          </a:p>
          <a:p>
            <a:pPr marL="4572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822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ROZLICZENIE FINANSOWE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Podstawowym dokumentem finalizującym zrealizowane zlecenie jest wystawienie</a:t>
            </a:r>
            <a:r>
              <a:rPr lang="pl-PL" dirty="0" smtClean="0"/>
              <a:t>:</a:t>
            </a:r>
          </a:p>
          <a:p>
            <a:pPr lvl="1"/>
            <a:r>
              <a:rPr lang="pl-PL" b="1" dirty="0" smtClean="0">
                <a:solidFill>
                  <a:srgbClr val="FFC000"/>
                </a:solidFill>
              </a:rPr>
              <a:t>paragonu z kasy fiskalnej </a:t>
            </a:r>
            <a:r>
              <a:rPr lang="pl-PL" dirty="0" smtClean="0"/>
              <a:t>– przy obsłudze gościa indywidualnego</a:t>
            </a:r>
          </a:p>
          <a:p>
            <a:pPr lvl="1"/>
            <a:r>
              <a:rPr lang="pl-PL" b="1" dirty="0" smtClean="0">
                <a:solidFill>
                  <a:srgbClr val="FFC000"/>
                </a:solidFill>
              </a:rPr>
              <a:t>faktury </a:t>
            </a:r>
            <a:r>
              <a:rPr lang="pl-PL" dirty="0" smtClean="0"/>
              <a:t>– realizacja dużych zleceń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63" y="3401822"/>
            <a:ext cx="2381250" cy="28289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38" y="2951061"/>
            <a:ext cx="4357352" cy="345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29" y="721217"/>
            <a:ext cx="9178612" cy="528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6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ZASADY KALKULACJI KOSZTÓW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4400" dirty="0" smtClean="0"/>
              <a:t>USŁUG GASTRONOMICZNYCH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186379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KALKULACJA CEN USŁUG GASTRONOMICZNYCH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b="1" dirty="0" smtClean="0">
                <a:solidFill>
                  <a:srgbClr val="00B050"/>
                </a:solidFill>
              </a:rPr>
              <a:t>Kalkulacja cen imprez gastronomicznych polega na zsumowaniu wartości poszczególnych usług związanych z przygotowaniem i obsługą określonej imprezy na podstawie cenników opracowanych przez zakład lub firmę cateringową. </a:t>
            </a:r>
          </a:p>
          <a:p>
            <a:r>
              <a:rPr lang="pl-PL" dirty="0" smtClean="0">
                <a:solidFill>
                  <a:srgbClr val="FFFF00"/>
                </a:solidFill>
              </a:rPr>
              <a:t>W zależności od rodzaju imprezy mogą być świadczone różne usługi:</a:t>
            </a:r>
          </a:p>
          <a:p>
            <a:pPr lvl="1"/>
            <a:r>
              <a:rPr lang="pl-PL" b="1" dirty="0">
                <a:solidFill>
                  <a:srgbClr val="0070C0"/>
                </a:solidFill>
              </a:rPr>
              <a:t>ż</a:t>
            </a:r>
            <a:r>
              <a:rPr lang="pl-PL" b="1" dirty="0" smtClean="0">
                <a:solidFill>
                  <a:srgbClr val="0070C0"/>
                </a:solidFill>
              </a:rPr>
              <a:t>ywieniowe</a:t>
            </a:r>
          </a:p>
          <a:p>
            <a:pPr lvl="1"/>
            <a:r>
              <a:rPr lang="pl-PL" b="1" dirty="0" err="1">
                <a:solidFill>
                  <a:srgbClr val="0070C0"/>
                </a:solidFill>
              </a:rPr>
              <a:t>k</a:t>
            </a:r>
            <a:r>
              <a:rPr lang="pl-PL" b="1" dirty="0" err="1" smtClean="0">
                <a:solidFill>
                  <a:srgbClr val="0070C0"/>
                </a:solidFill>
              </a:rPr>
              <a:t>ulturalno</a:t>
            </a:r>
            <a:r>
              <a:rPr lang="pl-PL" b="1" dirty="0" smtClean="0">
                <a:solidFill>
                  <a:srgbClr val="0070C0"/>
                </a:solidFill>
              </a:rPr>
              <a:t> – rozrywkowe</a:t>
            </a:r>
          </a:p>
          <a:p>
            <a:pPr lvl="1"/>
            <a:r>
              <a:rPr lang="pl-PL" b="1" dirty="0">
                <a:solidFill>
                  <a:srgbClr val="0070C0"/>
                </a:solidFill>
              </a:rPr>
              <a:t>u</a:t>
            </a:r>
            <a:r>
              <a:rPr lang="pl-PL" b="1" dirty="0" smtClean="0">
                <a:solidFill>
                  <a:srgbClr val="0070C0"/>
                </a:solidFill>
              </a:rPr>
              <a:t>zupełniające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265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KALKULACJA CEN USŁUG GASTRONOMICZNYCH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Pełna kalkulacja powinna zawierać cenę:</a:t>
            </a:r>
          </a:p>
          <a:p>
            <a:pPr lvl="1"/>
            <a:r>
              <a:rPr lang="pl-PL" b="1" dirty="0">
                <a:solidFill>
                  <a:srgbClr val="FFC000"/>
                </a:solidFill>
              </a:rPr>
              <a:t>m</a:t>
            </a:r>
            <a:r>
              <a:rPr lang="pl-PL" b="1" dirty="0" smtClean="0">
                <a:solidFill>
                  <a:srgbClr val="FFC000"/>
                </a:solidFill>
              </a:rPr>
              <a:t>enu</a:t>
            </a:r>
          </a:p>
          <a:p>
            <a:pPr lvl="1"/>
            <a:r>
              <a:rPr lang="pl-PL" b="1" dirty="0" smtClean="0">
                <a:solidFill>
                  <a:srgbClr val="FFC000"/>
                </a:solidFill>
              </a:rPr>
              <a:t>napojów</a:t>
            </a:r>
          </a:p>
          <a:p>
            <a:pPr lvl="1"/>
            <a:r>
              <a:rPr lang="pl-PL" b="1" dirty="0">
                <a:solidFill>
                  <a:srgbClr val="FFC000"/>
                </a:solidFill>
              </a:rPr>
              <a:t>a</a:t>
            </a:r>
            <a:r>
              <a:rPr lang="pl-PL" b="1" dirty="0" smtClean="0">
                <a:solidFill>
                  <a:srgbClr val="FFC000"/>
                </a:solidFill>
              </a:rPr>
              <a:t>lkoholi</a:t>
            </a:r>
          </a:p>
          <a:p>
            <a:pPr lvl="1"/>
            <a:r>
              <a:rPr lang="pl-PL" b="1" dirty="0">
                <a:solidFill>
                  <a:srgbClr val="FFC000"/>
                </a:solidFill>
              </a:rPr>
              <a:t>s</a:t>
            </a:r>
            <a:r>
              <a:rPr lang="pl-PL" b="1" dirty="0" smtClean="0">
                <a:solidFill>
                  <a:srgbClr val="FFC000"/>
                </a:solidFill>
              </a:rPr>
              <a:t>erwisu</a:t>
            </a:r>
          </a:p>
          <a:p>
            <a:pPr lvl="1"/>
            <a:r>
              <a:rPr lang="pl-PL" b="1" dirty="0" smtClean="0">
                <a:solidFill>
                  <a:srgbClr val="FFC000"/>
                </a:solidFill>
              </a:rPr>
              <a:t>dodatkowych atrakcji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249" y="2688100"/>
            <a:ext cx="3675631" cy="314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3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KALKULACJA CEN USŁUG GASTRONOMICZNYCH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00B0F0"/>
                </a:solidFill>
              </a:rPr>
              <a:t>Napoje alkoholowe i bezalkoholowe często są liczone w postaci </a:t>
            </a:r>
            <a:r>
              <a:rPr lang="pl-PL" b="1" i="1" dirty="0">
                <a:solidFill>
                  <a:srgbClr val="FF0000"/>
                </a:solidFill>
              </a:rPr>
              <a:t>open baru. </a:t>
            </a:r>
            <a:endParaRPr lang="pl-PL" b="1" i="1" dirty="0" smtClean="0">
              <a:solidFill>
                <a:srgbClr val="FF0000"/>
              </a:solidFill>
            </a:endParaRPr>
          </a:p>
          <a:p>
            <a:r>
              <a:rPr lang="pl-PL" b="1" i="1" dirty="0" smtClean="0">
                <a:solidFill>
                  <a:srgbClr val="FF0000"/>
                </a:solidFill>
              </a:rPr>
              <a:t>Open </a:t>
            </a:r>
            <a:r>
              <a:rPr lang="pl-PL" b="1" i="1" dirty="0">
                <a:solidFill>
                  <a:srgbClr val="FF0000"/>
                </a:solidFill>
              </a:rPr>
              <a:t>bar </a:t>
            </a:r>
            <a:r>
              <a:rPr lang="pl-PL" b="1" dirty="0">
                <a:solidFill>
                  <a:srgbClr val="00B0F0"/>
                </a:solidFill>
              </a:rPr>
              <a:t>to bufet z napojami oferowanymi w określonym czasie i asortymencie bez ograniczeń. </a:t>
            </a:r>
            <a:endParaRPr lang="pl-PL" b="1" dirty="0" smtClean="0">
              <a:solidFill>
                <a:srgbClr val="00B0F0"/>
              </a:solidFill>
            </a:endParaRPr>
          </a:p>
          <a:p>
            <a:r>
              <a:rPr lang="pl-PL" b="1" dirty="0" smtClean="0">
                <a:solidFill>
                  <a:srgbClr val="00B0F0"/>
                </a:solidFill>
              </a:rPr>
              <a:t>Cena </a:t>
            </a:r>
            <a:r>
              <a:rPr lang="pl-PL" b="1" dirty="0">
                <a:solidFill>
                  <a:srgbClr val="00B0F0"/>
                </a:solidFill>
              </a:rPr>
              <a:t>jest zależna od rodzaju oferowanego alkoholu oraz liczby </a:t>
            </a:r>
            <a:r>
              <a:rPr lang="pl-PL" b="1" dirty="0" smtClean="0">
                <a:solidFill>
                  <a:srgbClr val="00B0F0"/>
                </a:solidFill>
              </a:rPr>
              <a:t>godzin.</a:t>
            </a:r>
            <a:endParaRPr lang="pl-PL" b="1" dirty="0">
              <a:solidFill>
                <a:srgbClr val="00B0F0"/>
              </a:solidFill>
            </a:endParaRPr>
          </a:p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20" y="1901952"/>
            <a:ext cx="6078827" cy="452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3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437882"/>
            <a:ext cx="10160000" cy="611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9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KALKULACJA CEN USŁUG GASTRONOMICZNYCH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FFC000"/>
                </a:solidFill>
              </a:rPr>
              <a:t>Na </a:t>
            </a:r>
            <a:r>
              <a:rPr lang="pl-PL" b="1" dirty="0" smtClean="0">
                <a:solidFill>
                  <a:srgbClr val="FF0000"/>
                </a:solidFill>
              </a:rPr>
              <a:t>serwis </a:t>
            </a:r>
            <a:r>
              <a:rPr lang="pl-PL" b="1" dirty="0" smtClean="0">
                <a:solidFill>
                  <a:srgbClr val="FFC000"/>
                </a:solidFill>
              </a:rPr>
              <a:t>składa się obsługa gości oraz bielizna i zastawa stołowa</a:t>
            </a:r>
          </a:p>
          <a:p>
            <a:r>
              <a:rPr lang="pl-PL" b="1" dirty="0" smtClean="0">
                <a:solidFill>
                  <a:srgbClr val="FFC000"/>
                </a:solidFill>
              </a:rPr>
              <a:t>W cenę tę firma wlicza również cenę za wypożyczenie sprzętu, bielizny, zastawy stołowej. </a:t>
            </a:r>
          </a:p>
          <a:p>
            <a:r>
              <a:rPr lang="pl-PL" b="1" dirty="0" smtClean="0">
                <a:solidFill>
                  <a:srgbClr val="FFC000"/>
                </a:solidFill>
              </a:rPr>
              <a:t>W cenie za wypożyczenie sprzętu często zawarta jest usługa mycia, prania, transportu, ubytków. </a:t>
            </a:r>
            <a:endParaRPr lang="pl-PL" b="1" dirty="0">
              <a:solidFill>
                <a:srgbClr val="FFC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1901952"/>
            <a:ext cx="5363621" cy="41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0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KALKULACJA CEN USŁUG GASTRONOMICZNYCH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</a:rPr>
              <a:t>Stawki podatku za świadczenie usług gastronomicznych:</a:t>
            </a:r>
          </a:p>
          <a:p>
            <a:pPr lvl="1"/>
            <a:r>
              <a:rPr lang="pl-PL" sz="3200" b="1" dirty="0">
                <a:solidFill>
                  <a:srgbClr val="00B0F0"/>
                </a:solidFill>
              </a:rPr>
              <a:t>m</a:t>
            </a:r>
            <a:r>
              <a:rPr lang="pl-PL" sz="3200" b="1" dirty="0" smtClean="0">
                <a:solidFill>
                  <a:srgbClr val="00B0F0"/>
                </a:solidFill>
              </a:rPr>
              <a:t>enu –  8%</a:t>
            </a:r>
          </a:p>
          <a:p>
            <a:pPr lvl="1"/>
            <a:r>
              <a:rPr lang="pl-PL" sz="3200" b="1" dirty="0">
                <a:solidFill>
                  <a:srgbClr val="00B0F0"/>
                </a:solidFill>
              </a:rPr>
              <a:t>n</a:t>
            </a:r>
            <a:r>
              <a:rPr lang="pl-PL" sz="3200" b="1" dirty="0" smtClean="0">
                <a:solidFill>
                  <a:srgbClr val="00B0F0"/>
                </a:solidFill>
              </a:rPr>
              <a:t>apoje – 23%</a:t>
            </a:r>
          </a:p>
          <a:p>
            <a:pPr lvl="1"/>
            <a:r>
              <a:rPr lang="pl-PL" sz="3200" b="1" dirty="0">
                <a:solidFill>
                  <a:srgbClr val="00B0F0"/>
                </a:solidFill>
              </a:rPr>
              <a:t>a</a:t>
            </a:r>
            <a:r>
              <a:rPr lang="pl-PL" sz="3200" b="1" dirty="0" smtClean="0">
                <a:solidFill>
                  <a:srgbClr val="00B0F0"/>
                </a:solidFill>
              </a:rPr>
              <a:t>lkohole – 23%</a:t>
            </a:r>
          </a:p>
          <a:p>
            <a:pPr lvl="1"/>
            <a:r>
              <a:rPr lang="pl-PL" sz="3200" b="1" dirty="0" smtClean="0">
                <a:solidFill>
                  <a:srgbClr val="00B0F0"/>
                </a:solidFill>
              </a:rPr>
              <a:t>serwis – 23%</a:t>
            </a:r>
            <a:endParaRPr lang="pl-PL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2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ZASADY KALKULACJI KOSZTÓW 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4400" dirty="0" smtClean="0"/>
              <a:t>PRZYJĘĆ OKOLICZNOŚCIOWYCH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87056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lefon służbowy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lefon służbowy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lefon służbowy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lefon służbowy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8505542-BCEF-47F2-90D3-D407C4B4B1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TM01972873[[fn=Lato]]</Template>
  <TotalTime>107</TotalTime>
  <Words>450</Words>
  <Application>Microsoft Office PowerPoint</Application>
  <PresentationFormat>Niestandardowy</PresentationFormat>
  <Paragraphs>68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Summer</vt:lpstr>
      <vt:lpstr>ZASADY KALKULACJI USŁUG</vt:lpstr>
      <vt:lpstr>ZASADY KALKULACJI KOSZTÓW</vt:lpstr>
      <vt:lpstr>KALKULACJA CEN USŁUG GASTRONOMICZNYCH</vt:lpstr>
      <vt:lpstr>KALKULACJA CEN USŁUG GASTRONOMICZNYCH</vt:lpstr>
      <vt:lpstr>KALKULACJA CEN USŁUG GASTRONOMICZNYCH</vt:lpstr>
      <vt:lpstr>Prezentacja programu PowerPoint</vt:lpstr>
      <vt:lpstr>KALKULACJA CEN USŁUG GASTRONOMICZNYCH</vt:lpstr>
      <vt:lpstr>KALKULACJA CEN USŁUG GASTRONOMICZNYCH</vt:lpstr>
      <vt:lpstr>ZASADY KALKULACJI KOSZTÓW </vt:lpstr>
      <vt:lpstr>ROZLICZANIE PRZYJĘĆ OKOLICZNOŚCIOWYCH</vt:lpstr>
      <vt:lpstr>ROZLICZANIE OSÓB ZA POSZCZEGÓLNE CZYNNOŚCI</vt:lpstr>
      <vt:lpstr>CZYNNOŚCI PORZĄDKOWE</vt:lpstr>
      <vt:lpstr>ROZLICZENIE FINANSOWE</vt:lpstr>
      <vt:lpstr>ROZLICZENIE FINANSOWE</vt:lpstr>
      <vt:lpstr>Prezentacja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ZASADY KALKULACJI USŁUG</dc:title>
  <dc:creator>Użytkownik systemu Windows</dc:creator>
  <cp:keywords/>
  <cp:lastModifiedBy>Użytkownik systemu Windows</cp:lastModifiedBy>
  <cp:revision>13</cp:revision>
  <dcterms:created xsi:type="dcterms:W3CDTF">2016-10-11T18:07:02Z</dcterms:created>
  <dcterms:modified xsi:type="dcterms:W3CDTF">2020-05-14T19:29:59Z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TC028952549991</vt:lpwstr>
  </property>
</Properties>
</file>