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2020-05-17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Użytkowanie rozrodcze owiec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Przygotowania do wykotów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4-6 tyg. - strzyża</a:t>
            </a:r>
          </a:p>
          <a:p>
            <a:r>
              <a:rPr lang="pl-PL" sz="2400" b="1" u="sng" dirty="0" smtClean="0"/>
              <a:t>Przygotowanie budynku:</a:t>
            </a:r>
          </a:p>
          <a:p>
            <a:r>
              <a:rPr lang="pl-PL" sz="2400" dirty="0" smtClean="0"/>
              <a:t>- temperatura – </a:t>
            </a:r>
            <a:r>
              <a:rPr lang="pl-PL" sz="2400" dirty="0" smtClean="0">
                <a:solidFill>
                  <a:srgbClr val="FF0000"/>
                </a:solidFill>
              </a:rPr>
              <a:t>10 – 14°C </a:t>
            </a:r>
            <a:r>
              <a:rPr lang="pl-PL" sz="2400" dirty="0" smtClean="0"/>
              <a:t>(min.8)</a:t>
            </a:r>
          </a:p>
          <a:p>
            <a:r>
              <a:rPr lang="pl-PL" sz="2400" dirty="0" smtClean="0"/>
              <a:t>- widne</a:t>
            </a:r>
          </a:p>
          <a:p>
            <a:r>
              <a:rPr lang="pl-PL" sz="2400" dirty="0" smtClean="0"/>
              <a:t>- suche</a:t>
            </a:r>
          </a:p>
          <a:p>
            <a:r>
              <a:rPr lang="pl-PL" sz="2400" dirty="0" smtClean="0"/>
              <a:t>- bez przeciągów </a:t>
            </a:r>
          </a:p>
          <a:p>
            <a:r>
              <a:rPr lang="pl-PL" sz="2400" dirty="0" smtClean="0"/>
              <a:t>- pow. </a:t>
            </a:r>
            <a:r>
              <a:rPr lang="pl-PL" sz="2400" dirty="0" smtClean="0">
                <a:solidFill>
                  <a:srgbClr val="FF0000"/>
                </a:solidFill>
              </a:rPr>
              <a:t>- 1,5 – 2m² </a:t>
            </a:r>
            <a:r>
              <a:rPr lang="pl-PL" sz="2400" dirty="0" smtClean="0"/>
              <a:t>/ 10-15%matek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686" y="764705"/>
            <a:ext cx="233968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2403351" cy="15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2377703" cy="175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Objawy zbliżającego się porodu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skurcze macicy</a:t>
            </a:r>
          </a:p>
          <a:p>
            <a:r>
              <a:rPr lang="pl-PL" dirty="0" smtClean="0"/>
              <a:t>bóle porodowe</a:t>
            </a:r>
          </a:p>
          <a:p>
            <a:endParaRPr lang="pl-PL" dirty="0"/>
          </a:p>
        </p:txBody>
      </p:sp>
      <p:pic>
        <p:nvPicPr>
          <p:cNvPr id="5" name="Picture 5" descr="C:\Users\8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2057400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poród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0,5 godziny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2686401" cy="2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314096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8\Download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po porodzie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2-3 dni w kojcu porodowym</a:t>
            </a:r>
          </a:p>
          <a:p>
            <a:r>
              <a:rPr lang="pl-PL" sz="2800" dirty="0" smtClean="0"/>
              <a:t> łączenie w grupy technologiczne</a:t>
            </a:r>
          </a:p>
          <a:p>
            <a:r>
              <a:rPr lang="pl-PL" sz="2800" dirty="0" smtClean="0"/>
              <a:t> znakowanie metodą nietrwałą</a:t>
            </a:r>
          </a:p>
          <a:p>
            <a:endParaRPr lang="pl-PL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933056"/>
            <a:ext cx="31607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8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Zabiegi wykonywane u jagniąt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obcinanie ogonów</a:t>
            </a:r>
          </a:p>
          <a:p>
            <a:r>
              <a:rPr lang="pl-PL" sz="2800" dirty="0" smtClean="0"/>
              <a:t>kastracja tryczków                </a:t>
            </a:r>
            <a:r>
              <a:rPr lang="pl-PL" sz="2800" b="1" dirty="0" err="1" smtClean="0">
                <a:solidFill>
                  <a:srgbClr val="00B050"/>
                </a:solidFill>
              </a:rPr>
              <a:t>emaskulator</a:t>
            </a:r>
            <a:endParaRPr lang="pl-PL" sz="2800" b="1" dirty="0" smtClean="0">
              <a:solidFill>
                <a:srgbClr val="00B050"/>
              </a:solidFill>
            </a:endParaRPr>
          </a:p>
          <a:p>
            <a:r>
              <a:rPr lang="pl-PL" sz="2800" dirty="0" smtClean="0"/>
              <a:t>znakowanie trwałe (kolczykowanie, tatuaż)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8573"/>
            <a:ext cx="4427513" cy="278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1866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Nazewnictwo owiec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tryk</a:t>
            </a:r>
            <a:r>
              <a:rPr lang="pl-PL" dirty="0" smtClean="0"/>
              <a:t> - samiec rozpłodowy</a:t>
            </a:r>
          </a:p>
          <a:p>
            <a:r>
              <a:rPr lang="pl-PL" b="1" dirty="0" smtClean="0"/>
              <a:t>maciorka</a:t>
            </a:r>
            <a:r>
              <a:rPr lang="pl-PL" dirty="0" smtClean="0"/>
              <a:t> – samica owcy</a:t>
            </a:r>
          </a:p>
          <a:p>
            <a:r>
              <a:rPr lang="pl-PL" b="1" dirty="0" err="1" smtClean="0"/>
              <a:t>jarka</a:t>
            </a:r>
            <a:r>
              <a:rPr lang="pl-PL" dirty="0" smtClean="0"/>
              <a:t> – młoda owca</a:t>
            </a:r>
          </a:p>
          <a:p>
            <a:r>
              <a:rPr lang="pl-PL" b="1" dirty="0" smtClean="0"/>
              <a:t>baran</a:t>
            </a:r>
            <a:r>
              <a:rPr lang="pl-PL" dirty="0" smtClean="0"/>
              <a:t> – niekastrowany samiec owcy</a:t>
            </a:r>
          </a:p>
          <a:p>
            <a:r>
              <a:rPr lang="pl-PL" b="1" dirty="0" smtClean="0"/>
              <a:t>skop</a:t>
            </a:r>
            <a:r>
              <a:rPr lang="pl-PL" dirty="0" smtClean="0"/>
              <a:t> - wykastrowany samiec owcy, przeznaczony na tucz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10075"/>
            <a:ext cx="3131840" cy="21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Pojęcia i terminy związane z rozpłodem owiec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49796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Dojrzałość płciowa - </a:t>
            </a:r>
            <a:r>
              <a:rPr lang="pl-PL" sz="2400" b="1" dirty="0" smtClean="0">
                <a:solidFill>
                  <a:srgbClr val="00B050"/>
                </a:solidFill>
              </a:rPr>
              <a:t>6 – 8 miesięcy</a:t>
            </a:r>
          </a:p>
          <a:p>
            <a:r>
              <a:rPr lang="pl-PL" sz="2400" dirty="0" smtClean="0"/>
              <a:t>Dojrzałość rozpłodowa – </a:t>
            </a:r>
            <a:r>
              <a:rPr lang="pl-PL" sz="2400" b="1" dirty="0" smtClean="0">
                <a:solidFill>
                  <a:srgbClr val="00B050"/>
                </a:solidFill>
              </a:rPr>
              <a:t>8 – 9 </a:t>
            </a:r>
            <a:r>
              <a:rPr lang="pl-PL" sz="2400" b="1" dirty="0" err="1" smtClean="0">
                <a:solidFill>
                  <a:srgbClr val="00B050"/>
                </a:solidFill>
              </a:rPr>
              <a:t>ms</a:t>
            </a:r>
            <a:r>
              <a:rPr lang="pl-PL" sz="2400" b="1" dirty="0" smtClean="0">
                <a:solidFill>
                  <a:srgbClr val="00B050"/>
                </a:solidFill>
              </a:rPr>
              <a:t>.</a:t>
            </a:r>
            <a:r>
              <a:rPr lang="pl-PL" sz="2400" dirty="0" smtClean="0"/>
              <a:t>(18 późno dojrzewające)</a:t>
            </a:r>
          </a:p>
          <a:p>
            <a:r>
              <a:rPr lang="pl-PL" sz="2400" dirty="0" smtClean="0"/>
              <a:t>Cykl płciowy – </a:t>
            </a:r>
            <a:r>
              <a:rPr lang="pl-PL" sz="2400" b="1" dirty="0" smtClean="0">
                <a:solidFill>
                  <a:srgbClr val="00B050"/>
                </a:solidFill>
              </a:rPr>
              <a:t>17 dni</a:t>
            </a:r>
          </a:p>
          <a:p>
            <a:r>
              <a:rPr lang="pl-PL" sz="2400" dirty="0" smtClean="0"/>
              <a:t>Ruja – </a:t>
            </a:r>
            <a:r>
              <a:rPr lang="pl-PL" sz="2400" b="1" dirty="0" smtClean="0">
                <a:solidFill>
                  <a:srgbClr val="00B050"/>
                </a:solidFill>
              </a:rPr>
              <a:t>26 – 36 godzin </a:t>
            </a:r>
            <a:r>
              <a:rPr lang="pl-PL" sz="2400" dirty="0" smtClean="0"/>
              <a:t>(kryć 6-12 godz.)</a:t>
            </a:r>
          </a:p>
          <a:p>
            <a:r>
              <a:rPr lang="pl-PL" sz="2400" dirty="0" smtClean="0"/>
              <a:t>Ciąża – </a:t>
            </a:r>
            <a:r>
              <a:rPr lang="pl-PL" sz="2400" b="1" dirty="0" smtClean="0">
                <a:solidFill>
                  <a:srgbClr val="00B050"/>
                </a:solidFill>
              </a:rPr>
              <a:t>150 dni</a:t>
            </a:r>
          </a:p>
          <a:p>
            <a:pPr>
              <a:buNone/>
            </a:pPr>
            <a:endParaRPr lang="pl-PL" sz="2400" b="1" dirty="0" smtClean="0">
              <a:solidFill>
                <a:srgbClr val="00B050"/>
              </a:solidFill>
            </a:endParaRPr>
          </a:p>
          <a:p>
            <a:pPr lvl="1"/>
            <a:r>
              <a:rPr lang="pl-PL" sz="2400" b="1" dirty="0" smtClean="0">
                <a:solidFill>
                  <a:srgbClr val="00B050"/>
                </a:solidFill>
              </a:rPr>
              <a:t>Użytkowość rozpłodowa owiec trwa przeciętnie </a:t>
            </a:r>
            <a:r>
              <a:rPr lang="pl-PL" sz="2400" b="1" dirty="0" smtClean="0">
                <a:solidFill>
                  <a:srgbClr val="FF0000"/>
                </a:solidFill>
              </a:rPr>
              <a:t>6</a:t>
            </a:r>
            <a:r>
              <a:rPr lang="pl-PL" sz="2400" b="1" dirty="0" smtClean="0">
                <a:solidFill>
                  <a:srgbClr val="00B050"/>
                </a:solidFill>
              </a:rPr>
              <a:t> lat</a:t>
            </a:r>
          </a:p>
          <a:p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Rozdzielenie tryczków od maciorek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w wieku </a:t>
            </a:r>
            <a:r>
              <a:rPr lang="pl-PL" sz="4000" b="1" dirty="0" smtClean="0">
                <a:solidFill>
                  <a:srgbClr val="FF0000"/>
                </a:solidFill>
              </a:rPr>
              <a:t>4,5</a:t>
            </a:r>
            <a:r>
              <a:rPr lang="pl-PL" sz="4000" dirty="0" smtClean="0"/>
              <a:t> miesięcy</a:t>
            </a:r>
          </a:p>
          <a:p>
            <a:pPr algn="ctr"/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37433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Objawy rui u owiec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najmniej widoczne objawy</a:t>
            </a:r>
          </a:p>
          <a:p>
            <a:r>
              <a:rPr lang="pl-PL" dirty="0" smtClean="0"/>
              <a:t>częstsze beczenie</a:t>
            </a:r>
          </a:p>
          <a:p>
            <a:r>
              <a:rPr lang="pl-PL" dirty="0" smtClean="0"/>
              <a:t>zmiany zewnętrznych narządów rodnych</a:t>
            </a:r>
          </a:p>
          <a:p>
            <a:r>
              <a:rPr lang="pl-PL" dirty="0" smtClean="0"/>
              <a:t>przyjęcie samca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627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Stanówka – rozpłód owiec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400" dirty="0" smtClean="0"/>
              <a:t>od sierpnia - do listopada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34115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Stanówka poszczególnych ras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980728"/>
            <a:ext cx="8244408" cy="568863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merynos polski </a:t>
            </a:r>
            <a:r>
              <a:rPr lang="pl-PL" sz="2400" b="1" dirty="0" smtClean="0"/>
              <a:t>–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od kwietnia – do lutego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>
                <a:solidFill>
                  <a:srgbClr val="FFC000"/>
                </a:solidFill>
              </a:rPr>
              <a:t>- </a:t>
            </a:r>
            <a:r>
              <a:rPr lang="pl-PL" sz="2400" b="1" dirty="0" smtClean="0">
                <a:solidFill>
                  <a:srgbClr val="FFC000"/>
                </a:solidFill>
              </a:rPr>
              <a:t>polska owca nizinna </a:t>
            </a:r>
            <a:r>
              <a:rPr lang="pl-PL" sz="2400" b="1" dirty="0" smtClean="0"/>
              <a:t>–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od sierpnia - do lutego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>
                <a:solidFill>
                  <a:srgbClr val="FFC000"/>
                </a:solidFill>
              </a:rPr>
              <a:t>-</a:t>
            </a:r>
            <a:r>
              <a:rPr lang="pl-PL" sz="2400" b="1" dirty="0" smtClean="0">
                <a:solidFill>
                  <a:srgbClr val="FFC000"/>
                </a:solidFill>
              </a:rPr>
              <a:t>polska owca długowełnista</a:t>
            </a:r>
            <a:r>
              <a:rPr lang="pl-PL" sz="2400" dirty="0" smtClean="0"/>
              <a:t> </a:t>
            </a:r>
            <a:r>
              <a:rPr lang="pl-PL" sz="2400" b="1" dirty="0" smtClean="0"/>
              <a:t>–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od sierpnia - do lutego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>
                <a:solidFill>
                  <a:srgbClr val="FFC000"/>
                </a:solidFill>
              </a:rPr>
              <a:t>- </a:t>
            </a:r>
            <a:r>
              <a:rPr lang="pl-PL" sz="2400" b="1" dirty="0" smtClean="0">
                <a:solidFill>
                  <a:srgbClr val="FFC000"/>
                </a:solidFill>
              </a:rPr>
              <a:t>polska owca górska </a:t>
            </a:r>
            <a:r>
              <a:rPr lang="pl-PL" sz="2400" b="1" dirty="0" smtClean="0"/>
              <a:t>–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od września – do grudnia </a:t>
            </a:r>
          </a:p>
          <a:p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24744"/>
            <a:ext cx="1691680" cy="10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708920"/>
            <a:ext cx="111561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1388120" cy="10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589240"/>
            <a:ext cx="1619672" cy="102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METODY KRYCIA I ORGANIZACJA STANÓWKI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Krycie wolne</a:t>
            </a:r>
          </a:p>
          <a:p>
            <a:r>
              <a:rPr lang="pl-PL" dirty="0" smtClean="0"/>
              <a:t>Krycie grupowe (klasowe) (</a:t>
            </a:r>
            <a:r>
              <a:rPr lang="pl-PL" dirty="0" smtClean="0">
                <a:solidFill>
                  <a:srgbClr val="FF0000"/>
                </a:solidFill>
              </a:rPr>
              <a:t>1-2,3… tryki na 40-50 maciorek</a:t>
            </a:r>
            <a:r>
              <a:rPr lang="pl-PL" dirty="0" smtClean="0"/>
              <a:t>)</a:t>
            </a:r>
          </a:p>
          <a:p>
            <a:r>
              <a:rPr lang="pl-PL" dirty="0" smtClean="0"/>
              <a:t>Krycie haremowe</a:t>
            </a:r>
          </a:p>
          <a:p>
            <a:r>
              <a:rPr lang="pl-PL" dirty="0" smtClean="0"/>
              <a:t>Krycie dozorowane (,,z ręki”)</a:t>
            </a:r>
          </a:p>
          <a:p>
            <a:r>
              <a:rPr lang="pl-PL" dirty="0" smtClean="0"/>
              <a:t>Sztuczne unasiennianie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Ciąża i poród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Podział owiec kotnych na grupy</a:t>
            </a:r>
          </a:p>
          <a:p>
            <a:r>
              <a:rPr lang="pl-PL" dirty="0" smtClean="0"/>
              <a:t>3  miesiące przed wykotami:</a:t>
            </a:r>
          </a:p>
          <a:p>
            <a:r>
              <a:rPr lang="pl-PL" dirty="0" smtClean="0"/>
              <a:t>a) matki </a:t>
            </a:r>
            <a:r>
              <a:rPr lang="pl-PL" dirty="0" err="1" smtClean="0"/>
              <a:t>wysokokotne</a:t>
            </a:r>
            <a:endParaRPr lang="pl-PL" dirty="0" smtClean="0"/>
          </a:p>
          <a:p>
            <a:r>
              <a:rPr lang="pl-PL" dirty="0" smtClean="0"/>
              <a:t>b) matki o mniejszym zaawansowaniu ciąży</a:t>
            </a:r>
          </a:p>
          <a:p>
            <a:r>
              <a:rPr lang="pl-PL" dirty="0" smtClean="0"/>
              <a:t>c) matki jałowe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31226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Ciąża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142 – 156 dni</a:t>
            </a:r>
          </a:p>
          <a:p>
            <a:pPr algn="ctr"/>
            <a:r>
              <a:rPr lang="pl-PL" sz="4400" dirty="0" smtClean="0"/>
              <a:t>Średnio – </a:t>
            </a:r>
            <a:r>
              <a:rPr lang="pl-PL" sz="4400" b="1" dirty="0" smtClean="0">
                <a:solidFill>
                  <a:srgbClr val="FF0000"/>
                </a:solidFill>
              </a:rPr>
              <a:t>150 dni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3051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07181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561</TotalTime>
  <Words>304</Words>
  <Application>Microsoft Office PowerPoint</Application>
  <PresentationFormat>Pokaz na ekranie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Przesilenie</vt:lpstr>
      <vt:lpstr>Użytkowanie rozrodcze owiec </vt:lpstr>
      <vt:lpstr>Pojęcia i terminy związane z rozpłodem owiec </vt:lpstr>
      <vt:lpstr>Rozdzielenie tryczków od maciorek </vt:lpstr>
      <vt:lpstr>Objawy rui u owiec </vt:lpstr>
      <vt:lpstr>Stanówka – rozpłód owiec </vt:lpstr>
      <vt:lpstr>Stanówka poszczególnych ras </vt:lpstr>
      <vt:lpstr>METODY KRYCIA I ORGANIZACJA STANÓWKI </vt:lpstr>
      <vt:lpstr>Ciąża i poród</vt:lpstr>
      <vt:lpstr>Ciąża </vt:lpstr>
      <vt:lpstr>Przygotowania do wykotów </vt:lpstr>
      <vt:lpstr>Objawy zbliżającego się porodu </vt:lpstr>
      <vt:lpstr>poród </vt:lpstr>
      <vt:lpstr>Postępowanie po porodzie </vt:lpstr>
      <vt:lpstr>Zabiegi wykonywane u jagniąt </vt:lpstr>
      <vt:lpstr>Nazewnictwo owiec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Użytkowanie rozrodcze owiec i kóz</dc:title>
  <dc:creator>8</dc:creator>
  <cp:lastModifiedBy>8</cp:lastModifiedBy>
  <cp:revision>45</cp:revision>
  <dcterms:created xsi:type="dcterms:W3CDTF">2014-03-13T18:29:52Z</dcterms:created>
  <dcterms:modified xsi:type="dcterms:W3CDTF">2020-05-17T20:17:03Z</dcterms:modified>
</cp:coreProperties>
</file>