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59" r:id="rId6"/>
    <p:sldId id="270" r:id="rId7"/>
    <p:sldId id="263" r:id="rId8"/>
    <p:sldId id="271" r:id="rId9"/>
    <p:sldId id="260" r:id="rId10"/>
    <p:sldId id="262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grofakt.pl/krzyzowanie-swin-rasy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agrofakt.pl/krzyzowanie-swin-rasy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Jakość surowca rzeźnego</a:t>
            </a: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654" y="2779943"/>
            <a:ext cx="6996730" cy="34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Selekcja</a:t>
            </a:r>
            <a:r>
              <a:rPr lang="pl-PL" dirty="0" smtClean="0"/>
              <a:t> prowadzona w kierunku poprawy mięsności doprowadziła do wzrostu udziału mięsa w tuszy, przy jednoczesnym zmniejszeniu otłuszczenia. </a:t>
            </a:r>
          </a:p>
          <a:p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b="1" dirty="0" smtClean="0"/>
              <a:t>Ma to ujemne strony, odnotowuje </a:t>
            </a:r>
            <a:r>
              <a:rPr lang="pl-PL" b="1" dirty="0" smtClean="0"/>
              <a:t>się:</a:t>
            </a:r>
            <a:endParaRPr lang="pl-PL" b="1" dirty="0" smtClean="0"/>
          </a:p>
          <a:p>
            <a:r>
              <a:rPr lang="pl-PL" b="1" dirty="0" smtClean="0">
                <a:solidFill>
                  <a:srgbClr val="0070C0"/>
                </a:solidFill>
              </a:rPr>
              <a:t>gorszą jakość mięsa</a:t>
            </a:r>
            <a:endParaRPr lang="pl-PL" dirty="0" smtClean="0"/>
          </a:p>
          <a:p>
            <a:r>
              <a:rPr lang="pl-PL" b="1" dirty="0" smtClean="0">
                <a:solidFill>
                  <a:srgbClr val="0070C0"/>
                </a:solidFill>
              </a:rPr>
              <a:t>zbyt jasną barwę</a:t>
            </a:r>
          </a:p>
          <a:p>
            <a:r>
              <a:rPr lang="pl-PL" b="1" dirty="0" smtClean="0">
                <a:solidFill>
                  <a:srgbClr val="0070C0"/>
                </a:solidFill>
              </a:rPr>
              <a:t>pogorszenie wodochłonności</a:t>
            </a:r>
          </a:p>
          <a:p>
            <a:r>
              <a:rPr lang="pl-PL" b="1" dirty="0" smtClean="0">
                <a:solidFill>
                  <a:srgbClr val="0070C0"/>
                </a:solidFill>
              </a:rPr>
              <a:t>zwiększenie wycieku soku mięsnego</a:t>
            </a:r>
          </a:p>
          <a:p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Zapamiętaj !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l-PL" dirty="0" smtClean="0"/>
              <a:t>Coraz częściej spotyka się obniżoną jakość kulinarną wieprzowiny. Główne zastrzeżenia specjalistów odnoszą się do </a:t>
            </a:r>
            <a:r>
              <a:rPr lang="pl-PL" b="1" dirty="0" smtClean="0"/>
              <a:t>niskiej kruchości, soczystości i smakowitości.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Płeć ma również znaczący wpływ na zarówno na parametry użytkowe, jak i jakość mięsa. 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Knurki przy niższym zużyciu paszy osiągają większe przyrosty dobowe masy ciała w porównaniu do loszek.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Wieprze</a:t>
            </a:r>
            <a:r>
              <a:rPr lang="pl-PL" sz="2000" b="1" dirty="0" smtClean="0"/>
              <a:t> natomiast charakteryzują się większym zużyciem paszy, a ich mięso jest bardziej przetłuszczone śródmięśniowo.</a:t>
            </a:r>
            <a:endParaRPr lang="pl-PL" sz="2000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rmAutofit/>
          </a:bodyPr>
          <a:lstStyle/>
          <a:p>
            <a:r>
              <a:rPr lang="pl-PL" b="1" dirty="0" smtClean="0"/>
              <a:t>Jakość mięsa wieprzowego a płeć świń</a:t>
            </a:r>
            <a:br>
              <a:rPr lang="pl-PL" b="1" dirty="0" smtClean="0"/>
            </a:b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solidFill>
                  <a:srgbClr val="FF0000"/>
                </a:solidFill>
              </a:rPr>
              <a:t>Loszki są mniej otłuszczone niż wieprzki</a:t>
            </a:r>
            <a:r>
              <a:rPr lang="pl-PL" sz="2000" dirty="0" smtClean="0"/>
              <a:t>, ich tusze w porównaniu z wieprzami są dłuższe, mają większą powierzchnię „oka” polędwicy i większy udział szynki i mięsa w tuszy</a:t>
            </a:r>
            <a:r>
              <a:rPr lang="pl-PL" sz="2000" dirty="0" smtClean="0">
                <a:solidFill>
                  <a:srgbClr val="FF0000"/>
                </a:solidFill>
              </a:rPr>
              <a:t>, ale wolniej rosną</a:t>
            </a:r>
            <a:r>
              <a:rPr lang="pl-PL" sz="2000" dirty="0" smtClean="0"/>
              <a:t>. </a:t>
            </a:r>
            <a:endParaRPr lang="pl-PL" sz="20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Większe przyrosty dzienne w tuczu uzyskały wieprzki – 770 g, przy zmienności 11,37%. Mniejsze przyrosty zaobserwowano u loszek – 720 g. </a:t>
            </a:r>
          </a:p>
          <a:p>
            <a:r>
              <a:rPr lang="pl-PL" smtClean="0"/>
              <a:t>W wynikach </a:t>
            </a:r>
            <a:r>
              <a:rPr lang="pl-PL" dirty="0" smtClean="0"/>
              <a:t>badań </a:t>
            </a:r>
            <a:r>
              <a:rPr lang="pl-PL" b="1" dirty="0" smtClean="0"/>
              <a:t>masa tuszy wynosiła średnio dla wieprzków 96,15 kg, a dla loszek 93,89 </a:t>
            </a:r>
            <a:r>
              <a:rPr lang="pl-PL" b="1" dirty="0" err="1" smtClean="0"/>
              <a:t>kg</a:t>
            </a:r>
            <a:r>
              <a:rPr lang="pl-PL" b="1" dirty="0" smtClean="0"/>
              <a:t>.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pl-PL" dirty="0" smtClean="0"/>
              <a:t>scharakteryzuj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l-PL" dirty="0" smtClean="0"/>
              <a:t>Jakie certyfikaty zdrowotne powinny posiadać gospodarstwa specjalizujące się w hodowli zarodowej</a:t>
            </a:r>
            <a:r>
              <a:rPr lang="pl-PL" dirty="0" smtClean="0"/>
              <a:t>?</a:t>
            </a:r>
            <a:endParaRPr lang="pl-PL" dirty="0" smtClean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 smtClean="0"/>
              <a:t>Tucz jednofazowy</a:t>
            </a:r>
          </a:p>
          <a:p>
            <a:r>
              <a:rPr lang="pl-PL" dirty="0" smtClean="0"/>
              <a:t>Tucz dwufazowy</a:t>
            </a:r>
          </a:p>
          <a:p>
            <a:r>
              <a:rPr lang="pl-PL" dirty="0" smtClean="0"/>
              <a:t>Tucz </a:t>
            </a:r>
            <a:r>
              <a:rPr lang="pl-PL" dirty="0" smtClean="0"/>
              <a:t>czterofazowy</a:t>
            </a:r>
            <a:endParaRPr lang="pl-PL" dirty="0" smtClean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Wyjaśnij zagadnienia związane z utrzymaniem świń</a:t>
            </a: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l-PL" dirty="0" smtClean="0"/>
              <a:t>Tucz intensywny:</a:t>
            </a:r>
          </a:p>
          <a:p>
            <a:pPr>
              <a:buFontTx/>
              <a:buChar char="-"/>
            </a:pPr>
            <a:r>
              <a:rPr lang="pl-PL" dirty="0" err="1" smtClean="0"/>
              <a:t>Porkery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Tucz bekonowy</a:t>
            </a:r>
          </a:p>
          <a:p>
            <a:pPr>
              <a:buFontTx/>
              <a:buChar char="-"/>
            </a:pPr>
            <a:r>
              <a:rPr lang="pl-PL" dirty="0" smtClean="0"/>
              <a:t>Tucz szynkowy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Tucz tłuszczowo – mięsny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Tucz ekstensywny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 smtClean="0"/>
              <a:t>Tucz mięsno – słoninowy</a:t>
            </a:r>
          </a:p>
          <a:p>
            <a:r>
              <a:rPr lang="pl-PL" dirty="0" smtClean="0"/>
              <a:t>Tucz </a:t>
            </a:r>
            <a:r>
              <a:rPr lang="pl-PL" dirty="0" smtClean="0"/>
              <a:t>słoninowy</a:t>
            </a:r>
            <a:endParaRPr lang="pl-PL" dirty="0" smtClean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270248" cy="381840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000" b="1" dirty="0" smtClean="0"/>
              <a:t>Jakość wieprzowiny zależy od czynników zarówno genetycznych (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zróżnicowanie rasowe oraz związany z rasą genotyp</a:t>
            </a:r>
            <a:r>
              <a:rPr lang="pl-PL" sz="2000" b="1" dirty="0" smtClean="0"/>
              <a:t>) i środowiskowych</a:t>
            </a:r>
          </a:p>
          <a:p>
            <a:endParaRPr lang="pl-PL" sz="2000" b="1" dirty="0" smtClean="0"/>
          </a:p>
          <a:p>
            <a:r>
              <a:rPr lang="pl-PL" sz="2000" b="1" dirty="0" smtClean="0">
                <a:solidFill>
                  <a:srgbClr val="FF0000"/>
                </a:solidFill>
              </a:rPr>
              <a:t>Na niektóre z nich mamy wpływ. 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l-PL" sz="2000" b="1" dirty="0" smtClean="0"/>
              <a:t>Co możemy zrobić, by jakość wieprzowiny, którą produkujemy, była lepsza?</a:t>
            </a:r>
          </a:p>
          <a:p>
            <a:endParaRPr lang="pl-PL" sz="2000" b="1" dirty="0" smtClean="0"/>
          </a:p>
          <a:p>
            <a:endParaRPr lang="pl-PL" sz="20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Rasy świń zaliczane są do 2 grup – </a:t>
            </a:r>
            <a:r>
              <a:rPr lang="pl-PL" sz="2000" dirty="0" smtClean="0">
                <a:solidFill>
                  <a:srgbClr val="FF0000"/>
                </a:solidFill>
              </a:rPr>
              <a:t>ras matecznych</a:t>
            </a:r>
            <a:r>
              <a:rPr lang="pl-PL" sz="2000" dirty="0" smtClean="0"/>
              <a:t>, wykorzystywanych do przygotowywania wyjściowego komponentu żeńskiego do dalszych kojarzeń; </a:t>
            </a:r>
            <a:endParaRPr lang="pl-PL" sz="20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oraz ras ojcowskich, wykorzystywanych jako komponent męski w różnych wariantach </a:t>
            </a:r>
            <a:r>
              <a:rPr lang="pl-PL" sz="2000" dirty="0" smtClean="0">
                <a:hlinkClick r:id="rId2"/>
              </a:rPr>
              <a:t>krzyżowania międzyrasowego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chemeClr val="accent1"/>
                </a:solidFill>
              </a:rPr>
              <a:t>Jakość wieprzowiny a rasa świń</a:t>
            </a:r>
            <a:br>
              <a:rPr lang="pl-PL" sz="3600" b="1" dirty="0" smtClean="0">
                <a:solidFill>
                  <a:schemeClr val="accent1"/>
                </a:solidFill>
              </a:rPr>
            </a:b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77072"/>
            <a:ext cx="4181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514972"/>
            <a:ext cx="3408040" cy="234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Pyt.1. </a:t>
            </a:r>
          </a:p>
          <a:p>
            <a:pPr>
              <a:buNone/>
            </a:pPr>
            <a:r>
              <a:rPr lang="pl-PL" dirty="0" smtClean="0"/>
              <a:t>Wymień rasy mateczne i scharakteryzuj 1 z </a:t>
            </a:r>
            <a:r>
              <a:rPr lang="pl-PL" dirty="0" smtClean="0"/>
              <a:t>nich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Pyt. 2.</a:t>
            </a:r>
          </a:p>
          <a:p>
            <a:pPr>
              <a:buNone/>
            </a:pPr>
            <a:r>
              <a:rPr lang="pl-PL" dirty="0" smtClean="0"/>
              <a:t>Wymień rasy ojcowskie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scharakteryzuj 1 z nich</a:t>
            </a:r>
          </a:p>
          <a:p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b="1" dirty="0" smtClean="0"/>
              <a:t>zwiększenie udziału mięsa w tuszy z równoczesnym obniżeniem zawartości tłuszczu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Jednak mała zawartość tłuszczu, szczególnie śródtkankowego, </a:t>
            </a:r>
            <a:r>
              <a:rPr lang="pl-PL" b="1" dirty="0" smtClean="0"/>
              <a:t>obniżyła walory smakowe wieprzowiny.</a:t>
            </a:r>
            <a:r>
              <a:rPr lang="pl-PL" dirty="0" smtClean="0"/>
              <a:t> </a:t>
            </a:r>
          </a:p>
          <a:p>
            <a:r>
              <a:rPr lang="pl-PL" dirty="0" smtClean="0"/>
              <a:t>Ostatnie badania dowiodły,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że </a:t>
            </a:r>
            <a:r>
              <a:rPr lang="pl-PL" dirty="0" smtClean="0"/>
              <a:t>do najbardziej optymalnych należy poziom mięsności 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pl-PL" b="1" dirty="0" smtClean="0">
                <a:solidFill>
                  <a:srgbClr val="FF0000"/>
                </a:solidFill>
              </a:rPr>
              <a:t>57–58%.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Krzyżowanie międzyrasowe</a:t>
            </a:r>
            <a:r>
              <a:rPr lang="pl-PL" dirty="0" smtClean="0"/>
              <a:t>,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4038600" cy="258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89040"/>
            <a:ext cx="287156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l-PL" dirty="0" smtClean="0"/>
              <a:t>Pyt. 3.</a:t>
            </a:r>
          </a:p>
          <a:p>
            <a:pPr>
              <a:buNone/>
            </a:pPr>
            <a:r>
              <a:rPr lang="pl-PL" dirty="0" smtClean="0"/>
              <a:t>Jaki jest obecnie maksymalny poziom mięsności?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Pyt. 4.</a:t>
            </a:r>
          </a:p>
          <a:p>
            <a:pPr>
              <a:buNone/>
            </a:pPr>
            <a:r>
              <a:rPr lang="pl-PL" dirty="0" smtClean="0"/>
              <a:t>Wymień rasy o wybitnych walorach smakowych mięsa, scharakteryzuj 1 rasę.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Negatywne geny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 smtClean="0"/>
              <a:t>Negatywne działanie na jakość mięsa zaobserwowano w szczególności dla 2 genów.</a:t>
            </a:r>
            <a:r>
              <a:rPr lang="pl-PL" b="1" dirty="0" smtClean="0"/>
              <a:t> 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Pierwszym z nich jest gen RYR1 (gen wrażliwości na stres)</a:t>
            </a:r>
            <a:r>
              <a:rPr lang="pl-PL" dirty="0" smtClean="0"/>
              <a:t>,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który odpowiedzialny jest za występowanie wady PSE. Z drugiej jednak strony warunkuje</a:t>
            </a:r>
            <a:r>
              <a:rPr lang="pl-PL" b="1" dirty="0" smtClean="0"/>
              <a:t> lepszą rozbudowę tkanki mięśniowej, a więc zawartość mięsa w tuszy.</a:t>
            </a:r>
            <a:r>
              <a:rPr lang="pl-PL" dirty="0" smtClean="0"/>
              <a:t> </a:t>
            </a:r>
          </a:p>
          <a:p>
            <a:endParaRPr lang="pl-PL" dirty="0" smtClean="0"/>
          </a:p>
          <a:p>
            <a:r>
              <a:rPr lang="pl-PL" dirty="0" smtClean="0">
                <a:solidFill>
                  <a:srgbClr val="FF0000"/>
                </a:solidFill>
              </a:rPr>
              <a:t>Drugim jest </a:t>
            </a:r>
            <a:r>
              <a:rPr lang="pl-PL" b="1" dirty="0" smtClean="0">
                <a:solidFill>
                  <a:srgbClr val="FF0000"/>
                </a:solidFill>
              </a:rPr>
              <a:t>gen dominujący RN</a:t>
            </a:r>
            <a:r>
              <a:rPr lang="pl-PL" dirty="0" smtClean="0">
                <a:solidFill>
                  <a:srgbClr val="FF0000"/>
                </a:solidFill>
              </a:rPr>
              <a:t>, który wpływa na </a:t>
            </a:r>
            <a:r>
              <a:rPr lang="pl-PL" b="1" dirty="0" smtClean="0">
                <a:solidFill>
                  <a:srgbClr val="FF0000"/>
                </a:solidFill>
              </a:rPr>
              <a:t>zwiększenie kwasowości mięsa</a:t>
            </a:r>
            <a:r>
              <a:rPr lang="pl-PL" b="1" dirty="0" smtClean="0"/>
              <a:t>, które wymaga mniejszej siły cięcia i odznacza się lepszym smakiem i aromatem.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764704"/>
            <a:ext cx="4320480" cy="30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4000500"/>
            <a:ext cx="466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l-PL" dirty="0" smtClean="0"/>
              <a:t>Z czym wiąże się posiadanie przez trzodę chlewną genu PSB?</a:t>
            </a:r>
          </a:p>
          <a:p>
            <a:r>
              <a:rPr lang="pl-PL" dirty="0" smtClean="0"/>
              <a:t>Jakie są skutki.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Wybitne rasy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Niektóre rasy świń charakteryzują się dziedziczoną genetycznie wysoką mięsnością, a należą do nich rasy: </a:t>
            </a:r>
            <a:r>
              <a:rPr lang="pl-PL" sz="2000" b="1" dirty="0" err="1" smtClean="0">
                <a:solidFill>
                  <a:srgbClr val="FF0000"/>
                </a:solidFill>
              </a:rPr>
              <a:t>pietrain</a:t>
            </a:r>
            <a:r>
              <a:rPr lang="pl-PL" sz="2000" b="1" dirty="0" smtClean="0">
                <a:solidFill>
                  <a:srgbClr val="FF0000"/>
                </a:solidFill>
              </a:rPr>
              <a:t>, </a:t>
            </a:r>
            <a:r>
              <a:rPr lang="pl-PL" sz="2000" b="1" dirty="0" err="1" smtClean="0">
                <a:solidFill>
                  <a:srgbClr val="FF0000"/>
                </a:solidFill>
              </a:rPr>
              <a:t>duroc</a:t>
            </a:r>
            <a:r>
              <a:rPr lang="pl-PL" sz="2000" b="1" dirty="0" smtClean="0">
                <a:solidFill>
                  <a:srgbClr val="FF0000"/>
                </a:solidFill>
              </a:rPr>
              <a:t> i </a:t>
            </a:r>
            <a:r>
              <a:rPr lang="pl-PL" sz="2000" b="1" dirty="0" err="1" smtClean="0">
                <a:solidFill>
                  <a:srgbClr val="FF0000"/>
                </a:solidFill>
              </a:rPr>
              <a:t>hampshire</a:t>
            </a:r>
            <a:endParaRPr lang="pl-PL" sz="2000" b="1" dirty="0" smtClean="0"/>
          </a:p>
          <a:p>
            <a:r>
              <a:rPr lang="pl-PL" sz="2000" dirty="0" smtClean="0"/>
              <a:t>Również </a:t>
            </a:r>
            <a:r>
              <a:rPr lang="pl-PL" sz="2000" dirty="0" smtClean="0"/>
              <a:t>krzyżowania z udziałem tych ras owocują uzyskiwaniem tuczników o naprawdę wysokiej mięsności, co jest </a:t>
            </a:r>
            <a:r>
              <a:rPr lang="pl-PL" sz="2000" b="1" dirty="0" smtClean="0"/>
              <a:t>efektem heterozji</a:t>
            </a:r>
            <a:endParaRPr lang="pl-PL" sz="2000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697760"/>
            <a:ext cx="32003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79891"/>
            <a:ext cx="3600400" cy="27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708920"/>
            <a:ext cx="3565028" cy="203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8705</TotalTime>
  <Words>266</Words>
  <Application>Microsoft Office PowerPoint</Application>
  <PresentationFormat>Pokaz na ekranie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Miejski</vt:lpstr>
      <vt:lpstr>Jakość surowca rzeźnego</vt:lpstr>
      <vt:lpstr>Slajd 2</vt:lpstr>
      <vt:lpstr>Jakość wieprzowiny a rasa świń </vt:lpstr>
      <vt:lpstr>Slajd 4</vt:lpstr>
      <vt:lpstr>Krzyżowanie międzyrasowe,</vt:lpstr>
      <vt:lpstr>Slajd 6</vt:lpstr>
      <vt:lpstr>Slajd 7</vt:lpstr>
      <vt:lpstr>Slajd 8</vt:lpstr>
      <vt:lpstr>Slajd 9</vt:lpstr>
      <vt:lpstr>Zapamiętaj !</vt:lpstr>
      <vt:lpstr>Slajd 11</vt:lpstr>
      <vt:lpstr>Jakość mięsa wieprzowego a płeć świń </vt:lpstr>
      <vt:lpstr>Slajd 13</vt:lpstr>
      <vt:lpstr>Wyjaśnij zagadnienia związane z utrzymaniem świń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Jakość surowca rzeźnego</dc:title>
  <dc:creator>8</dc:creator>
  <cp:lastModifiedBy>8</cp:lastModifiedBy>
  <cp:revision>17</cp:revision>
  <dcterms:created xsi:type="dcterms:W3CDTF">2019-02-14T09:23:51Z</dcterms:created>
  <dcterms:modified xsi:type="dcterms:W3CDTF">2020-05-05T20:02:54Z</dcterms:modified>
</cp:coreProperties>
</file>