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256" r:id="rId2"/>
    <p:sldId id="257" r:id="rId3"/>
    <p:sldId id="258" r:id="rId4"/>
    <p:sldId id="260" r:id="rId5"/>
    <p:sldId id="259" r:id="rId6"/>
    <p:sldId id="261" r:id="rId7"/>
    <p:sldId id="292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0" r:id="rId27"/>
    <p:sldId id="291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87" r:id="rId38"/>
    <p:sldId id="293" r:id="rId39"/>
    <p:sldId id="295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14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D4E15-0333-483B-9675-8D69555DE5DE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782C-C6D5-44D0-BA78-A60BC94A88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782C-C6D5-44D0-BA78-A60BC94A88FE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38E118-0894-45FD-B743-0939A929A893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1AACB7-806B-4EA7-BF6F-C6DB3C9C3C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0064" y="428604"/>
            <a:ext cx="8523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</a:t>
            </a:r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dom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b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квартира</a:t>
            </a:r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mieszkanie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Помещения</a:t>
            </a:r>
            <a:endParaRPr lang="pl-PL" dirty="0"/>
          </a:p>
        </p:txBody>
      </p:sp>
      <p:pic>
        <p:nvPicPr>
          <p:cNvPr id="22530" name="Picture 2" descr="http://mebel.arthouse.dn.ua/wp-content/uploads/2013/09/5f1a3dcc84d7884ffb10fb900c5fb3d7b97f4c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929089" cy="414340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22532" name="Picture 4" descr="http://kuhni4u.com/wp-content/uploads/2015/04/Ostrovnaja-planiro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786214" cy="392909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643042" y="1500174"/>
            <a:ext cx="126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72132" y="1643050"/>
            <a:ext cx="101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кухня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Помещения</a:t>
            </a:r>
            <a:endParaRPr lang="pl-PL" dirty="0"/>
          </a:p>
        </p:txBody>
      </p:sp>
      <p:pic>
        <p:nvPicPr>
          <p:cNvPr id="21506" name="Picture 2" descr="http://test2.kroerov.ru/images/cms/data/kvartira/van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177694" cy="364333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21508" name="Picture 4" descr="http://dom100.by/images/flats/kozlova2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3810027" cy="371477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071538" y="1785926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ванная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72132" y="1643050"/>
            <a:ext cx="109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туалет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Помещения</a:t>
            </a:r>
            <a:endParaRPr lang="pl-PL" dirty="0"/>
          </a:p>
        </p:txBody>
      </p:sp>
      <p:pic>
        <p:nvPicPr>
          <p:cNvPr id="23554" name="Picture 2" descr="http://sochi.azbuka-interior.ru/img/garderobs/11536-eifdg7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14554"/>
            <a:ext cx="3929089" cy="37689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23556" name="Picture 4" descr="http://archi-des.ru/uploads/2014/03/33333333333333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63" y="2143116"/>
            <a:ext cx="4191030" cy="392909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142976" y="1428736"/>
            <a:ext cx="1915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гардеробная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72066" y="1500174"/>
            <a:ext cx="130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кабинет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Помещения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57290" y="2071678"/>
            <a:ext cx="7343870" cy="332398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Балкон</a:t>
            </a: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 - balkon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Подвал</a:t>
            </a: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 - piwnica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Чердак</a:t>
            </a: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 - strych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Гараж</a:t>
            </a: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 - garaż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Кладовка</a:t>
            </a: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 – pomieszczenie gospodarcze, </a:t>
            </a:r>
          </a:p>
          <a:p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                      spiżarnia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гостиной</a:t>
            </a:r>
            <a:endParaRPr lang="pl-PL" dirty="0"/>
          </a:p>
        </p:txBody>
      </p:sp>
      <p:pic>
        <p:nvPicPr>
          <p:cNvPr id="1026" name="Picture 2" descr="http://www.meblebest.com.pl/public/images2/zdjecia/Kanapa-Memph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2857520" cy="2141785"/>
          </a:xfrm>
          <a:prstGeom prst="rect">
            <a:avLst/>
          </a:prstGeom>
          <a:noFill/>
        </p:spPr>
      </p:pic>
      <p:pic>
        <p:nvPicPr>
          <p:cNvPr id="1028" name="Picture 4" descr="http://www.momastudio.pl/products/fotel_kato_2_sits_moma_stu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2286016" cy="2309403"/>
          </a:xfrm>
          <a:prstGeom prst="rect">
            <a:avLst/>
          </a:prstGeom>
          <a:noFill/>
        </p:spPr>
      </p:pic>
      <p:pic>
        <p:nvPicPr>
          <p:cNvPr id="1030" name="Picture 6" descr="http://dostolu.pl/img/gallery/photo/0/6be7058cabbd296df02478e39b3e4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8"/>
            <a:ext cx="2668706" cy="2000264"/>
          </a:xfrm>
          <a:prstGeom prst="rect">
            <a:avLst/>
          </a:prstGeom>
          <a:noFill/>
        </p:spPr>
      </p:pic>
      <p:pic>
        <p:nvPicPr>
          <p:cNvPr id="1032" name="Picture 8" descr="http://www.interkres.com/img/meble/krzesla_nikol_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960245" cy="221457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285984" y="307181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диван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57950" y="342900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кресло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071538" y="6215082"/>
            <a:ext cx="181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стул, стулья</a:t>
            </a:r>
            <a:endParaRPr lang="pl-PL" sz="2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357950" y="585789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стол</a:t>
            </a:r>
            <a:endParaRPr lang="pl-PL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гостиной</a:t>
            </a:r>
            <a:endParaRPr lang="pl-PL" dirty="0"/>
          </a:p>
        </p:txBody>
      </p:sp>
      <p:pic>
        <p:nvPicPr>
          <p:cNvPr id="26626" name="Picture 2" descr="http://www.agatameble.pl/files/Helvetia_Wieruszow/Voltera/komod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485499" cy="1928826"/>
          </a:xfrm>
          <a:prstGeom prst="rect">
            <a:avLst/>
          </a:prstGeom>
          <a:noFill/>
        </p:spPr>
      </p:pic>
      <p:pic>
        <p:nvPicPr>
          <p:cNvPr id="26628" name="Picture 4" descr="http://dywany-chodniki.pl/images/katalog/produkty/273-Dywan_HS_Fryz_wycinany_1854_brazowy-7326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2097022" cy="1571772"/>
          </a:xfrm>
          <a:prstGeom prst="rect">
            <a:avLst/>
          </a:prstGeom>
          <a:noFill/>
        </p:spPr>
      </p:pic>
      <p:pic>
        <p:nvPicPr>
          <p:cNvPr id="26630" name="Picture 6" descr="http://www.ihe24.pl/14007-12545-thickbox/zyrandol-3-pl-starlet-98-85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2286015" cy="2286016"/>
          </a:xfrm>
          <a:prstGeom prst="rect">
            <a:avLst/>
          </a:prstGeom>
          <a:noFill/>
        </p:spPr>
      </p:pic>
      <p:pic>
        <p:nvPicPr>
          <p:cNvPr id="26632" name="Picture 8" descr="http://static.frazpc.pl/cms/2009/08/1250370983898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714752"/>
            <a:ext cx="2633258" cy="2000264"/>
          </a:xfrm>
          <a:prstGeom prst="rect">
            <a:avLst/>
          </a:prstGeom>
          <a:noFill/>
        </p:spPr>
      </p:pic>
      <p:pic>
        <p:nvPicPr>
          <p:cNvPr id="26634" name="Picture 10" descr="http://www.lampy-alfa.pl/zdjecia/def154e1_6c64_4156_987b_52bac77bb3e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643314"/>
            <a:ext cx="2428891" cy="242889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142976" y="2857496"/>
            <a:ext cx="273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комод (с ящиками)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86380" y="3143248"/>
            <a:ext cx="98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ковёр</a:t>
            </a:r>
            <a:endParaRPr lang="pl-PL" sz="2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7158" y="5929330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люстра</a:t>
            </a:r>
            <a:endParaRPr lang="pl-PL" sz="24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071934" y="6072206"/>
            <a:ext cx="159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телевизор</a:t>
            </a:r>
            <a:endParaRPr lang="pl-PL" sz="2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215206" y="600076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торшер</a:t>
            </a:r>
            <a:endParaRPr lang="pl-PL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гостиной</a:t>
            </a:r>
            <a:endParaRPr lang="pl-PL" dirty="0"/>
          </a:p>
        </p:txBody>
      </p:sp>
      <p:pic>
        <p:nvPicPr>
          <p:cNvPr id="27650" name="Picture 2" descr="http://www.easydoor.pl/images/oferta/parapety/parapet_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2857500" cy="2028826"/>
          </a:xfrm>
          <a:prstGeom prst="rect">
            <a:avLst/>
          </a:prstGeom>
          <a:noFill/>
        </p:spPr>
      </p:pic>
      <p:pic>
        <p:nvPicPr>
          <p:cNvPr id="27652" name="Picture 4" descr="http://www.inspireme.pl/zdjecia/dodane/Wnetrza-Okna-Klasyczne-okno-z-bordowymi-zaslonami-i-jasna-firanka-20110821204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85992"/>
            <a:ext cx="2857519" cy="28575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28794" y="157161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Окн</a:t>
            </a:r>
            <a:r>
              <a:rPr lang="ru-RU" sz="2400" b="1" u="sng" dirty="0"/>
              <a:t>о</a:t>
            </a:r>
            <a:r>
              <a:rPr lang="ru-RU" sz="2400" b="1" dirty="0"/>
              <a:t>,</a:t>
            </a:r>
            <a:r>
              <a:rPr lang="pl-PL" sz="2400" b="1" dirty="0"/>
              <a:t> </a:t>
            </a:r>
            <a:r>
              <a:rPr lang="pl-PL" sz="2400" b="1" dirty="0" err="1"/>
              <a:t>l.mn</a:t>
            </a:r>
            <a:r>
              <a:rPr lang="pl-PL" sz="2400" b="1" dirty="0"/>
              <a:t> - </a:t>
            </a:r>
            <a:r>
              <a:rPr lang="ru-RU" sz="2400" b="1" dirty="0"/>
              <a:t> </a:t>
            </a:r>
            <a:r>
              <a:rPr lang="ru-RU" sz="2400" b="1" u="sng" dirty="0"/>
              <a:t>о</a:t>
            </a:r>
            <a:r>
              <a:rPr lang="ru-RU" sz="2400" b="1" dirty="0"/>
              <a:t>кна (деревянные, пластиковые)</a:t>
            </a:r>
            <a:endParaRPr lang="pl-PL" sz="2400" b="1" dirty="0"/>
          </a:p>
        </p:txBody>
      </p:sp>
      <p:cxnSp>
        <p:nvCxnSpPr>
          <p:cNvPr id="7" name="Łącznik prosty ze strzałką 6"/>
          <p:cNvCxnSpPr/>
          <p:nvPr/>
        </p:nvCxnSpPr>
        <p:spPr>
          <a:xfrm rot="5400000">
            <a:off x="1214414" y="4000504"/>
            <a:ext cx="1214446" cy="12144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rot="16200000" flipH="1">
            <a:off x="2178827" y="3893347"/>
            <a:ext cx="2500330" cy="1428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5400000">
            <a:off x="4572000" y="4572008"/>
            <a:ext cx="2286016" cy="428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16200000" flipH="1">
            <a:off x="6000760" y="4572008"/>
            <a:ext cx="2071702" cy="6429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714348" y="5214950"/>
            <a:ext cx="142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подоконник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928926" y="5357826"/>
            <a:ext cx="195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свёртывающиеся</a:t>
            </a:r>
          </a:p>
          <a:p>
            <a:r>
              <a:rPr lang="ru-RU" b="1" dirty="0"/>
              <a:t>шторы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072066" y="607220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шторы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286644" y="6000768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гардины,</a:t>
            </a:r>
          </a:p>
          <a:p>
            <a:r>
              <a:rPr lang="ru-RU" b="1" dirty="0"/>
              <a:t>занавески</a:t>
            </a:r>
            <a:endParaRPr lang="pl-PL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28596" y="614364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жалюзи</a:t>
            </a:r>
          </a:p>
          <a:p>
            <a:r>
              <a:rPr lang="ru-RU" b="1" dirty="0"/>
              <a:t> плиссе</a:t>
            </a:r>
            <a:endParaRPr lang="pl-PL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кухне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14414" y="1214422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кухонный гарнитур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zestaw mebli kuchennych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(изготовленный на заказ –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wykonany na zamówienie)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висящие шкафчики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szafki wiszące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стоящие шкафчики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szafki stojące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встроенные шкафчики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szafki wbudowane</a:t>
            </a:r>
          </a:p>
        </p:txBody>
      </p:sp>
      <p:pic>
        <p:nvPicPr>
          <p:cNvPr id="1026" name="Picture 2" descr="http://www.stroynet.ru/users/files/30400-5412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00504"/>
            <a:ext cx="1714512" cy="1825003"/>
          </a:xfrm>
          <a:prstGeom prst="rect">
            <a:avLst/>
          </a:prstGeom>
          <a:noFill/>
        </p:spPr>
      </p:pic>
      <p:pic>
        <p:nvPicPr>
          <p:cNvPr id="1028" name="Picture 4" descr="http://j.sprosus.ru/1009/284/096/7ubbd06c09sf3zo3/l--predlozhenie_remont_e_lektroplit_bojlerov_na_domu_v_krasnoyarske_picN9284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3429000"/>
            <a:ext cx="2071702" cy="253897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214414" y="5786454"/>
            <a:ext cx="157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табуретка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143372" y="607220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электрическая плита (газовая)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кухне</a:t>
            </a:r>
            <a:endParaRPr lang="pl-PL" dirty="0"/>
          </a:p>
        </p:txBody>
      </p:sp>
      <p:pic>
        <p:nvPicPr>
          <p:cNvPr id="29698" name="Picture 2" descr="http://zakazer.ru/image/foto/big/27/282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357298"/>
            <a:ext cx="1673191" cy="1643074"/>
          </a:xfrm>
          <a:prstGeom prst="rect">
            <a:avLst/>
          </a:prstGeom>
          <a:noFill/>
        </p:spPr>
      </p:pic>
      <p:pic>
        <p:nvPicPr>
          <p:cNvPr id="29700" name="Picture 4" descr="http://www.simfo.com.ua/upload/normal/odessa-remont_holodilnikov_odessa_13679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357299"/>
            <a:ext cx="1917985" cy="1643074"/>
          </a:xfrm>
          <a:prstGeom prst="rect">
            <a:avLst/>
          </a:prstGeom>
          <a:noFill/>
        </p:spPr>
      </p:pic>
      <p:pic>
        <p:nvPicPr>
          <p:cNvPr id="29704" name="Picture 8" descr="http://vkusnyash.ru/wp-content/uploads/2015/05/%D0%9F%D0%BE%D1%81%D1%83%D0%B4%D0%BE%D0%BC%D0%BE%D0%B5%D1%87%D0%BD%D0%B0%D1%8F-%D0%BC%D0%B0%D1%88%D0%B8%D0%BD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1857388" cy="1857388"/>
          </a:xfrm>
          <a:prstGeom prst="rect">
            <a:avLst/>
          </a:prstGeom>
          <a:noFill/>
        </p:spPr>
      </p:pic>
      <p:pic>
        <p:nvPicPr>
          <p:cNvPr id="29706" name="Picture 10" descr="http://mamapapa-vrn.com/_fr/3/49475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357694"/>
            <a:ext cx="1765303" cy="1357322"/>
          </a:xfrm>
          <a:prstGeom prst="rect">
            <a:avLst/>
          </a:prstGeom>
          <a:noFill/>
        </p:spPr>
      </p:pic>
      <p:pic>
        <p:nvPicPr>
          <p:cNvPr id="29708" name="Picture 12" descr="http://pics.mobilluck.com.ua/photo/cofee_maker/Braun/Braun_KF_410_5663_988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000504"/>
            <a:ext cx="1333174" cy="178595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714348" y="3286124"/>
            <a:ext cx="127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духовка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571868" y="3357562"/>
            <a:ext cx="199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холодильник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42844" y="6215082"/>
            <a:ext cx="345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посудомоечная машина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786182" y="61436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раковина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786578" y="6000768"/>
            <a:ext cx="1681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кофеварка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10" name="Picture 14" descr="http://www.roznica.com.ua/rf/th/800x600/69/1826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357298"/>
            <a:ext cx="2214578" cy="1589496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6429388" y="3286124"/>
            <a:ext cx="204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морозильник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кухне</a:t>
            </a:r>
            <a:endParaRPr lang="pl-PL" dirty="0"/>
          </a:p>
        </p:txBody>
      </p:sp>
      <p:pic>
        <p:nvPicPr>
          <p:cNvPr id="30722" name="Picture 2" descr="http://chaynix.ru/UserFiles/__shop/images/original/130330977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1905013" cy="1428760"/>
          </a:xfrm>
          <a:prstGeom prst="rect">
            <a:avLst/>
          </a:prstGeom>
          <a:noFill/>
        </p:spPr>
      </p:pic>
      <p:pic>
        <p:nvPicPr>
          <p:cNvPr id="30724" name="Picture 4" descr="http://home-helpers.alloy.ru/media/images/2013/03/19/big/30f5d9a2-027e-4488-9a24-616d01e748a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1900251" cy="1357322"/>
          </a:xfrm>
          <a:prstGeom prst="rect">
            <a:avLst/>
          </a:prstGeom>
          <a:noFill/>
        </p:spPr>
      </p:pic>
      <p:pic>
        <p:nvPicPr>
          <p:cNvPr id="30726" name="Picture 6" descr="http://www.cempol.pl/pliki/cemplus/nagrody/rtv_agd/toster/phil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2400317" cy="2000264"/>
          </a:xfrm>
          <a:prstGeom prst="rect">
            <a:avLst/>
          </a:prstGeom>
          <a:noFill/>
        </p:spPr>
      </p:pic>
      <p:sp>
        <p:nvSpPr>
          <p:cNvPr id="30728" name="AutoShape 8" descr="http://%D0%BA%D0%BE%D0%BD%D1%82%D0%B8%D0%BD%D0%B5%D0%BD%D1%82%D0%BC%D0%B5%D0%B1%D0%B5%D0%BB%D0%B8.%D1%80%D1%84/uploads/kitchen/fur/vydvishnie-vedra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30" name="AutoShape 10" descr="http://%D0%BA%D0%BE%D0%BD%D1%82%D0%B8%D0%BD%D0%B5%D0%BD%D1%82%D0%BC%D0%B5%D0%B1%D0%B5%D0%BB%D0%B8.%D1%80%D1%84/uploads/kitchen/fur/vydvishnie-vedra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32" name="AutoShape 12" descr="http://%D0%BA%D0%BE%D0%BD%D1%82%D0%B8%D0%BD%D0%B5%D0%BD%D1%82%D0%BC%D0%B5%D0%B1%D0%B5%D0%BB%D0%B8.%D1%80%D1%84/uploads/kitchen/fur/vydvishnie-vedra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34" name="Picture 14" descr="http://www.merill.it/images/ecological/electa/ELECTA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143380"/>
            <a:ext cx="1285884" cy="171451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000100" y="3143248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чайник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000365" y="335756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кухонный комбайн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00100" y="6286520"/>
            <a:ext cx="1079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тостер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00431" y="6143644"/>
            <a:ext cx="23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мусорное ведро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i.absurdopedia.net/7/72/%D0%9C%D0%B8%D0%BA%D1%80%D0%BE%D0%B2%D0%BE%D0%BB%D0%BD%D0%BE%D0%B2%D0%B0%D1%8F_%D0%BF%D0%B5%D1%87%D1%8C_%D1%81_%D0%BA%D1%83%D1%80%D0%B8%D1%86%D0%B5%D0%B9_%D0%B2%D0%BD%D1%83%D1%82%D1%80%D0%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571612"/>
            <a:ext cx="2190766" cy="1643074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6000760" y="3244334"/>
            <a:ext cx="31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микроволновая печь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6" name="Picture 16" descr="http://growinggarden.ru/img/kitchen/%D0%B2%D1%8B%D1%82%D1%8F%D0%B6%D0%BA%D0%B0-%D0%BD%D0%B0-%D0%BA%D1%83%D1%85%D0%BD%D1%8E/00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86256"/>
            <a:ext cx="1857388" cy="1454954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6500826" y="6215082"/>
            <a:ext cx="145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вытяжка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 дома</a:t>
            </a:r>
            <a:endParaRPr lang="pl-PL" dirty="0"/>
          </a:p>
        </p:txBody>
      </p:sp>
      <p:pic>
        <p:nvPicPr>
          <p:cNvPr id="1026" name="Picture 2" descr="http://plasportal.com/wp-content/uploads/2015/06/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2714644" cy="18573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8" name="Picture 4" descr="http://www.classifieds24.ru/images/3140/3139529/larg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2857520" cy="19288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1214413" y="3357562"/>
            <a:ext cx="34290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Котт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willa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Односем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йный дом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dom jednorodzinny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Особн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willa, pałacyk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15008" y="3500438"/>
            <a:ext cx="271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Таунх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- szeregowiec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ванной</a:t>
            </a:r>
            <a:endParaRPr lang="pl-PL" dirty="0"/>
          </a:p>
        </p:txBody>
      </p:sp>
      <p:pic>
        <p:nvPicPr>
          <p:cNvPr id="31746" name="Picture 2" descr="http://www.leomark.ru/_pu/17/44402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10" y="1203271"/>
            <a:ext cx="1972130" cy="1571636"/>
          </a:xfrm>
          <a:prstGeom prst="rect">
            <a:avLst/>
          </a:prstGeom>
          <a:noFill/>
        </p:spPr>
      </p:pic>
      <p:pic>
        <p:nvPicPr>
          <p:cNvPr id="31748" name="Picture 4" descr="http://www.san18.ru/image/cache/data/goods/bas2000/1-36-arona/arona-0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809" y="1294886"/>
            <a:ext cx="1809763" cy="1357322"/>
          </a:xfrm>
          <a:prstGeom prst="rect">
            <a:avLst/>
          </a:prstGeom>
          <a:noFill/>
        </p:spPr>
      </p:pic>
      <p:pic>
        <p:nvPicPr>
          <p:cNvPr id="31750" name="Picture 6" descr="http://railwayukr.com/assets/files/2014/03/17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92" y="1256351"/>
            <a:ext cx="1879162" cy="1285884"/>
          </a:xfrm>
          <a:prstGeom prst="rect">
            <a:avLst/>
          </a:prstGeom>
          <a:noFill/>
        </p:spPr>
      </p:pic>
      <p:pic>
        <p:nvPicPr>
          <p:cNvPr id="31752" name="Picture 8" descr="http://www.remstroi.biz/text4/samsu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1643074" cy="2014927"/>
          </a:xfrm>
          <a:prstGeom prst="rect">
            <a:avLst/>
          </a:prstGeom>
          <a:noFill/>
        </p:spPr>
      </p:pic>
      <p:pic>
        <p:nvPicPr>
          <p:cNvPr id="31754" name="Picture 10" descr="http://penoplast.biz.ua/wp-content/uploads/2015/02/espelho-quadrado-para-banheiro-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143380"/>
            <a:ext cx="2014994" cy="1489047"/>
          </a:xfrm>
          <a:prstGeom prst="rect">
            <a:avLst/>
          </a:prstGeom>
          <a:noFill/>
        </p:spPr>
      </p:pic>
      <p:pic>
        <p:nvPicPr>
          <p:cNvPr id="31756" name="Picture 12" descr="http://ikra64.ru/u/catalog/7/5105c1b45a7b7/o/13593317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000504"/>
            <a:ext cx="1785950" cy="1785950"/>
          </a:xfrm>
          <a:prstGeom prst="rect">
            <a:avLst/>
          </a:prstGeom>
          <a:noFill/>
        </p:spPr>
      </p:pic>
      <p:pic>
        <p:nvPicPr>
          <p:cNvPr id="31758" name="Picture 14" descr="http://chaynix.ru/UserFiles/__shop/images/original/13591029223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429132"/>
            <a:ext cx="1714512" cy="1285884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306408" y="2997478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ванна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843808" y="29745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душевая кабина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душ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914432" y="3214686"/>
            <a:ext cx="204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умывальник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607220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стиральная машина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214678" y="607220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зеркало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857752" y="6072206"/>
            <a:ext cx="275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корзина для белья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786710" y="592933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фен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спальне</a:t>
            </a:r>
            <a:endParaRPr lang="pl-PL" dirty="0"/>
          </a:p>
        </p:txBody>
      </p:sp>
      <p:pic>
        <p:nvPicPr>
          <p:cNvPr id="1026" name="Picture 2" descr="http://rostov.1gs.ru/img/rostov_b_68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2357454" cy="1571636"/>
          </a:xfrm>
          <a:prstGeom prst="rect">
            <a:avLst/>
          </a:prstGeom>
          <a:noFill/>
        </p:spPr>
      </p:pic>
      <p:pic>
        <p:nvPicPr>
          <p:cNvPr id="1028" name="Picture 4" descr="http://www.epochtimes.ru/eet-content/uploads/2015/01/tumby-prikrovatnienumby-obu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2428892" cy="1773092"/>
          </a:xfrm>
          <a:prstGeom prst="rect">
            <a:avLst/>
          </a:prstGeom>
          <a:noFill/>
        </p:spPr>
      </p:pic>
      <p:pic>
        <p:nvPicPr>
          <p:cNvPr id="1030" name="Picture 6" descr="http://www.mebelotus.ru/images/stories/virtuemart/product/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959" y="3929067"/>
            <a:ext cx="1950099" cy="1928826"/>
          </a:xfrm>
          <a:prstGeom prst="rect">
            <a:avLst/>
          </a:prstGeom>
          <a:noFill/>
        </p:spPr>
      </p:pic>
      <p:pic>
        <p:nvPicPr>
          <p:cNvPr id="1034" name="Picture 10" descr="http://91.img.avito.st/640x480/16258232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429132"/>
            <a:ext cx="2286016" cy="114300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857356" y="2786058"/>
            <a:ext cx="130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кровать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15008" y="3357562"/>
            <a:ext cx="148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тумбочка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72542" y="6077572"/>
            <a:ext cx="98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шкаф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786578" y="592933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кабинете</a:t>
            </a:r>
            <a:endParaRPr lang="pl-PL" dirty="0"/>
          </a:p>
        </p:txBody>
      </p:sp>
      <p:pic>
        <p:nvPicPr>
          <p:cNvPr id="33794" name="Picture 2" descr="http://sibaymebel.3dn.ru/stoliki/st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214578" cy="2214578"/>
          </a:xfrm>
          <a:prstGeom prst="rect">
            <a:avLst/>
          </a:prstGeom>
          <a:noFill/>
        </p:spPr>
      </p:pic>
      <p:pic>
        <p:nvPicPr>
          <p:cNvPr id="33796" name="Picture 4" descr="http://ventura.ie/wp-content/uploads/furniture/bookcases_carpentry/f_bocar_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142984"/>
            <a:ext cx="2214578" cy="2214578"/>
          </a:xfrm>
          <a:prstGeom prst="rect">
            <a:avLst/>
          </a:prstGeom>
          <a:noFill/>
        </p:spPr>
      </p:pic>
      <p:pic>
        <p:nvPicPr>
          <p:cNvPr id="33798" name="Picture 6" descr="http://cmak.by/uploads/catalog/noutbuki-2/noutbuk/images/1_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29132"/>
            <a:ext cx="1885910" cy="1428720"/>
          </a:xfrm>
          <a:prstGeom prst="rect">
            <a:avLst/>
          </a:prstGeom>
          <a:noFill/>
        </p:spPr>
      </p:pic>
      <p:pic>
        <p:nvPicPr>
          <p:cNvPr id="33800" name="Picture 8" descr="http://1palladium.com.ua/images/product_images/popup_images/1811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357694"/>
            <a:ext cx="1785950" cy="1339463"/>
          </a:xfrm>
          <a:prstGeom prst="rect">
            <a:avLst/>
          </a:prstGeom>
          <a:noFill/>
        </p:spPr>
      </p:pic>
      <p:pic>
        <p:nvPicPr>
          <p:cNvPr id="33802" name="Picture 10" descr="http://www.johndesq.com/graflex/images/v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00570"/>
            <a:ext cx="1615189" cy="1223932"/>
          </a:xfrm>
          <a:prstGeom prst="rect">
            <a:avLst/>
          </a:prstGeom>
          <a:noFill/>
        </p:spPr>
      </p:pic>
      <p:pic>
        <p:nvPicPr>
          <p:cNvPr id="33804" name="Picture 12" descr="http://www.abcsoft.be/img/products/THUBACKCLOCK/extra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500570"/>
            <a:ext cx="1351783" cy="1285884"/>
          </a:xfrm>
          <a:prstGeom prst="rect">
            <a:avLst/>
          </a:prstGeom>
          <a:noFill/>
        </p:spPr>
      </p:pic>
      <p:pic>
        <p:nvPicPr>
          <p:cNvPr id="33806" name="Picture 14" descr="http://blog.wildberries.ru/wp-content/uploads/2012/10/171804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1357298"/>
            <a:ext cx="1609665" cy="150019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57158" y="3429000"/>
            <a:ext cx="264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письменный стол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857620" y="3500438"/>
            <a:ext cx="241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книжный шкаф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858016" y="3429000"/>
            <a:ext cx="133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картина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00034" y="5857892"/>
            <a:ext cx="128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ноутбук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857488" y="5786454"/>
            <a:ext cx="13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принтер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000628" y="5786454"/>
            <a:ext cx="113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сканер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429520" y="600076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часы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передней</a:t>
            </a:r>
            <a:endParaRPr lang="pl-PL" dirty="0"/>
          </a:p>
        </p:txBody>
      </p:sp>
      <p:pic>
        <p:nvPicPr>
          <p:cNvPr id="34818" name="Picture 2" descr="http://bemebel.ru/image/cache/data-gomel-biblioteka-gm-1356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2762269" cy="2071702"/>
          </a:xfrm>
          <a:prstGeom prst="rect">
            <a:avLst/>
          </a:prstGeom>
          <a:noFill/>
        </p:spPr>
      </p:pic>
      <p:pic>
        <p:nvPicPr>
          <p:cNvPr id="34820" name="Picture 4" descr="http://stroitelnye-sovety.ru/img.php?url=http://cs623628.vk.me/v623628090/68e7/teqdtcgcy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429132"/>
            <a:ext cx="1581005" cy="1285884"/>
          </a:xfrm>
          <a:prstGeom prst="rect">
            <a:avLst/>
          </a:prstGeom>
          <a:noFill/>
        </p:spPr>
      </p:pic>
      <p:pic>
        <p:nvPicPr>
          <p:cNvPr id="34822" name="Picture 6" descr="http://bagra.ru/desk_images/401919_dveri_metallicheskie_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71612"/>
            <a:ext cx="1011297" cy="1785950"/>
          </a:xfrm>
          <a:prstGeom prst="rect">
            <a:avLst/>
          </a:prstGeom>
          <a:noFill/>
        </p:spPr>
      </p:pic>
      <p:pic>
        <p:nvPicPr>
          <p:cNvPr id="34824" name="Picture 8" descr="https://im2-tub-ru.yandex.net/i?id=3dc79b9f3001d93ff19ce2b484aed667&amp;n=33&amp;h=1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256"/>
            <a:ext cx="2428875" cy="161925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428728" y="3643314"/>
            <a:ext cx="140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вешалка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071933" y="3643314"/>
            <a:ext cx="128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дверь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85918" y="592933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глазок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643570" y="621508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дорожка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.perestroika.com/images/detail/318245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428736"/>
            <a:ext cx="2347249" cy="164307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000760" y="3357562"/>
            <a:ext cx="2442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тумба для обуви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кладовке</a:t>
            </a:r>
            <a:endParaRPr lang="pl-PL" dirty="0"/>
          </a:p>
        </p:txBody>
      </p:sp>
      <p:pic>
        <p:nvPicPr>
          <p:cNvPr id="35842" name="Picture 2" descr="http://bauhaus.yapokupayu.ru/system/images/product/006/785/687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1857348" cy="1857348"/>
          </a:xfrm>
          <a:prstGeom prst="rect">
            <a:avLst/>
          </a:prstGeom>
          <a:noFill/>
        </p:spPr>
      </p:pic>
      <p:pic>
        <p:nvPicPr>
          <p:cNvPr id="35844" name="Picture 4" descr="http://www.mir-tehniki.info/upload/catalog_pictures/large/00000048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1711654" cy="1428760"/>
          </a:xfrm>
          <a:prstGeom prst="rect">
            <a:avLst/>
          </a:prstGeom>
          <a:noFill/>
        </p:spPr>
      </p:pic>
      <p:pic>
        <p:nvPicPr>
          <p:cNvPr id="35846" name="Picture 6" descr="http://files.federalcatalog.ru/cs/api/getProductFile?type=images&amp;productId=130613101636108&amp;login=federal-shop&amp;password=xKxf28dp&amp;name=1&amp;extension=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86190"/>
            <a:ext cx="2091973" cy="2071702"/>
          </a:xfrm>
          <a:prstGeom prst="rect">
            <a:avLst/>
          </a:prstGeom>
          <a:noFill/>
        </p:spPr>
      </p:pic>
      <p:pic>
        <p:nvPicPr>
          <p:cNvPr id="35848" name="Picture 8" descr="http://www.hellweg.at/out/pictures/generated/product/1/665_665_75/457066_waeschetrockner_top_dry_mini_apricot-weiss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143380"/>
            <a:ext cx="2286016" cy="171537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285852" y="307181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гладильная доска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00760" y="321468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утюг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71538" y="592933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стенд для сушки белья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86446" y="592933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пылесос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6866" name="Picture 2" descr="http://18.img.avito.st/640x480/778572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1"/>
            <a:ext cx="2190765" cy="1643074"/>
          </a:xfrm>
          <a:prstGeom prst="rect">
            <a:avLst/>
          </a:prstGeom>
          <a:noFill/>
        </p:spPr>
      </p:pic>
      <p:pic>
        <p:nvPicPr>
          <p:cNvPr id="36868" name="Picture 4" descr="http://bazmoc.am/image/cache/catalog/fvgbhnjkl75-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643050"/>
            <a:ext cx="2095514" cy="1571636"/>
          </a:xfrm>
          <a:prstGeom prst="rect">
            <a:avLst/>
          </a:prstGeom>
          <a:noFill/>
        </p:spPr>
      </p:pic>
      <p:pic>
        <p:nvPicPr>
          <p:cNvPr id="36872" name="Picture 8" descr="http://www.yapimarket.ru/images/products/fb987bf609473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500174"/>
            <a:ext cx="1571636" cy="1571636"/>
          </a:xfrm>
          <a:prstGeom prst="rect">
            <a:avLst/>
          </a:prstGeom>
          <a:noFill/>
        </p:spPr>
      </p:pic>
      <p:pic>
        <p:nvPicPr>
          <p:cNvPr id="36876" name="Picture 12" descr="http://kapitalstrojservis.ru/wp-content/uploads/2015/05/Ekonomiya-mesta-s-pomoshhyu-shkafa-ku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286256"/>
            <a:ext cx="1931845" cy="1500198"/>
          </a:xfrm>
          <a:prstGeom prst="rect">
            <a:avLst/>
          </a:prstGeom>
          <a:noFill/>
        </p:spPr>
      </p:pic>
      <p:pic>
        <p:nvPicPr>
          <p:cNvPr id="36878" name="Picture 14" descr="http://imbataysk.ru/UserFiles/Image/6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52" y="4214818"/>
            <a:ext cx="1857348" cy="1857348"/>
          </a:xfrm>
          <a:prstGeom prst="rect">
            <a:avLst/>
          </a:prstGeom>
          <a:noFill/>
        </p:spPr>
      </p:pic>
      <p:pic>
        <p:nvPicPr>
          <p:cNvPr id="36880" name="Picture 16" descr="http://74svet.ru/upload/iblock/a1a/3767286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143380"/>
            <a:ext cx="1893160" cy="173034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42910" y="3429000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унитаз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71737" y="314324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пуфик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357950" y="3214686"/>
            <a:ext cx="287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настольная лампа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71538" y="600076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714612" y="607220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шкаф - купе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429520" y="57864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коврик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82" name="Picture 18" descr="http://www.hometrendy.pl/images/max/kaloryfer-jak-nowy_1156,1156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1928802"/>
            <a:ext cx="1643073" cy="1094459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4286248" y="3071810"/>
            <a:ext cx="124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батерея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84" name="Picture 20" descr="http://www.gedoni.ru/published/publicdata/GEDONIRBASE001/attachments/SC/products_pictures/117550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4000504"/>
            <a:ext cx="2028796" cy="2028796"/>
          </a:xfrm>
          <a:prstGeom prst="rect">
            <a:avLst/>
          </a:prstGeom>
          <a:noFill/>
        </p:spPr>
      </p:pic>
      <p:sp>
        <p:nvSpPr>
          <p:cNvPr id="21" name="pole tekstowe 20"/>
          <p:cNvSpPr txBox="1"/>
          <p:nvPr/>
        </p:nvSpPr>
        <p:spPr>
          <a:xfrm>
            <a:off x="5572132" y="5857892"/>
            <a:ext cx="84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софа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0178" name="Picture 2" descr="http://malyshok-dt.ru/userfiles/shop/large/48_korzina-dlya-igrushek-s-mor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1785950" cy="178595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85720" y="37861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корзина для игрушек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http://dvd.nl/media/uploads/uploads_old_site/news/2003-08-04-LX8200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643050"/>
            <a:ext cx="1785950" cy="177961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571868" y="3571877"/>
            <a:ext cx="3162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домашний кинотеатр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2" name="Picture 6" descr="http://fastenmarket.ru/upload/iblock/72b/72b017a43d5470f432e355293fda6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928802"/>
            <a:ext cx="1945546" cy="157163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929454" y="357187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планшет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4" name="Picture 8" descr="http://ra-solo.ru/wp-content/uploads/2014/06/rasolo_decorativestone_04-300x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2071702" cy="1243021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285720" y="5786454"/>
            <a:ext cx="2780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декоративный камень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6" name="Picture 10" descr="http://voronezh.divan500.ru/netcat_files/multifile/1522/97_mod_lider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86257"/>
            <a:ext cx="1857388" cy="1394342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286116" y="5715016"/>
            <a:ext cx="214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кресло - качалка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8" name="Picture 12" descr="http://archi-des.ru/uploads/2014/07/20140708_2051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286256"/>
            <a:ext cx="2067945" cy="1550959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5357818" y="6143644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двухъярусная кровать для детей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02" name="Picture 2" descr="http://www.svetilnik.by/img/0757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1285884" cy="128588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57158" y="335756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встроенные в потолок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галогеновые лампы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://www.seminee.md/upload/iblock/18d/m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1581310" cy="1214446"/>
          </a:xfrm>
          <a:prstGeom prst="rect">
            <a:avLst/>
          </a:prstGeom>
          <a:noFill/>
        </p:spPr>
      </p:pic>
      <p:cxnSp>
        <p:nvCxnSpPr>
          <p:cNvPr id="7" name="Łącznik prosty ze strzałką 6"/>
          <p:cNvCxnSpPr/>
          <p:nvPr/>
        </p:nvCxnSpPr>
        <p:spPr>
          <a:xfrm rot="5400000">
            <a:off x="3679819" y="2892421"/>
            <a:ext cx="1071570" cy="1588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714744" y="357187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камин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6" name="Picture 6" descr="http://images.oksar.ru/product/8f/6f/8f6f7ce1e5a7302af60f0990dba51f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43050"/>
            <a:ext cx="1885920" cy="167160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500826" y="342900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кувшин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8" name="Picture 8" descr="http://www.ikean.ru/images/zoom/16128f7012a5586c37d69e8a22bc53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1643074" cy="1643074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642910" y="621508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цветы в горшках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0" name="AutoShape 10" descr="http://%D0%BA%D0%B0%D0%BC%D0%B5%D0%BD%D1%8C-%D1%81%D1%83%D1%80%D0%B3%D1%83%D1%82.%D1%80%D1%84/static/img/0000/0002/8814/28814070.1cnyd91gv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12" name="AutoShape 12" descr="http://%D0%BA%D0%B0%D0%BC%D0%B5%D0%BD%D1%8C-%D1%81%D1%83%D1%80%D0%B3%D1%83%D1%82.%D1%80%D1%84/static/img/0000/0002/8814/28814070.1cnyd91gv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14" name="AutoShape 14" descr="http://%D0%BA%D0%B0%D0%BC%D0%B5%D0%BD%D1%8C-%D1%81%D1%83%D1%80%D0%B3%D1%83%D1%82.%D1%80%D1%84/static/img/0000/0002/8814/28814070.1cnyd91gv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16" name="Picture 16" descr="http://kuhnyagid.ru/wp-content/uploads/2015/05/Barnie_stulja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214818"/>
            <a:ext cx="1907059" cy="1500159"/>
          </a:xfrm>
          <a:prstGeom prst="rect">
            <a:avLst/>
          </a:prstGeom>
          <a:noFill/>
        </p:spPr>
      </p:pic>
      <p:cxnSp>
        <p:nvCxnSpPr>
          <p:cNvPr id="20" name="Łącznik prosty ze strzałką 19"/>
          <p:cNvCxnSpPr/>
          <p:nvPr/>
        </p:nvCxnSpPr>
        <p:spPr>
          <a:xfrm rot="5400000">
            <a:off x="3536149" y="5536421"/>
            <a:ext cx="1143008" cy="71438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3286116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барная стойка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8" name="Picture 18" descr="http://growinggarden.ru/img/kitchen/%D0%BA%D1%83%D1%85%D0%BE%D0%BD%D0%BD%D1%8B%D0%B5-%D1%81%D1%82%D0%BE%D0%BB%D0%B8%D0%BA%D0%B8-%D0%BE%D1%81%D1%82%D1%80%D0%BE%D0%B2%D0%BA%D0%B8/0000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286255"/>
            <a:ext cx="1643074" cy="1306697"/>
          </a:xfrm>
          <a:prstGeom prst="rect">
            <a:avLst/>
          </a:prstGeom>
          <a:noFill/>
        </p:spPr>
      </p:pic>
      <p:cxnSp>
        <p:nvCxnSpPr>
          <p:cNvPr id="26" name="Łącznik prosty ze strzałką 25"/>
          <p:cNvCxnSpPr/>
          <p:nvPr/>
        </p:nvCxnSpPr>
        <p:spPr>
          <a:xfrm rot="16200000" flipH="1">
            <a:off x="6429388" y="5357826"/>
            <a:ext cx="1071570" cy="71438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6143636" y="6143644"/>
            <a:ext cx="2184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кухонный остров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142976" y="1928802"/>
            <a:ext cx="76438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podłoga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 паркетный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podłoga parkietowa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 покрыт ламинатом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podłoga pokryta panelami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комнатах у нас панельный пол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pokojach mamy podłogę z paneli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 покрыт паркетной доской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podłoga pokryta deską parkietową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 покрыт керамической плиткой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podłoga pokryta płytą ceramiczną/glazurą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полу лежит ковёр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na podłodze leży dywan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928662" y="1785926"/>
            <a:ext cx="80514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Потолок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sufit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Люстра висит под потолком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żyrandol wisi pod sufitem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ściany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Стены покрашены в зелёный цвет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ściany pomalowane są na zielono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Стены выложены керамической плиткой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ściany wyłożone są glazurą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Стены покрыты обоями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ściany pokryte są tapetą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нашем подъезде – домофон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naszej klatce schodowej jest domofon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 дома</a:t>
            </a:r>
            <a:endParaRPr lang="pl-PL" dirty="0"/>
          </a:p>
        </p:txBody>
      </p:sp>
      <p:pic>
        <p:nvPicPr>
          <p:cNvPr id="3" name="Picture 6" descr="http://4erteji.ru/img/m-dom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2786082" cy="22145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" name="Picture 8" descr="http://pro-vidnoe.ru/files/avatar_4e029e8ff502f219d89737a8981d0d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2857520" cy="27146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357290" y="4500570"/>
            <a:ext cx="3616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Многоэт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жный жил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й дом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wielopiętrowy dom mieszkalny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643570" y="4572008"/>
            <a:ext cx="31406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Выс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тка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wieżowiec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(Небоскрёб)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wieżowiec,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     drapacz chmur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bleportal.pl/uploads/7d93a2eb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6019800" cy="3762376"/>
          </a:xfrm>
          <a:prstGeom prst="rect">
            <a:avLst/>
          </a:prstGeom>
          <a:noFill/>
        </p:spPr>
      </p:pic>
      <p:cxnSp>
        <p:nvCxnSpPr>
          <p:cNvPr id="5" name="Łącznik prosty ze strzałką 4"/>
          <p:cNvCxnSpPr/>
          <p:nvPr/>
        </p:nvCxnSpPr>
        <p:spPr>
          <a:xfrm rot="5400000" flipH="1" flipV="1">
            <a:off x="4179091" y="1464455"/>
            <a:ext cx="1857388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7429520" y="2428868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rot="16200000" flipH="1">
            <a:off x="6250793" y="5107793"/>
            <a:ext cx="1285884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 flipH="1" flipV="1">
            <a:off x="5893603" y="1464455"/>
            <a:ext cx="135732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 flipH="1" flipV="1">
            <a:off x="6215074" y="1643050"/>
            <a:ext cx="164307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6200000" flipV="1">
            <a:off x="2178827" y="1393017"/>
            <a:ext cx="171451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rot="16200000" flipH="1">
            <a:off x="3286116" y="4572008"/>
            <a:ext cx="264320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5400000">
            <a:off x="5143504" y="5143512"/>
            <a:ext cx="128588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10800000" flipV="1">
            <a:off x="3214678" y="4071942"/>
            <a:ext cx="1714512" cy="1500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10800000" flipV="1">
            <a:off x="1857356" y="4000504"/>
            <a:ext cx="1643074" cy="1428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rot="10800000">
            <a:off x="1214414" y="2928934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16200000" flipV="1">
            <a:off x="2964645" y="1107265"/>
            <a:ext cx="221457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000100" y="27146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285984" y="714356"/>
            <a:ext cx="4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428992" y="285728"/>
            <a:ext cx="5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72066" y="428604"/>
            <a:ext cx="3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500826" y="500042"/>
            <a:ext cx="4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215206" y="7857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6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8358214" y="2143116"/>
            <a:ext cx="3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7072330" y="61436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5500694" y="59293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9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00562" y="60007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2857488" y="56435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11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1357290" y="56435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wiatrezydencji.pl/upload/830/13830/625x500-index.jpg?1420644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324475" cy="3762376"/>
          </a:xfrm>
          <a:prstGeom prst="rect">
            <a:avLst/>
          </a:prstGeom>
          <a:noFill/>
        </p:spPr>
      </p:pic>
      <p:cxnSp>
        <p:nvCxnSpPr>
          <p:cNvPr id="4" name="Łącznik prosty ze strzałką 3"/>
          <p:cNvCxnSpPr/>
          <p:nvPr/>
        </p:nvCxnSpPr>
        <p:spPr>
          <a:xfrm rot="5400000" flipH="1" flipV="1">
            <a:off x="3000364" y="1857364"/>
            <a:ext cx="1928826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rot="5400000" flipH="1" flipV="1">
            <a:off x="4429124" y="1785926"/>
            <a:ext cx="1643074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5400000" flipH="1" flipV="1">
            <a:off x="6107917" y="1250141"/>
            <a:ext cx="857256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5786446" y="2500306"/>
            <a:ext cx="2000264" cy="1071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643438" y="3929066"/>
            <a:ext cx="314327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4071934" y="4929198"/>
            <a:ext cx="14287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10800000">
            <a:off x="1357290" y="3571876"/>
            <a:ext cx="14287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10800000" flipV="1">
            <a:off x="1285852" y="4071942"/>
            <a:ext cx="1000132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071538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929058" y="6429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286380" y="714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786578" y="857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4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929586" y="242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5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858148" y="3714752"/>
            <a:ext cx="3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643438" y="5786454"/>
            <a:ext cx="3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857224" y="4714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dn16.muratordom.smcloud.net/t/photos/t/35481/kuchnia-zrodlana_1039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5676900" cy="3762376"/>
          </a:xfrm>
          <a:prstGeom prst="rect">
            <a:avLst/>
          </a:prstGeom>
          <a:noFill/>
        </p:spPr>
      </p:pic>
      <p:cxnSp>
        <p:nvCxnSpPr>
          <p:cNvPr id="4" name="Łącznik prosty ze strzałką 3"/>
          <p:cNvCxnSpPr/>
          <p:nvPr/>
        </p:nvCxnSpPr>
        <p:spPr>
          <a:xfrm rot="10800000">
            <a:off x="1357290" y="2428868"/>
            <a:ext cx="1357322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rot="10800000" flipV="1">
            <a:off x="1357290" y="4000504"/>
            <a:ext cx="1428760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16200000" flipV="1">
            <a:off x="2357422" y="1214422"/>
            <a:ext cx="1785950" cy="1071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16200000" flipV="1">
            <a:off x="4143372" y="1643050"/>
            <a:ext cx="1357322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 flipH="1" flipV="1">
            <a:off x="4071934" y="1857364"/>
            <a:ext cx="2643206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5400000" flipH="1" flipV="1">
            <a:off x="5679289" y="2393149"/>
            <a:ext cx="300039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rot="5400000">
            <a:off x="4429124" y="5214950"/>
            <a:ext cx="157163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0800000" flipV="1">
            <a:off x="3571868" y="5214950"/>
            <a:ext cx="785818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785786" y="40005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000100" y="22859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500298" y="4286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4572000" y="42860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715008" y="714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5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7286644" y="5000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6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143504" y="61436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7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3286116" y="59293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00166" y="1357298"/>
            <a:ext cx="42822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po prawej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Слева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po lewej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Рядом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obok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Возле -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obok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Напротив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- naprzeciwko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przy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стены –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przy ścianie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- nad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- na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углу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w rogu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полу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na podłodze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Посередине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– na środku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Посреди -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pośrodku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między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обеим сторонам (кровати)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85787" y="285728"/>
            <a:ext cx="805924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Określanie położenia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  <a:ln w="5715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Przetłumacz zdania na język polski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7975" y="1214422"/>
            <a:ext cx="87160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/>
              <a:t>Справа от входа стоит кровать.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Слева от входа стоит шкаф.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В углу находится письменный стол а на нём стоит ноутбук.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На полу в ванной мы положили плитку.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У стены стоит стол и четыре стулья.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Справа от двери, у стены стоит диван.</a:t>
            </a:r>
            <a:endParaRPr lang="pl-PL" sz="2400" b="1" dirty="0"/>
          </a:p>
          <a:p>
            <a:pPr marL="342900" indent="-342900">
              <a:buAutoNum type="arabicPeriod"/>
            </a:pPr>
            <a:r>
              <a:rPr lang="ru-RU" sz="2400" b="1" dirty="0"/>
              <a:t>По обеим сторонам кровати стоят тумбочки.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Между креслом и кроватью стоит тумбочка.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Под потолком висит люстра.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Двери всех комнат выходят в большую прихожую.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В углу детской комнаты стоит современный торшер.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Наши окна выходят на юг, пригодились бы жалюзи и свёртывающиеся шторы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Опиши помещение</a:t>
            </a:r>
            <a:endParaRPr lang="pl-PL" dirty="0"/>
          </a:p>
        </p:txBody>
      </p:sp>
      <p:pic>
        <p:nvPicPr>
          <p:cNvPr id="48130" name="Picture 2" descr="http://g3.infor.pl/p/_files/193000/pokoj_dziecka_afr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648325" cy="3762376"/>
          </a:xfrm>
          <a:prstGeom prst="rect">
            <a:avLst/>
          </a:prstGeom>
          <a:noFill/>
        </p:spPr>
      </p:pic>
      <p:cxnSp>
        <p:nvCxnSpPr>
          <p:cNvPr id="5" name="Łącznik prosty ze strzałką 4"/>
          <p:cNvCxnSpPr/>
          <p:nvPr/>
        </p:nvCxnSpPr>
        <p:spPr>
          <a:xfrm rot="16200000" flipH="1">
            <a:off x="5429256" y="5357826"/>
            <a:ext cx="857256" cy="857256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215074" y="621508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Сундук для игрушек</a:t>
            </a:r>
            <a:endParaRPr lang="pl-PL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Опиши помещение</a:t>
            </a:r>
            <a:endParaRPr lang="pl-PL" dirty="0"/>
          </a:p>
        </p:txBody>
      </p:sp>
      <p:pic>
        <p:nvPicPr>
          <p:cNvPr id="49154" name="Picture 2" descr="http://republika.pl/blog_mb_111475/169300/tr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60470"/>
            <a:ext cx="3816424" cy="4572032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4EE1434-D069-4984-AC57-15DE9BDB6DFF}"/>
              </a:ext>
            </a:extLst>
          </p:cNvPr>
          <p:cNvSpPr txBox="1"/>
          <p:nvPr/>
        </p:nvSpPr>
        <p:spPr>
          <a:xfrm>
            <a:off x="3995936" y="1628800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 этой картине ванная. </a:t>
            </a:r>
          </a:p>
          <a:p>
            <a:r>
              <a:rPr lang="pl-PL" b="1" dirty="0"/>
              <a:t>Na tym obrazku znajduje się łazienka.</a:t>
            </a:r>
            <a:endParaRPr lang="ru-RU" b="1" dirty="0"/>
          </a:p>
          <a:p>
            <a:r>
              <a:rPr lang="ru-RU" b="1" dirty="0"/>
              <a:t>В ней справа стоит стиральная машина.</a:t>
            </a:r>
            <a:r>
              <a:rPr lang="pl-PL" b="1" dirty="0"/>
              <a:t>  </a:t>
            </a:r>
          </a:p>
          <a:p>
            <a:r>
              <a:rPr lang="pl-PL" b="1" dirty="0"/>
              <a:t>W niej po prawej stronie stoi pralka.</a:t>
            </a:r>
            <a:endParaRPr lang="ru-RU" b="1" dirty="0"/>
          </a:p>
          <a:p>
            <a:r>
              <a:rPr lang="ru-RU" b="1" dirty="0"/>
              <a:t>На стене висят полки.</a:t>
            </a:r>
            <a:r>
              <a:rPr lang="pl-PL" b="1" dirty="0"/>
              <a:t> </a:t>
            </a:r>
            <a:endParaRPr lang="ru-RU" b="1" dirty="0"/>
          </a:p>
          <a:p>
            <a:r>
              <a:rPr lang="pl-PL" b="1" dirty="0"/>
              <a:t>Na ścianie wiszą półki.</a:t>
            </a:r>
            <a:endParaRPr lang="ru-RU" b="1" dirty="0"/>
          </a:p>
          <a:p>
            <a:r>
              <a:rPr lang="ru-RU" b="1" dirty="0"/>
              <a:t>В углу находится душевая кабина.</a:t>
            </a:r>
            <a:r>
              <a:rPr lang="pl-PL" b="1" dirty="0"/>
              <a:t> </a:t>
            </a:r>
            <a:endParaRPr lang="ru-RU" b="1" dirty="0"/>
          </a:p>
          <a:p>
            <a:r>
              <a:rPr lang="pl-PL" b="1" dirty="0"/>
              <a:t>W rogu znajduje się kabina prysznicowa.</a:t>
            </a:r>
            <a:endParaRPr lang="ru-RU" b="1" dirty="0"/>
          </a:p>
          <a:p>
            <a:r>
              <a:rPr lang="ru-RU" b="1" dirty="0"/>
              <a:t>Напротив двери находится умывальник.</a:t>
            </a:r>
          </a:p>
          <a:p>
            <a:r>
              <a:rPr lang="pl-PL" b="1" dirty="0"/>
              <a:t>Naprzeciwko drzwi znajduje się umywalka.</a:t>
            </a:r>
            <a:endParaRPr lang="ru-RU" b="1" dirty="0"/>
          </a:p>
          <a:p>
            <a:r>
              <a:rPr lang="ru-RU" b="1" dirty="0"/>
              <a:t>Над нём висит большое зеркало.</a:t>
            </a:r>
            <a:endParaRPr lang="pl-PL" b="1" dirty="0"/>
          </a:p>
          <a:p>
            <a:r>
              <a:rPr lang="pl-PL" b="1" dirty="0"/>
              <a:t>Nad nią wisi duże lustro.</a:t>
            </a:r>
            <a:endParaRPr lang="ru-RU" b="1" dirty="0"/>
          </a:p>
          <a:p>
            <a:r>
              <a:rPr lang="ru-RU" b="1" dirty="0"/>
              <a:t>Слева находится унитаз.</a:t>
            </a:r>
            <a:endParaRPr lang="pl-PL" b="1" dirty="0"/>
          </a:p>
          <a:p>
            <a:r>
              <a:rPr lang="pl-PL" b="1" dirty="0"/>
              <a:t>Po lewej znajduje się muszla klozetowa.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cdn7.se.smcloud.net/t/photos/t/193789/najpiekniejszy-pan-domu_19325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504391" cy="300039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072066" y="2000240"/>
            <a:ext cx="40719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этой картине мужчина и женщина.</a:t>
            </a:r>
          </a:p>
          <a:p>
            <a:r>
              <a:rPr lang="ru-RU" dirty="0"/>
              <a:t>Мужчина приготавливает</a:t>
            </a:r>
          </a:p>
          <a:p>
            <a:r>
              <a:rPr lang="ru-RU" dirty="0"/>
              <a:t>бутерброды а женщина присматривается как он это делает.</a:t>
            </a:r>
          </a:p>
          <a:p>
            <a:r>
              <a:rPr lang="ru-RU" dirty="0"/>
              <a:t>Они в кухне. В ней кухонный гарнитур – висящие и стоящие шкафчики. Есть </a:t>
            </a:r>
          </a:p>
          <a:p>
            <a:r>
              <a:rPr lang="ru-RU" dirty="0"/>
              <a:t>микроволновая печь, раковина,</a:t>
            </a:r>
          </a:p>
          <a:p>
            <a:r>
              <a:rPr lang="ru-RU" dirty="0"/>
              <a:t> газовая плита а на ней стоит чайник. </a:t>
            </a:r>
          </a:p>
          <a:p>
            <a:r>
              <a:rPr lang="ru-RU" dirty="0"/>
              <a:t>Над плитой вытяжка. В окне белая </a:t>
            </a:r>
          </a:p>
          <a:p>
            <a:r>
              <a:rPr lang="ru-RU" dirty="0"/>
              <a:t>занавеска. Пол покрыт керамической плиткой.</a:t>
            </a: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994044" cy="725788"/>
          </a:xfr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Рынок недвижимости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rynek nieruchomości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71538" y="1071547"/>
            <a:ext cx="72152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Аренда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wynajem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Договор аренды (найма)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umowa na wynajem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Сдать дом в аренду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wynająć dom (komuś)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Сдать квартиру в аренду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wynająć mieszkanie (komuś)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долгосрочный найм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wynajęcie długoterminowe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краткосрочный найм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wynajęcie krótkoterminowe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Наймодатель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wynajmujący komuś mieszkanie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Наниматель квартиры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najemca mieszkania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Съёмщик квартиры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lokator wynajmujący mieszkanie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 найма квартиры заканчивается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termin wynajmu kończy się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Рынок недвижимости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– rynek nieruchomości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57290" y="1857364"/>
            <a:ext cx="746762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Бюро недвижимости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biuro nieruchomości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Жилплощадь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powierzchnia mieszkaniowa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Обмен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zamiana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Покупать (покупка)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kupować (kupno)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Продавать (продажа)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sprzedawać (sprzedaż)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 дома</a:t>
            </a:r>
            <a:endParaRPr lang="pl-PL" dirty="0"/>
          </a:p>
        </p:txBody>
      </p:sp>
      <p:pic>
        <p:nvPicPr>
          <p:cNvPr id="64514" name="Picture 2" descr="http://www.nashahata.com.ua/www.dom-projekt.com/projekty/231/viz/viz_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2512105" cy="21431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1142976" y="364331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 – близн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dom bliźniak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857620" y="1357298"/>
            <a:ext cx="5072098" cy="3416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Жильё –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miejsce zamieszkania, dom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городный дом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dom podmiejski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Общеж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тие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akademik, bursa</a:t>
            </a:r>
          </a:p>
          <a:p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Интернат –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internat</a:t>
            </a:r>
          </a:p>
          <a:p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Рынок недвижимости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– rynek nieruchomości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14414" y="1714488"/>
            <a:ext cx="7929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Снять квартиру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wynająć mieszkanie (od kogoś)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Снять комнату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wynająć pokój (od kogoś)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Снять комнату в частной квартире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wynająć pokój w mieszkaniu prywatnym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Снять на год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wynająć na rok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Снять квартиру под офис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wynająć mieszkanie na biuro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Искать квартиру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szukać mieszkania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Квартплата  -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opłata za mieszkanie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Взять кредит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wziąć kredyt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Начать строительство дома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rozpocząć budowę domu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Приобрести квартиру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nabyć mieszkanie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Подписать договор аренды (купли, продажи)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podpisać umowę najmu (kupna, sprzedaży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Переведите на польский язык: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42976" y="192880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4348" y="3429000"/>
            <a:ext cx="807249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подписании бланка договора аренды, необходимо проверить документы владельца.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57290" y="1643050"/>
            <a:ext cx="640386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сдаём наш дом в краткосрочную аренду.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357290" y="4786322"/>
            <a:ext cx="72152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Плату за найм обычно получает сам наймодатель</a:t>
            </a:r>
            <a:r>
              <a:rPr lang="ru-RU" dirty="0"/>
              <a:t>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285852" y="2571744"/>
            <a:ext cx="72152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Сдам двухкомнатную квартиру после ремонта.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85852" y="5715016"/>
            <a:ext cx="73581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Мои родители купили жильё в новом районе.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Переведите на польский язык: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1538" y="2000240"/>
            <a:ext cx="73208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Знакомая порекомендовала мне пойти в агентство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недвижимости.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1538" y="3429000"/>
            <a:ext cx="55923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Каковы размеры вашей жилплощади?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42976" y="4429132"/>
            <a:ext cx="647658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Площадь квартиры – 50 квадратных метров</a:t>
            </a:r>
            <a:r>
              <a:rPr lang="ru-RU" dirty="0"/>
              <a:t>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00100" y="5429264"/>
            <a:ext cx="785920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Сниму квартиру на длительный срок без посредников.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28597" y="2000241"/>
            <a:ext cx="85725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решили снять квартиру без посредников и без агентств.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42910" y="3071810"/>
            <a:ext cx="561897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Сниму комнату в центре города но год.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4143380"/>
            <a:ext cx="892971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ищу однокомнатную квартиру в Москве для себя и девушки.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0034" y="5357826"/>
            <a:ext cx="657192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возьму кредит и начну строительство дома.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Снять</a:t>
            </a:r>
            <a:r>
              <a:rPr lang="pl-PL" dirty="0"/>
              <a:t> – wynająć (od kogoś)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85852" y="2285992"/>
            <a:ext cx="1953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сниму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 снимёшь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снимёт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00562" y="2285992"/>
            <a:ext cx="1863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снимём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 снимёте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Они снимут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1538" y="450057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Сниму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комнату на улице Пушкина.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Какую квартиру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снимут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твои родители?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снимём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дом на окраине города.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Брат ещё не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снял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дачу.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42976" y="3643314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Снял, сняла, сняли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Сдать</a:t>
            </a:r>
            <a:r>
              <a:rPr lang="pl-PL" dirty="0"/>
              <a:t> – wynająć (komuś)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285852" y="2000240"/>
            <a:ext cx="1560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сдам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 сдашь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сдаст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6314" y="2071678"/>
            <a:ext cx="1781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сдадим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 сдадите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Они сдадут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4414" y="3571876"/>
            <a:ext cx="27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Сдал, сдала, сдали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214414" y="4286256"/>
            <a:ext cx="77680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Сдам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аренду четырёхкомнатную квартиру.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Когда вы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сдадите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ваш дом?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Папа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сдаст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аренду наш особняк.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Тётя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сдала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аренду таунхаус.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Сдам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дома таунхаусы с двумя спальнями и бассейном.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Искать</a:t>
            </a:r>
            <a:r>
              <a:rPr lang="pl-PL" dirty="0"/>
              <a:t> - szukać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428728" y="1928802"/>
            <a:ext cx="168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ищу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 ищешь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ищет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6248" y="1857364"/>
            <a:ext cx="1653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ищем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 ищете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Они ищут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14414" y="3500438"/>
            <a:ext cx="333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Искал, искала, искали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1538" y="4429132"/>
            <a:ext cx="5561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ищу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квартиру на втором этаже.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Родители уже не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ищут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квартиру.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вам расскажу как 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искала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комнату</a:t>
            </a:r>
            <a:r>
              <a:rPr lang="ru-RU" dirty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Приобрести</a:t>
            </a:r>
            <a:r>
              <a:rPr lang="pl-PL" dirty="0"/>
              <a:t> - nabyć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00166" y="2214554"/>
            <a:ext cx="2544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приобрету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 приобретёшь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приобретёт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143504" y="2214554"/>
            <a:ext cx="2450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приобретём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 приобретёте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Они приобретут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14414" y="3929066"/>
            <a:ext cx="483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Приобрёл, приобрела, приобрели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42976" y="4643446"/>
            <a:ext cx="5374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Приобрету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квартиру в новом районе.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приобретём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дом в пригороде.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приобрёл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жильё в высотке</a:t>
            </a:r>
            <a:r>
              <a:rPr lang="ru-RU" dirty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98080" cy="642942"/>
          </a:xfrm>
          <a:solidFill>
            <a:srgbClr val="FFFF00"/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Wybierz prawidłową formę czasownika spośród podanych A, B, C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42976" y="1071546"/>
            <a:ext cx="76517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Вчера мои друзья...................................жильё.</a:t>
            </a:r>
          </a:p>
          <a:p>
            <a:pPr marL="342900" indent="-3429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приобретут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B.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приобрели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C.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приабрели</a:t>
            </a:r>
          </a:p>
          <a:p>
            <a:pPr marL="457200" indent="-457200">
              <a:buAutoNum type="alphaU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Молодая семья с ребёнком.................................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двухкамнатную квартиру на первом этаже.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ищет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      B.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ищут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        C.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искает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Когда вы ...................................в аренду особняк?</a:t>
            </a: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сдадите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       B.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сдадёте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       C.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сдадут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Я................................коттедж.</a:t>
            </a: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приобретёт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B.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приобрену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   C.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приобрету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Располож</a:t>
            </a:r>
            <a:r>
              <a:rPr lang="ru-RU" u="sng" dirty="0"/>
              <a:t>е</a:t>
            </a:r>
            <a:r>
              <a:rPr lang="ru-RU" dirty="0"/>
              <a:t>ние</a:t>
            </a:r>
            <a:r>
              <a:rPr lang="pl-PL" dirty="0"/>
              <a:t> - lokalizacja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00298" y="1857364"/>
            <a:ext cx="4929222" cy="36933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Микрорай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osiedle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ина г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рода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skraj miasta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г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рода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centrum miasta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– przedmieście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Рай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- dzielnica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Переведи на польский язык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71472" y="1928802"/>
            <a:ext cx="8143932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живу в односемейном доме в центре города.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Мои родители живут в особняке.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Ты живёшь в высотке?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будущем я хочу жить в коттедже.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Бабушка живёт на окраине города в таунхаусе.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Теперь я живу в интернате.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Мой брат студент и он живёт в общежитии.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дома (квартиры)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071934" y="3357562"/>
            <a:ext cx="1143008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дом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57356" y="1500174"/>
            <a:ext cx="2571768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Комфортабельный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komfortowy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929190" y="1357298"/>
            <a:ext cx="1928826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Просторный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przestrzenny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572264" y="2714620"/>
            <a:ext cx="1357679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Уютный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przytulny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286512" y="4357694"/>
            <a:ext cx="1485663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Удобный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wygodny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000628" y="5786454"/>
            <a:ext cx="2214578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Современный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nowoczesny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71604" y="4429132"/>
            <a:ext cx="1714512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олнечный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- słoneczny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14414" y="3143248"/>
            <a:ext cx="1643074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Светлый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jasny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285852" y="5572140"/>
            <a:ext cx="2071702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обственный,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Частный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własny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rot="16200000" flipV="1">
            <a:off x="3286116" y="2428868"/>
            <a:ext cx="1000132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5400000" flipH="1" flipV="1">
            <a:off x="4607719" y="2464587"/>
            <a:ext cx="928694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5357818" y="3143248"/>
            <a:ext cx="1143008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5357818" y="4000504"/>
            <a:ext cx="785818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rot="16200000" flipH="1">
            <a:off x="4357686" y="4572008"/>
            <a:ext cx="1500198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rot="5400000">
            <a:off x="3214678" y="4357694"/>
            <a:ext cx="1500198" cy="1071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rot="10800000" flipV="1">
            <a:off x="3357554" y="4143380"/>
            <a:ext cx="785818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rot="10800000">
            <a:off x="2928926" y="3571876"/>
            <a:ext cx="107157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Помещения</a:t>
            </a:r>
            <a:endParaRPr lang="pl-PL" dirty="0"/>
          </a:p>
        </p:txBody>
      </p:sp>
      <p:pic>
        <p:nvPicPr>
          <p:cNvPr id="1026" name="Picture 2" descr="http://gromadamebel.ru/_ph/1/466448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3028257" cy="385765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1500166" y="1428736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прихожая, передняя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ekil.ru/wp-content/uploads/2015/04/gosti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3929046" cy="392909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143504" y="1571612"/>
            <a:ext cx="275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гостиная, салон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Помещения</a:t>
            </a:r>
            <a:endParaRPr lang="pl-PL" dirty="0"/>
          </a:p>
        </p:txBody>
      </p:sp>
      <p:pic>
        <p:nvPicPr>
          <p:cNvPr id="20482" name="Picture 2" descr="http://i97.beon.ru/42/83/1708342/38/54582638/fotografii_intererov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3216720" cy="364333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20484" name="Picture 4" descr="http://cdn.img.ria.com/photos/dom/photo/2645/264560/26456097/2645609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422352" cy="371477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571604" y="1857364"/>
            <a:ext cx="142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столовая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00628" y="1928802"/>
            <a:ext cx="13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2673</TotalTime>
  <Words>1451</Words>
  <Application>Microsoft Office PowerPoint</Application>
  <PresentationFormat>Pokaz na ekranie (4:3)</PresentationFormat>
  <Paragraphs>393</Paragraphs>
  <Slides>48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7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Przesilenie</vt:lpstr>
      <vt:lpstr>Prezentacja programu PowerPoint</vt:lpstr>
      <vt:lpstr>Вид дома</vt:lpstr>
      <vt:lpstr>Вид дома</vt:lpstr>
      <vt:lpstr>Вид дома</vt:lpstr>
      <vt:lpstr>Расположение - lokalizacja</vt:lpstr>
      <vt:lpstr>Переведи на польский язык</vt:lpstr>
      <vt:lpstr>Описание дома (квартиры)</vt:lpstr>
      <vt:lpstr>Помещения</vt:lpstr>
      <vt:lpstr>Помещения</vt:lpstr>
      <vt:lpstr>Помещения</vt:lpstr>
      <vt:lpstr>Помещения</vt:lpstr>
      <vt:lpstr>Помещения</vt:lpstr>
      <vt:lpstr>Помещения</vt:lpstr>
      <vt:lpstr>В гостиной</vt:lpstr>
      <vt:lpstr>В гостиной</vt:lpstr>
      <vt:lpstr>В гостиной</vt:lpstr>
      <vt:lpstr>В кухне</vt:lpstr>
      <vt:lpstr>В кухне</vt:lpstr>
      <vt:lpstr>В кухне</vt:lpstr>
      <vt:lpstr>В ванной</vt:lpstr>
      <vt:lpstr>В спальне</vt:lpstr>
      <vt:lpstr>В кабинете</vt:lpstr>
      <vt:lpstr>В передней</vt:lpstr>
      <vt:lpstr>В кладовке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Przetłumacz zdania na język polski</vt:lpstr>
      <vt:lpstr>Опиши помещение</vt:lpstr>
      <vt:lpstr>Опиши помещение</vt:lpstr>
      <vt:lpstr>Prezentacja programu PowerPoint</vt:lpstr>
      <vt:lpstr>Рынок недвижимости – rynek nieruchomości</vt:lpstr>
      <vt:lpstr>Рынок недвижимости – rynek nieruchomości</vt:lpstr>
      <vt:lpstr>Рынок недвижимости – rynek nieruchomości</vt:lpstr>
      <vt:lpstr>Переведите на польский язык:</vt:lpstr>
      <vt:lpstr>Переведите на польский язык:</vt:lpstr>
      <vt:lpstr>Prezentacja programu PowerPoint</vt:lpstr>
      <vt:lpstr>Снять – wynająć (od kogoś)</vt:lpstr>
      <vt:lpstr>Сдать – wynająć (komuś)</vt:lpstr>
      <vt:lpstr>Искать - szukać</vt:lpstr>
      <vt:lpstr>Приобрести - nabyć</vt:lpstr>
      <vt:lpstr>Wybierz prawidłową formę czasownika spośród podanych A, B,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Дом, квартира.</dc:title>
  <dc:creator>Ula</dc:creator>
  <cp:lastModifiedBy>ula.radkowska@gmail.com</cp:lastModifiedBy>
  <cp:revision>81</cp:revision>
  <dcterms:created xsi:type="dcterms:W3CDTF">2015-07-02T20:36:22Z</dcterms:created>
  <dcterms:modified xsi:type="dcterms:W3CDTF">2020-05-28T22:16:58Z</dcterms:modified>
</cp:coreProperties>
</file>