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9" r:id="rId14"/>
    <p:sldId id="268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101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12192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007889"/>
            <a:ext cx="103632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105664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4962526"/>
            <a:ext cx="10513484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1" y="3462339"/>
            <a:ext cx="10513484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1600200"/>
            <a:ext cx="49784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1600200"/>
            <a:ext cx="49784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400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812800" y="2209800"/>
            <a:ext cx="49784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1600200"/>
            <a:ext cx="49784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283200" y="1447800"/>
            <a:ext cx="6197600" cy="4267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6864" y="2547892"/>
            <a:ext cx="39624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447800"/>
            <a:ext cx="39624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09792" y="1447800"/>
            <a:ext cx="4559808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547891"/>
            <a:ext cx="39624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274638"/>
            <a:ext cx="10566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1600201"/>
            <a:ext cx="10566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0" y="6356351"/>
            <a:ext cx="203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8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58400" y="6356351"/>
            <a:ext cx="132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7200" dirty="0" smtClean="0"/>
              <a:t>CHŁODNICZE</a:t>
            </a:r>
            <a:endParaRPr lang="pl-PL" sz="7200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 chłodzenie </a:t>
            </a:r>
            <a:br>
              <a:rPr lang="pl-PL" dirty="0" smtClean="0"/>
            </a:br>
            <a:r>
              <a:rPr lang="pl-PL" dirty="0" smtClean="0"/>
              <a:t>i </a:t>
            </a:r>
            <a:br>
              <a:rPr lang="pl-PL" dirty="0" smtClean="0"/>
            </a:br>
            <a:r>
              <a:rPr lang="pl-PL" dirty="0" smtClean="0"/>
              <a:t>urządzenia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6497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8" y="953037"/>
            <a:ext cx="8216721" cy="4868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78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OBIEG CZYNNIKA CHŁODNICZEGO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pl-PL" b="1" dirty="0" smtClean="0"/>
              <a:t>Sprężarka </a:t>
            </a:r>
            <a:r>
              <a:rPr lang="pl-PL" dirty="0"/>
              <a:t>pompuje czynnik chłodniczy przez system. Przed sprężarką czynnik chłodniczy jest gazem pod niskim ciśnieniem. W sprężarce gaz zostaje poddany wysokiemu ciśnieniu i ogrzany, a następnie przepływa w stronę skraplacza. </a:t>
            </a:r>
          </a:p>
          <a:p>
            <a:pPr algn="just"/>
            <a:r>
              <a:rPr lang="pl-PL" dirty="0" smtClean="0"/>
              <a:t>W </a:t>
            </a:r>
            <a:r>
              <a:rPr lang="pl-PL" b="1" dirty="0"/>
              <a:t>skraplaczu </a:t>
            </a:r>
            <a:r>
              <a:rPr lang="pl-PL" dirty="0"/>
              <a:t>sprężony gorący gaz oddaje ciepło do powietrza na zewnątrz i </a:t>
            </a:r>
            <a:r>
              <a:rPr lang="pl-PL" dirty="0" smtClean="0"/>
              <a:t>staje </a:t>
            </a:r>
            <a:r>
              <a:rPr lang="pl-PL" dirty="0"/>
              <a:t>się przechłodzoną cieczą pod wysokim ciśnieniem. 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Sprężona ciecz przechodzi przez </a:t>
            </a:r>
            <a:r>
              <a:rPr lang="pl-PL" b="1" dirty="0"/>
              <a:t>zawór rozprężny</a:t>
            </a:r>
            <a:r>
              <a:rPr lang="pl-PL" dirty="0"/>
              <a:t>, który zmniejsza jej ciśnienie, w wyniku czego temperatura spada poniżej temperatury chłodzonego otoczenia. W efekcie powstaje zimny rozprężony czynnik chłodniczy w stanie ciekłym. </a:t>
            </a:r>
          </a:p>
          <a:p>
            <a:pPr algn="just"/>
            <a:r>
              <a:rPr lang="pl-PL" dirty="0" smtClean="0"/>
              <a:t>Rozprężony </a:t>
            </a:r>
            <a:r>
              <a:rPr lang="pl-PL" dirty="0"/>
              <a:t>czynnik chłodniczy płynie do </a:t>
            </a:r>
            <a:r>
              <a:rPr lang="pl-PL" b="1" dirty="0"/>
              <a:t>parownika</a:t>
            </a:r>
            <a:r>
              <a:rPr lang="pl-PL" dirty="0"/>
              <a:t>, gdzie poprzez parowanie pochłania ciepło z powietrza w pomieszczeniu, przechodząc w rozprężony stan gazowy. Gaz płynie z powrotem do sprężarki, gdzie cały cykl zaczyna się od nowa.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1843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ŁAŃCUCH CHŁODNICZY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b="1" dirty="0"/>
              <a:t>Łańcuch chłodniczy </a:t>
            </a:r>
            <a:r>
              <a:rPr lang="pl-PL" dirty="0"/>
              <a:t>to proces zachowania niezmienności warunków, w jakich muszą się znajdować chłodzone lub głęboko mrożone produkty żywnościowe. Oznacza to, że od momentu produkcji, poprzez transport i dystrybucję, aż do momentu spożycia przez konsumenta, produkt mrożony powinien być składowany w odpowiedniej </a:t>
            </a:r>
            <a:r>
              <a:rPr lang="pl-PL" dirty="0" smtClean="0"/>
              <a:t>temperaturze</a:t>
            </a:r>
            <a:r>
              <a:rPr lang="pl-PL" dirty="0"/>
              <a:t>. Zachowanie łańcucha chłodniczego daje gwarancję, że uczyniliśmy wszystko, aby zapewnić konsumentom bezpieczny produkt. Dlatego obróbka chłodnicza żywności </a:t>
            </a:r>
            <a:r>
              <a:rPr lang="pl-PL" dirty="0" smtClean="0"/>
              <a:t>musi </a:t>
            </a:r>
            <a:r>
              <a:rPr lang="pl-PL" dirty="0"/>
              <a:t>być ciągła, gdyż przerwanie łańcucha chłodniczego powoduje zepsucie się produktu lub obniżenie jego jakości. </a:t>
            </a:r>
          </a:p>
        </p:txBody>
      </p:sp>
    </p:spTree>
    <p:extLst>
      <p:ext uri="{BB962C8B-B14F-4D97-AF65-F5344CB8AC3E}">
        <p14:creationId xmlns:p14="http://schemas.microsoft.com/office/powerpoint/2010/main" val="26431210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ŁAŃCUCH CHŁODNICZY</a:t>
            </a:r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550" y="2565400"/>
            <a:ext cx="7962900" cy="2184400"/>
          </a:xfrm>
        </p:spPr>
      </p:pic>
    </p:spTree>
    <p:extLst>
      <p:ext uri="{BB962C8B-B14F-4D97-AF65-F5344CB8AC3E}">
        <p14:creationId xmlns:p14="http://schemas.microsoft.com/office/powerpoint/2010/main" val="3674350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952004"/>
            <a:ext cx="3931920" cy="1044221"/>
          </a:xfrm>
        </p:spPr>
        <p:txBody>
          <a:bodyPr/>
          <a:lstStyle/>
          <a:p>
            <a:pPr algn="ctr"/>
            <a:r>
              <a:rPr lang="pl-PL" dirty="0" smtClean="0"/>
              <a:t>RODZAJE CHŁODZIAREK</a:t>
            </a:r>
            <a:endParaRPr lang="pl-PL" dirty="0"/>
          </a:p>
        </p:txBody>
      </p:sp>
      <p:sp>
        <p:nvSpPr>
          <p:cNvPr id="5" name="Symbol zastępczy obrazu 4"/>
          <p:cNvSpPr>
            <a:spLocks noGrp="1"/>
          </p:cNvSpPr>
          <p:nvPr>
            <p:ph type="pic" idx="1"/>
          </p:nvPr>
        </p:nvSpPr>
        <p:spPr/>
      </p:sp>
      <p:sp>
        <p:nvSpPr>
          <p:cNvPr id="3" name="Symbol zastępczy zawartości 2"/>
          <p:cNvSpPr>
            <a:spLocks noGrp="1"/>
          </p:cNvSpPr>
          <p:nvPr>
            <p:ph type="body" sz="half" idx="2"/>
          </p:nvPr>
        </p:nvSpPr>
        <p:spPr>
          <a:xfrm>
            <a:off x="1143000" y="2150772"/>
            <a:ext cx="3931920" cy="3564228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/>
              <a:t>Chłodziarka sprężarkowa </a:t>
            </a:r>
            <a:r>
              <a:rPr lang="pl-PL" sz="2400" dirty="0" smtClean="0"/>
              <a:t>– ruch czynnika chłodniczego np. freonu , który przenosi ciepło, jest wymuszany przez sprężarkę. Ciekły czynnik chłodniczy paruje w parowniku chłodziarki, ogrzewając się ciepłem pobranym od chłodzonych produktów.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248" y="952004"/>
            <a:ext cx="5160306" cy="521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354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3000" y="682580"/>
            <a:ext cx="3931920" cy="1120462"/>
          </a:xfrm>
        </p:spPr>
        <p:txBody>
          <a:bodyPr/>
          <a:lstStyle/>
          <a:p>
            <a:pPr algn="ctr"/>
            <a:r>
              <a:rPr lang="pl-PL" dirty="0" smtClean="0"/>
              <a:t>RODZAJE CHŁODZIAREK</a:t>
            </a:r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half" idx="2"/>
          </p:nvPr>
        </p:nvSpPr>
        <p:spPr>
          <a:xfrm>
            <a:off x="1143000" y="2021983"/>
            <a:ext cx="3931920" cy="3830177"/>
          </a:xfrm>
        </p:spPr>
        <p:txBody>
          <a:bodyPr>
            <a:noAutofit/>
          </a:bodyPr>
          <a:lstStyle/>
          <a:p>
            <a:pPr algn="just"/>
            <a:r>
              <a:rPr lang="pl-PL" sz="2400" b="1" dirty="0" smtClean="0"/>
              <a:t>Chłodziarka absorpcyjna </a:t>
            </a:r>
            <a:r>
              <a:rPr lang="pl-PL" sz="2400" dirty="0" smtClean="0"/>
              <a:t>wykorzystuje absorpcję (pochłanianiem przez wodę pary czynnika chłodniczego (zwykle amoniaku). Para ta pobiera ciepło od chłodzonych produktów, obieg czynnika podtrzymuje ciepło doprowadzane z zewnątrz do warnika (desorbera). </a:t>
            </a:r>
            <a:endParaRPr lang="pl-PL" sz="2400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582" y="1097280"/>
            <a:ext cx="5384657" cy="5148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91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SZYBKOŚĆ CHŁODZENIA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pl-PL" b="1" dirty="0" smtClean="0"/>
              <a:t>Uzależniona jest od:</a:t>
            </a:r>
          </a:p>
          <a:p>
            <a:r>
              <a:rPr lang="pl-PL" dirty="0"/>
              <a:t>w</a:t>
            </a:r>
            <a:r>
              <a:rPr lang="pl-PL" dirty="0" smtClean="0"/>
              <a:t>ielkości, gęstości i stanu powierzchni chłodzonego produktu</a:t>
            </a:r>
          </a:p>
          <a:p>
            <a:r>
              <a:rPr lang="pl-PL" dirty="0"/>
              <a:t>p</a:t>
            </a:r>
            <a:r>
              <a:rPr lang="pl-PL" dirty="0" smtClean="0"/>
              <a:t>oczątkowej temperatury powierzchni</a:t>
            </a:r>
          </a:p>
          <a:p>
            <a:r>
              <a:rPr lang="pl-PL" dirty="0"/>
              <a:t>r</a:t>
            </a:r>
            <a:r>
              <a:rPr lang="pl-PL" dirty="0" smtClean="0"/>
              <a:t>odzaju produktu</a:t>
            </a:r>
          </a:p>
          <a:p>
            <a:r>
              <a:rPr lang="pl-PL" dirty="0"/>
              <a:t>r</a:t>
            </a:r>
            <a:r>
              <a:rPr lang="pl-PL" dirty="0" smtClean="0"/>
              <a:t>odzaju i właściwości opakowania</a:t>
            </a:r>
          </a:p>
          <a:p>
            <a:pPr marL="45720" indent="0">
              <a:buNone/>
            </a:pPr>
            <a:r>
              <a:rPr lang="pl-PL" b="1" dirty="0" smtClean="0"/>
              <a:t>Chłodzenie dotyczy temperatur od -2 do +10ºC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120491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C:\Users\Kierownik\Desktop\image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3341" y="2104622"/>
            <a:ext cx="2862330" cy="2829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Obraz 2" descr="C:\Users\Kierownik\Desktop\images (1)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6329" y="1924050"/>
            <a:ext cx="3124201" cy="3009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1924050"/>
            <a:ext cx="1524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88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PODSTAWOWE WIADOMOŚCI DOTYCZĄCE CHŁODZENIA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b="1" dirty="0" smtClean="0"/>
              <a:t>Chłodnictwo</a:t>
            </a:r>
            <a:r>
              <a:rPr lang="pl-PL" dirty="0" smtClean="0"/>
              <a:t> </a:t>
            </a:r>
            <a:r>
              <a:rPr lang="pl-PL" dirty="0"/>
              <a:t>jest działem techniki zajmującym się odprowadzaniem ciepła ze </a:t>
            </a:r>
            <a:r>
              <a:rPr lang="pl-PL" dirty="0" smtClean="0"/>
              <a:t>środowiska </a:t>
            </a:r>
            <a:r>
              <a:rPr lang="pl-PL" dirty="0"/>
              <a:t>chłodzonego w celu uzyskania i utrzymania temperatur niższych od temperatury </a:t>
            </a:r>
            <a:r>
              <a:rPr lang="pl-PL" dirty="0" smtClean="0"/>
              <a:t>otoczenia. </a:t>
            </a:r>
          </a:p>
          <a:p>
            <a:pPr algn="just"/>
            <a:r>
              <a:rPr lang="pl-PL" b="1" dirty="0"/>
              <a:t>Chłodzenie </a:t>
            </a:r>
            <a:r>
              <a:rPr lang="pl-PL" dirty="0"/>
              <a:t>– to proces polegający na wymianie ciepła pomiędzy produktami a </a:t>
            </a:r>
            <a:r>
              <a:rPr lang="pl-PL" dirty="0" smtClean="0"/>
              <a:t>środkiem </a:t>
            </a:r>
            <a:r>
              <a:rPr lang="pl-PL" dirty="0"/>
              <a:t>chłodzącym. W chłodnictwie stosuje się temperatury w granicach od 0°C do +10°C, gdyż umożliwiają one przedłużenie okresu przydatności do spożycia produktów mniej trwałych – do kilku dni, i bardziej trwałych – do kilku tygodni. </a:t>
            </a:r>
          </a:p>
        </p:txBody>
      </p:sp>
    </p:spTree>
    <p:extLst>
      <p:ext uri="{BB962C8B-B14F-4D97-AF65-F5344CB8AC3E}">
        <p14:creationId xmlns:p14="http://schemas.microsoft.com/office/powerpoint/2010/main" val="284263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PODSTAWOWE </a:t>
            </a:r>
            <a:r>
              <a:rPr lang="pl-PL" dirty="0"/>
              <a:t>WIADOMOŚCI DOTYCZĄCE CHŁODZENIA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b="1" dirty="0"/>
              <a:t>Chłodnicze przechowywanie żywności </a:t>
            </a:r>
            <a:r>
              <a:rPr lang="pl-PL" dirty="0"/>
              <a:t>– polega na magazynowaniu surowców, </a:t>
            </a:r>
            <a:r>
              <a:rPr lang="pl-PL" dirty="0" smtClean="0"/>
              <a:t>produktów </a:t>
            </a:r>
            <a:r>
              <a:rPr lang="pl-PL" dirty="0"/>
              <a:t>i gotowych potraw w obniżonej temperaturze, co spowalnia tempo ich procesów życiowych i szkodliwych zmian fizykochemicznych. W celu zapewnienia odpowiedniej temperatury stosowane są urządzenia chłodnicze, występujące głównie w postaci </a:t>
            </a:r>
            <a:r>
              <a:rPr lang="pl-PL" dirty="0" smtClean="0"/>
              <a:t>komór </a:t>
            </a:r>
            <a:r>
              <a:rPr lang="pl-PL" dirty="0"/>
              <a:t>i szaf chłodniczych oraz zamrażalniczych. Komory i szafy zamrażalnicze stosowane są np. do przechowywania przez dłuższy okres czasu surowców pochodzenia </a:t>
            </a:r>
            <a:r>
              <a:rPr lang="pl-PL" dirty="0" smtClean="0"/>
              <a:t>zwierzęcego</a:t>
            </a:r>
            <a:r>
              <a:rPr lang="pl-PL" dirty="0"/>
              <a:t>, tj. mięsa, ryb, drobiu i przetworów mięsnych. Komory i szafy chłodnicze stosuje się do przechowywania żywności oraz magazynowania surowców, tj. jaj, mleka, owoców, warzyw, drożdży. </a:t>
            </a:r>
          </a:p>
        </p:txBody>
      </p:sp>
    </p:spTree>
    <p:extLst>
      <p:ext uri="{BB962C8B-B14F-4D97-AF65-F5344CB8AC3E}">
        <p14:creationId xmlns:p14="http://schemas.microsoft.com/office/powerpoint/2010/main" val="108916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CHŁODZENIA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b="1" dirty="0"/>
              <a:t>Chłodzenie przez topnienie </a:t>
            </a:r>
            <a:r>
              <a:rPr lang="pl-PL" dirty="0"/>
              <a:t>– czyli przejście ze stanu stałego w ciekły. Jest to </a:t>
            </a:r>
            <a:r>
              <a:rPr lang="pl-PL" dirty="0" smtClean="0"/>
              <a:t>chłodzenie </a:t>
            </a:r>
            <a:r>
              <a:rPr lang="pl-PL" dirty="0"/>
              <a:t>naturalne i używa się do niego lód wodny w postaci śniegu, płatków i łusek. Lód wodny otrzymuje się przez zamrażanie wody w specjalnych urządzeniach. Zasada </a:t>
            </a:r>
            <a:r>
              <a:rPr lang="pl-PL" dirty="0" smtClean="0"/>
              <a:t>chłodzenia </a:t>
            </a:r>
            <a:r>
              <a:rPr lang="pl-PL" dirty="0"/>
              <a:t>przez topnienie polega na wykorzystaniu ciepła pobranego z otoczenia (</a:t>
            </a:r>
            <a:r>
              <a:rPr lang="pl-PL" dirty="0" smtClean="0"/>
              <a:t>środowiska </a:t>
            </a:r>
            <a:r>
              <a:rPr lang="pl-PL" dirty="0"/>
              <a:t>chłodzonego), potrzebnego do przeprowadzenia tego procesu. </a:t>
            </a:r>
          </a:p>
        </p:txBody>
      </p:sp>
    </p:spTree>
    <p:extLst>
      <p:ext uri="{BB962C8B-B14F-4D97-AF65-F5344CB8AC3E}">
        <p14:creationId xmlns:p14="http://schemas.microsoft.com/office/powerpoint/2010/main" val="420780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ZASADY CHŁODZENIA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b="1" dirty="0"/>
              <a:t>Chłodzenie przez sublimację </a:t>
            </a:r>
            <a:r>
              <a:rPr lang="pl-PL" dirty="0"/>
              <a:t>– czyli przejście ze stanu stałego w gazowy. Ciepło </a:t>
            </a:r>
            <a:r>
              <a:rPr lang="pl-PL" dirty="0" smtClean="0"/>
              <a:t>sublimacji </a:t>
            </a:r>
            <a:r>
              <a:rPr lang="pl-PL" dirty="0"/>
              <a:t>wykorzystuje się przez zastosowanie tzw. suchego ludu – zestalonego CO2. </a:t>
            </a:r>
            <a:r>
              <a:rPr lang="pl-PL" dirty="0" smtClean="0"/>
              <a:t>Temperatura </a:t>
            </a:r>
            <a:r>
              <a:rPr lang="pl-PL" dirty="0"/>
              <a:t>i ciepło sublimacji zależą od ciśnienia, np. przy normalnym ciśnieniu </a:t>
            </a:r>
            <a:r>
              <a:rPr lang="pl-PL" dirty="0" smtClean="0"/>
              <a:t>atmosferycznym </a:t>
            </a:r>
            <a:r>
              <a:rPr lang="pl-PL" dirty="0"/>
              <a:t>(1013 </a:t>
            </a:r>
            <a:r>
              <a:rPr lang="pl-PL" dirty="0" err="1"/>
              <a:t>HPa</a:t>
            </a:r>
            <a:r>
              <a:rPr lang="pl-PL" dirty="0"/>
              <a:t>) stały CO2 sublimuje w stan gazowy z pominięciem stanu ciekłego. Podczas tego procesu utrzymuje się temperatura –79°C aż do momentu zniknięcia lodu. </a:t>
            </a:r>
          </a:p>
        </p:txBody>
      </p:sp>
    </p:spTree>
    <p:extLst>
      <p:ext uri="{BB962C8B-B14F-4D97-AF65-F5344CB8AC3E}">
        <p14:creationId xmlns:p14="http://schemas.microsoft.com/office/powerpoint/2010/main" val="1765164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ZASADY CHŁODZENIA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pl-PL" b="1" dirty="0"/>
              <a:t>Chłodzenie przez parowanie </a:t>
            </a:r>
            <a:r>
              <a:rPr lang="pl-PL" dirty="0"/>
              <a:t>– czyli przejście ze stanu ciekłego w gazowy (parę). </a:t>
            </a:r>
            <a:r>
              <a:rPr lang="pl-PL" dirty="0" smtClean="0"/>
              <a:t>Często </a:t>
            </a:r>
            <a:r>
              <a:rPr lang="pl-PL" dirty="0"/>
              <a:t>realizowane jest ono jako wrzenie, czyli intensywne parowanie w całej objętości. Temperatura i ciepło parowania zależą od ciśnienia – wraz ze spadkiem ciśnienia obniża się temperatura parowania. Chłodzenie to wykorzystywane jest w urządzeniach </a:t>
            </a:r>
            <a:r>
              <a:rPr lang="pl-PL" dirty="0" smtClean="0"/>
              <a:t>chłodniczych </a:t>
            </a:r>
            <a:r>
              <a:rPr lang="pl-PL" dirty="0"/>
              <a:t>sprężarkowych, strumieniowych i absorpcyjnych. </a:t>
            </a:r>
          </a:p>
        </p:txBody>
      </p:sp>
    </p:spTree>
    <p:extLst>
      <p:ext uri="{BB962C8B-B14F-4D97-AF65-F5344CB8AC3E}">
        <p14:creationId xmlns:p14="http://schemas.microsoft.com/office/powerpoint/2010/main" val="3122234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CZYNNIKI CHŁODNICZE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pl-PL" b="1" dirty="0" smtClean="0"/>
              <a:t>Czynniki </a:t>
            </a:r>
            <a:r>
              <a:rPr lang="pl-PL" b="1" dirty="0"/>
              <a:t>chłodnicze </a:t>
            </a:r>
            <a:r>
              <a:rPr lang="pl-PL" dirty="0"/>
              <a:t>– są to substancje, które pracując w niskich temperaturach i pod obniżonym ciśnieniem, pobierają ciepło z otoczenia i powodują obniżenie jego tempera-tury. Czynniki chłodnicze: </a:t>
            </a:r>
          </a:p>
          <a:p>
            <a:r>
              <a:rPr lang="pl-PL" dirty="0" smtClean="0"/>
              <a:t> </a:t>
            </a:r>
            <a:r>
              <a:rPr lang="pl-PL" dirty="0"/>
              <a:t>powinny odznaczać się dużym ciepłem parowania, niskim ciśnieniem skraplania i dużą trwałością chemiczną, </a:t>
            </a:r>
          </a:p>
          <a:p>
            <a:r>
              <a:rPr lang="pl-PL" dirty="0" smtClean="0"/>
              <a:t>nie </a:t>
            </a:r>
            <a:r>
              <a:rPr lang="pl-PL" dirty="0"/>
              <a:t>mogą być szkodliwe tak dla produktów, jak i otoczenia, </a:t>
            </a:r>
          </a:p>
          <a:p>
            <a:r>
              <a:rPr lang="pl-PL" dirty="0" smtClean="0"/>
              <a:t> </a:t>
            </a:r>
            <a:r>
              <a:rPr lang="pl-PL" dirty="0"/>
              <a:t>nie powinny być palne ani wybuchowe, </a:t>
            </a:r>
          </a:p>
          <a:p>
            <a:r>
              <a:rPr lang="pl-PL" dirty="0" smtClean="0"/>
              <a:t> </a:t>
            </a:r>
            <a:r>
              <a:rPr lang="pl-PL" dirty="0"/>
              <a:t>nie mogą działać niszcząco na sprężarkę, armaturę ani sieć rurociągów, </a:t>
            </a:r>
          </a:p>
          <a:p>
            <a:r>
              <a:rPr lang="pl-PL" dirty="0" smtClean="0"/>
              <a:t> </a:t>
            </a:r>
            <a:r>
              <a:rPr lang="pl-PL" dirty="0"/>
              <a:t>nie powinny rozpuszczać w sobie oleju, </a:t>
            </a:r>
          </a:p>
          <a:p>
            <a:r>
              <a:rPr lang="pl-PL" dirty="0" smtClean="0"/>
              <a:t> </a:t>
            </a:r>
            <a:r>
              <a:rPr lang="pl-PL" dirty="0"/>
              <a:t>powinny być bez </a:t>
            </a:r>
            <a:r>
              <a:rPr lang="pl-PL" dirty="0" smtClean="0"/>
              <a:t>zapachu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869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CZYNNIKI CHŁODNICZE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pl-PL" dirty="0"/>
              <a:t>Do czynników chłodniczych należą: </a:t>
            </a:r>
          </a:p>
          <a:p>
            <a:r>
              <a:rPr lang="pl-PL" dirty="0" smtClean="0"/>
              <a:t>amoniak</a:t>
            </a:r>
            <a:r>
              <a:rPr lang="pl-PL" dirty="0"/>
              <a:t>, </a:t>
            </a:r>
          </a:p>
          <a:p>
            <a:r>
              <a:rPr lang="pl-PL" dirty="0" smtClean="0"/>
              <a:t>dwutlenek </a:t>
            </a:r>
            <a:r>
              <a:rPr lang="pl-PL" dirty="0"/>
              <a:t>węgla, </a:t>
            </a:r>
          </a:p>
          <a:p>
            <a:r>
              <a:rPr lang="pl-PL" dirty="0" smtClean="0"/>
              <a:t>dwutlenek </a:t>
            </a:r>
            <a:r>
              <a:rPr lang="pl-PL" dirty="0"/>
              <a:t>siarki, </a:t>
            </a:r>
          </a:p>
          <a:p>
            <a:r>
              <a:rPr lang="pl-PL" dirty="0" smtClean="0"/>
              <a:t> </a:t>
            </a:r>
            <a:r>
              <a:rPr lang="pl-PL" dirty="0"/>
              <a:t>ciekły tlen, </a:t>
            </a:r>
          </a:p>
          <a:p>
            <a:r>
              <a:rPr lang="pl-PL" dirty="0" smtClean="0"/>
              <a:t>ciekły </a:t>
            </a:r>
            <a:r>
              <a:rPr lang="pl-PL" dirty="0"/>
              <a:t>azot, </a:t>
            </a:r>
          </a:p>
          <a:p>
            <a:r>
              <a:rPr lang="pl-PL" dirty="0" smtClean="0"/>
              <a:t> </a:t>
            </a:r>
            <a:r>
              <a:rPr lang="pl-PL" dirty="0"/>
              <a:t>freony. </a:t>
            </a:r>
          </a:p>
          <a:p>
            <a:endParaRPr lang="pl-PL" dirty="0"/>
          </a:p>
          <a:p>
            <a:r>
              <a:rPr lang="pl-PL" dirty="0"/>
              <a:t>Freony zostają zastąpione innymi czynnikami chłodniczymi, ponieważ badania </a:t>
            </a:r>
            <a:r>
              <a:rPr lang="pl-PL" dirty="0" smtClean="0"/>
              <a:t>dowiodły</a:t>
            </a:r>
            <a:r>
              <a:rPr lang="pl-PL" dirty="0"/>
              <a:t>, że niszczą one warstwę ozonową atmosfery. </a:t>
            </a:r>
          </a:p>
        </p:txBody>
      </p:sp>
    </p:spTree>
    <p:extLst>
      <p:ext uri="{BB962C8B-B14F-4D97-AF65-F5344CB8AC3E}">
        <p14:creationId xmlns:p14="http://schemas.microsoft.com/office/powerpoint/2010/main" val="1312129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OBIEG CHŁODNICZY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b="1" dirty="0" smtClean="0"/>
              <a:t>Obiegiem </a:t>
            </a:r>
            <a:r>
              <a:rPr lang="pl-PL" b="1" dirty="0"/>
              <a:t>chłodniczym </a:t>
            </a:r>
            <a:r>
              <a:rPr lang="pl-PL" dirty="0"/>
              <a:t>nazywamy krążenie czynnika chłodniczego w instalacji układu oraz kolejne jego przemiany ze stanu ciekłego w parę a następnie pary w ciecz, </a:t>
            </a:r>
            <a:r>
              <a:rPr lang="pl-PL" dirty="0" smtClean="0"/>
              <a:t>zachodzące </a:t>
            </a:r>
            <a:r>
              <a:rPr lang="pl-PL" dirty="0"/>
              <a:t>pod wpływem zmian ciśnienia i </a:t>
            </a:r>
            <a:r>
              <a:rPr lang="pl-PL" dirty="0" smtClean="0"/>
              <a:t>temperatury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8380169"/>
      </p:ext>
    </p:extLst>
  </p:cSld>
  <p:clrMapOvr>
    <a:masterClrMapping/>
  </p:clrMapOvr>
</p:sld>
</file>

<file path=ppt/theme/theme1.xml><?xml version="1.0" encoding="utf-8"?>
<a:theme xmlns:a="http://schemas.openxmlformats.org/drawingml/2006/main" name="Horyzont">
  <a:themeElements>
    <a:clrScheme name="Hory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y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y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59</TotalTime>
  <Words>878</Words>
  <Application>Microsoft Office PowerPoint</Application>
  <PresentationFormat>Niestandardowy</PresentationFormat>
  <Paragraphs>52</Paragraphs>
  <Slides>17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Horyzont</vt:lpstr>
      <vt:lpstr> chłodzenie  i  urządzenia</vt:lpstr>
      <vt:lpstr>PODSTAWOWE WIADOMOŚCI DOTYCZĄCE CHŁODZENIA</vt:lpstr>
      <vt:lpstr>PODSTAWOWE WIADOMOŚCI DOTYCZĄCE CHŁODZENIA</vt:lpstr>
      <vt:lpstr>ZASADY CHŁODZENIA</vt:lpstr>
      <vt:lpstr>ZASADY CHŁODZENIA</vt:lpstr>
      <vt:lpstr>ZASADY CHŁODZENIA</vt:lpstr>
      <vt:lpstr>CZYNNIKI CHŁODNICZE</vt:lpstr>
      <vt:lpstr>CZYNNIKI CHŁODNICZE</vt:lpstr>
      <vt:lpstr>OBIEG CHŁODNICZY</vt:lpstr>
      <vt:lpstr>Prezentacja programu PowerPoint</vt:lpstr>
      <vt:lpstr>OBIEG CZYNNIKA CHŁODNICZEGO</vt:lpstr>
      <vt:lpstr>ŁAŃCUCH CHŁODNICZY</vt:lpstr>
      <vt:lpstr>ŁAŃCUCH CHŁODNICZY</vt:lpstr>
      <vt:lpstr>RODZAJE CHŁODZIAREK</vt:lpstr>
      <vt:lpstr>RODZAJE CHŁODZIAREK</vt:lpstr>
      <vt:lpstr>SZYBKOŚĆ CHŁODZENIA</vt:lpstr>
      <vt:lpstr>Prezentacja programu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urządzenia</dc:title>
  <dc:creator>Kierownik</dc:creator>
  <cp:lastModifiedBy>Użytkownik systemu Windows</cp:lastModifiedBy>
  <cp:revision>8</cp:revision>
  <dcterms:created xsi:type="dcterms:W3CDTF">2014-10-24T16:11:47Z</dcterms:created>
  <dcterms:modified xsi:type="dcterms:W3CDTF">2020-05-18T19:35:35Z</dcterms:modified>
</cp:coreProperties>
</file>