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2" autoAdjust="0"/>
  </p:normalViewPr>
  <p:slideViewPr>
    <p:cSldViewPr>
      <p:cViewPr varScale="1">
        <p:scale>
          <a:sx n="91" d="100"/>
          <a:sy n="91" d="100"/>
        </p:scale>
        <p:origin x="-113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040DD9-4A5E-425B-9B6E-5C21818FE7C0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6602B3C-4998-4932-90DC-11CD3B69F0A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5723468" cy="35283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Zmiany fizykochemiczne zachodzące w mięsie  podczas procesów cieplnych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27200" y="4725144"/>
            <a:ext cx="5712179" cy="53547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718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1733610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Wędliny</a:t>
            </a:r>
            <a:r>
              <a:rPr lang="pl-PL" sz="2000" dirty="0" smtClean="0"/>
              <a:t> to przetwory wyprodukowane z mięsa z dodatkiem lub bez dodatku surowców uzupełniających. </a:t>
            </a:r>
          </a:p>
          <a:p>
            <a:endParaRPr lang="pl-PL" sz="2000" dirty="0" smtClean="0"/>
          </a:p>
          <a:p>
            <a:r>
              <a:rPr lang="pl-PL" sz="2000" dirty="0" smtClean="0"/>
              <a:t>Podział wędlin: </a:t>
            </a:r>
          </a:p>
          <a:p>
            <a:endParaRPr lang="pl-PL" sz="2000" dirty="0" smtClean="0"/>
          </a:p>
          <a:p>
            <a:pPr marL="342900" indent="-342900">
              <a:buAutoNum type="arabicParenR"/>
            </a:pPr>
            <a:r>
              <a:rPr lang="pl-PL" sz="2000" dirty="0" smtClean="0"/>
              <a:t>Wędzonki -  </a:t>
            </a:r>
          </a:p>
          <a:p>
            <a:pPr marL="342900" indent="-342900">
              <a:buAutoNum type="arabicParenR"/>
            </a:pPr>
            <a:r>
              <a:rPr lang="pl-PL" sz="2000" dirty="0" smtClean="0"/>
              <a:t>Kiełbasy</a:t>
            </a:r>
          </a:p>
          <a:p>
            <a:pPr marL="342900" indent="-342900">
              <a:buAutoNum type="arabicParenR"/>
            </a:pPr>
            <a:r>
              <a:rPr lang="pl-PL" sz="2000" dirty="0" smtClean="0"/>
              <a:t>Wędliny podrobowe</a:t>
            </a:r>
          </a:p>
          <a:p>
            <a:pPr marL="342900" indent="-342900">
              <a:buAutoNum type="arabicParenR"/>
            </a:pPr>
            <a:r>
              <a:rPr lang="pl-PL" sz="2000" dirty="0" smtClean="0"/>
              <a:t>Produkty blokowe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8611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980728"/>
            <a:ext cx="61206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Wędzonki</a:t>
            </a:r>
            <a:r>
              <a:rPr lang="pl-PL" sz="2400" dirty="0" smtClean="0"/>
              <a:t> to przetwory mięsne w osłonce lub bez wyprodukowane z jednego lub z kilku kawałków mięsa peklowanego, solonego  wędzone , pieczone lub gotowane np. szynki, boczki, balerony</a:t>
            </a:r>
          </a:p>
          <a:p>
            <a:endParaRPr lang="pl-PL" sz="2400" dirty="0"/>
          </a:p>
          <a:p>
            <a:r>
              <a:rPr lang="pl-PL" sz="2400" b="1" dirty="0" smtClean="0"/>
              <a:t>Kiełbasy</a:t>
            </a:r>
            <a:r>
              <a:rPr lang="pl-PL" sz="2400" dirty="0" smtClean="0"/>
              <a:t> to przetwory mięsne w osłonkach naturalnych lub sztucznych z ewentualnym dodatkiem surowców uzupełniających i przypraw. </a:t>
            </a:r>
          </a:p>
          <a:p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1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1412776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Podział kiełbas ze względu na :</a:t>
            </a:r>
          </a:p>
          <a:p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Stopień rozdrobnienia</a:t>
            </a:r>
          </a:p>
          <a:p>
            <a:endParaRPr lang="pl-PL" dirty="0" smtClean="0"/>
          </a:p>
          <a:p>
            <a:pPr marL="342900" indent="-342900">
              <a:buAutoNum type="alphaLcParenR"/>
            </a:pPr>
            <a:r>
              <a:rPr lang="pl-PL" dirty="0" smtClean="0"/>
              <a:t>Grubo  </a:t>
            </a:r>
            <a:r>
              <a:rPr lang="pl-PL" dirty="0" smtClean="0"/>
              <a:t>rozdrobnione (krakowska)</a:t>
            </a:r>
          </a:p>
          <a:p>
            <a:pPr marL="342900" indent="-342900">
              <a:buAutoNum type="alphaLcParenR"/>
            </a:pPr>
            <a:r>
              <a:rPr lang="pl-PL" dirty="0" smtClean="0"/>
              <a:t>Średnio rozdrobnione ( zwyczajna , śląska )</a:t>
            </a:r>
          </a:p>
          <a:p>
            <a:pPr marL="342900" indent="-342900">
              <a:buAutoNum type="alphaLcParenR"/>
            </a:pPr>
            <a:r>
              <a:rPr lang="pl-PL" dirty="0" smtClean="0"/>
              <a:t>Drobno rozdrobnione- metka</a:t>
            </a:r>
          </a:p>
          <a:p>
            <a:pPr marL="342900" indent="-342900">
              <a:buAutoNum type="alphaLcParenR"/>
            </a:pPr>
            <a:r>
              <a:rPr lang="pl-PL" dirty="0" smtClean="0"/>
              <a:t>Homogenizowane – mortadela, parówki</a:t>
            </a:r>
          </a:p>
          <a:p>
            <a:pPr marL="342900" indent="-342900">
              <a:buAutoNum type="alphaLcParenR"/>
            </a:pPr>
            <a:endParaRPr lang="pl-PL" dirty="0"/>
          </a:p>
          <a:p>
            <a:r>
              <a:rPr lang="pl-PL" dirty="0" smtClean="0"/>
              <a:t>2. Obróbkę cieplną</a:t>
            </a:r>
          </a:p>
          <a:p>
            <a:endParaRPr lang="pl-PL" dirty="0" smtClean="0"/>
          </a:p>
          <a:p>
            <a:pPr marL="342900" indent="-342900">
              <a:buAutoNum type="alphaLcParenR"/>
            </a:pPr>
            <a:r>
              <a:rPr lang="pl-PL" dirty="0" smtClean="0"/>
              <a:t>Surowe</a:t>
            </a:r>
          </a:p>
          <a:p>
            <a:pPr marL="342900" indent="-342900">
              <a:buAutoNum type="alphaLcParenR"/>
            </a:pPr>
            <a:r>
              <a:rPr lang="pl-PL" dirty="0" smtClean="0"/>
              <a:t>Parzone</a:t>
            </a:r>
          </a:p>
          <a:p>
            <a:pPr marL="342900" indent="-342900">
              <a:buAutoNum type="alphaLcParenR"/>
            </a:pPr>
            <a:r>
              <a:rPr lang="pl-PL" dirty="0" smtClean="0"/>
              <a:t>pieczone  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1013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9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1196752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Wędliny podrobowe </a:t>
            </a:r>
            <a:r>
              <a:rPr lang="pl-PL" dirty="0" smtClean="0"/>
              <a:t>– otrzymywane są z solonych peklowanych podrobów mięsa , tłuszczu, w osłonkach naturalnych , sztucznych lub formach z dodatkiem krwi lub bez, przypraw pieczone lub parzone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Należą do nich: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 wątrobianki,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pasztetowe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kiszki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salcesony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66412"/>
            <a:ext cx="2286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2564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3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331640" y="1268760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Produkty blokowe – to przetwory mięsne wyprodukowane z mięsa o zachowanej strukturze tkankowej lub rozdrobnionego tłuszczu i podrobów z ewentualnym dodatkiem surowców uzupełniających , przypraw, poddane obróbce cieplnej w formach lub osłonkach utrzymujących ich kształt. </a:t>
            </a:r>
          </a:p>
          <a:p>
            <a:endParaRPr lang="pl-PL" dirty="0" smtClean="0"/>
          </a:p>
          <a:p>
            <a:r>
              <a:rPr lang="pl-PL" dirty="0" smtClean="0"/>
              <a:t>Należą do nich :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Mielonki drobno, średnio i grubo rozdrobnione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Rolady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570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1484784"/>
            <a:ext cx="59766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Konserwy </a:t>
            </a:r>
            <a:r>
              <a:rPr lang="pl-PL" sz="2000" dirty="0" smtClean="0"/>
              <a:t>– mięsne to konserwy w opakowaniach blaszanych, szklanych, i z tworzyw sztucznych wyprodukowane z surowców mięsnych , podrobowych i tłuszczowych pochodzących ze zwierząt rzeźnych, łownych, z dodatkiem surowców roślinnych.  </a:t>
            </a:r>
          </a:p>
          <a:p>
            <a:endParaRPr lang="pl-PL" sz="2000" dirty="0"/>
          </a:p>
          <a:p>
            <a:r>
              <a:rPr lang="pl-PL" sz="2000" u="sng" dirty="0" smtClean="0"/>
              <a:t>Podział konserw ze względu na sposób obróbki cieplnej i trwałość mikrobiologiczną: </a:t>
            </a:r>
          </a:p>
          <a:p>
            <a:pPr marL="285750" indent="-285750">
              <a:buFontTx/>
              <a:buChar char="-"/>
            </a:pPr>
            <a:r>
              <a:rPr lang="pl-PL" sz="2000" dirty="0" smtClean="0"/>
              <a:t>Pasteryzowane </a:t>
            </a:r>
          </a:p>
          <a:p>
            <a:pPr marL="285750" indent="-285750">
              <a:buFontTx/>
              <a:buChar char="-"/>
            </a:pPr>
            <a:r>
              <a:rPr lang="pl-PL" sz="2000" dirty="0" smtClean="0"/>
              <a:t>Sterylizowane </a:t>
            </a:r>
          </a:p>
          <a:p>
            <a:pPr marL="285750" indent="-285750">
              <a:buFontTx/>
              <a:buChar char="-"/>
            </a:pPr>
            <a:r>
              <a:rPr lang="pl-PL" sz="2000" dirty="0" err="1" smtClean="0"/>
              <a:t>Tyndalizowane</a:t>
            </a:r>
            <a:r>
              <a:rPr lang="pl-PL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pl-PL" sz="2000" dirty="0" smtClean="0"/>
              <a:t>Trwałe 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665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1556792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Podział konserw: </a:t>
            </a:r>
          </a:p>
          <a:p>
            <a:endParaRPr lang="pl-PL" dirty="0" smtClean="0"/>
          </a:p>
          <a:p>
            <a:pPr marL="342900" indent="-342900">
              <a:buAutoNum type="alphaLcParenR"/>
            </a:pPr>
            <a:r>
              <a:rPr lang="pl-PL" dirty="0" smtClean="0"/>
              <a:t>Ze względu na rodzaj surowca: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Mięsne właściwe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Mięsne z dodatkami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 dziczyzny właściwe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Pasztetowe, podrobowe, tłuszczowe</a:t>
            </a:r>
          </a:p>
          <a:p>
            <a:endParaRPr lang="pl-PL" dirty="0" smtClean="0"/>
          </a:p>
          <a:p>
            <a:r>
              <a:rPr lang="pl-PL" dirty="0"/>
              <a:t>b</a:t>
            </a:r>
            <a:r>
              <a:rPr lang="pl-PL" dirty="0" smtClean="0"/>
              <a:t>) Ze względu na skład i sposób przetworzenia:</a:t>
            </a:r>
          </a:p>
          <a:p>
            <a:r>
              <a:rPr lang="pl-PL" dirty="0"/>
              <a:t> </a:t>
            </a:r>
            <a:r>
              <a:rPr lang="pl-PL" dirty="0" smtClean="0"/>
              <a:t>- z całych elementów np. szynka</a:t>
            </a:r>
          </a:p>
          <a:p>
            <a:r>
              <a:rPr lang="pl-PL" dirty="0" smtClean="0"/>
              <a:t>- mięsa rozdrobnionego szynka mielona</a:t>
            </a:r>
          </a:p>
          <a:p>
            <a:r>
              <a:rPr lang="pl-PL" dirty="0" smtClean="0"/>
              <a:t>- z podrobów flaki, głowizna</a:t>
            </a:r>
          </a:p>
          <a:p>
            <a:r>
              <a:rPr lang="pl-PL" dirty="0" smtClean="0"/>
              <a:t>-  dania obiadowe z mięsa i jarzyn  np. gołąbki, bigos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0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20" y="1339406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Półprzetwory mięsne </a:t>
            </a:r>
            <a:r>
              <a:rPr lang="pl-PL" dirty="0" smtClean="0"/>
              <a:t>– zwane są produktami uszlachetnionymi. Mogą być z mięsa surowego lub wędlin. </a:t>
            </a:r>
          </a:p>
          <a:p>
            <a:endParaRPr lang="pl-PL" dirty="0" smtClean="0"/>
          </a:p>
          <a:p>
            <a:r>
              <a:rPr lang="pl-PL" dirty="0" smtClean="0"/>
              <a:t>Półprzetwory z mięsa surowego: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 smtClean="0"/>
              <a:t>mięso mielone paczkowane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 smtClean="0"/>
              <a:t>Mięso porcjowane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 smtClean="0"/>
              <a:t>Mięso wieloporcjowe przygotowane do pieczenia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dirty="0"/>
          </a:p>
          <a:p>
            <a:r>
              <a:rPr lang="pl-PL" dirty="0" smtClean="0"/>
              <a:t>Półprzetwory z wędlin (zapakowane)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 smtClean="0"/>
              <a:t>Wędliny plasterkowane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 smtClean="0"/>
              <a:t>Porcje śniadaniowe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 smtClean="0"/>
              <a:t>Wędliny w całości</a:t>
            </a:r>
          </a:p>
          <a:p>
            <a:endParaRPr lang="pl-P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5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1412776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Wędliny znajdują zastosowanie w produkcji różnych potraw gorących , które dzięki ich  charakterystycznym cechom organoleptycznym ( smak, zapach, konsystencja) uzyskują korzystne walory smakowe. 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Potraw z zastosowaniem wędlin </a:t>
            </a:r>
            <a:r>
              <a:rPr lang="pl-PL" dirty="0" smtClean="0"/>
              <a:t>– fasolka po bretońsku, zapiekanka, żurek z kiełbasą, kiełbasa smażona, bigos, jajecznica, leczo. </a:t>
            </a:r>
          </a:p>
          <a:p>
            <a:endParaRPr lang="pl-PL" dirty="0"/>
          </a:p>
          <a:p>
            <a:r>
              <a:rPr lang="pl-PL" dirty="0" smtClean="0"/>
              <a:t>Wykorzystanie półprzetworów mięsnych w przygotowaniu dań gorących skraca czas ich sporządzania.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00" y="44371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8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162880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/>
              <a:t>Zmiany zachodzące podczas gotowania</a:t>
            </a:r>
          </a:p>
          <a:p>
            <a:endParaRPr lang="pl-PL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Zmiana barwy na skutek denaturacji mioglobiny i hemoglobiny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Kurczenie się mięsa i wyciek soku komórkowego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Mięknięcie mięsa na skutek rozluźnienia tkanek (rozklejanie kolagenu)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Ubytek masy (30-40%)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45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1484784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/>
              <a:t>Zmiany zachodzące podczas smażenia</a:t>
            </a:r>
          </a:p>
          <a:p>
            <a:endParaRPr lang="pl-PL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Parowanie wody z powierzchni (po włożeniu na tłuszcz)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err="1" smtClean="0"/>
              <a:t>Dekstrynizacja</a:t>
            </a:r>
            <a:r>
              <a:rPr lang="pl-PL" dirty="0" smtClean="0"/>
              <a:t> i karmelizacja skrobi w przypadku </a:t>
            </a:r>
            <a:r>
              <a:rPr lang="pl-PL" dirty="0" err="1" smtClean="0"/>
              <a:t>mięś</a:t>
            </a:r>
            <a:r>
              <a:rPr lang="pl-PL" dirty="0" smtClean="0"/>
              <a:t> panierowanych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Ścinanie się białek ( utrata barwy ) i rumienienie się potrawy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Wydzielanie soku komórkowego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Ubytki masy szczególnie w przypadku mięs nie panierowanych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07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91680" y="1556792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Zmiany zachodzące podczas  duszenia</a:t>
            </a:r>
          </a:p>
          <a:p>
            <a:endParaRPr lang="pl-PL" b="1" u="sng" dirty="0" smtClean="0"/>
          </a:p>
          <a:p>
            <a:r>
              <a:rPr lang="pl-PL" dirty="0" smtClean="0"/>
              <a:t>Są podobne jak podczas gotowania i smażenia. Przebiegają w dwóch fazach:</a:t>
            </a:r>
          </a:p>
          <a:p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Faza I – obsmażanie – białko ścina się i rumieni, skrobia karmelizuje , woda odparowuje i kolagen </a:t>
            </a:r>
          </a:p>
          <a:p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Faza II – duszenie – mięso mięknie, kolagen rozkleja się, białka ścinają się, a skrobia rozkleja powodując zagęszczanie sosu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60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1556792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Zmiany zachodzące podczas pieczenia. </a:t>
            </a:r>
          </a:p>
          <a:p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Woda odparowuje z powierzchni mięsa, a białko ścina się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Kurczą się włókna mięśniowe,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Kolagen rozkleja się  dzięki sokom komórkowym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Następuje zmiana barwy mięsa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648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Przetwory mięsne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Podział i wykorzystanie do sporządzania dań gorących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26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1556792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Przetwory mięsne to wszelkiego rodzaju produkty mięsne , które wskutek przerobu straciły charakter mięsa lub podrobów. </a:t>
            </a:r>
          </a:p>
          <a:p>
            <a:endParaRPr lang="pl-PL" sz="2400" dirty="0"/>
          </a:p>
          <a:p>
            <a:r>
              <a:rPr lang="pl-PL" sz="2400" dirty="0" smtClean="0"/>
              <a:t>Przetwory mięsne znajdują zastosowanie w sporządzaniu różnych dań gorących. 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190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5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864961"/>
              </p:ext>
            </p:extLst>
          </p:nvPr>
        </p:nvGraphicFramePr>
        <p:xfrm>
          <a:off x="1043608" y="2132855"/>
          <a:ext cx="6840760" cy="2560320"/>
        </p:xfrm>
        <a:graphic>
          <a:graphicData uri="http://schemas.openxmlformats.org/drawingml/2006/table">
            <a:tbl>
              <a:tblPr/>
              <a:tblGrid>
                <a:gridCol w="1440160"/>
                <a:gridCol w="2808312"/>
                <a:gridCol w="2592288"/>
              </a:tblGrid>
              <a:tr h="14216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Zastosowanie</a:t>
                      </a:r>
                      <a:endParaRPr lang="pl-PL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Charakterystyka 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Przetwory 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Śniadania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Kanapki, tosty, dodatek do jajecznicy, dania</a:t>
                      </a:r>
                      <a:r>
                        <a:rPr lang="pl-PL" sz="1600" baseline="0" dirty="0" smtClean="0"/>
                        <a:t> gotowane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600" dirty="0" smtClean="0"/>
                        <a:t>Wędzonki, kiełbasy, wędliny</a:t>
                      </a:r>
                      <a:r>
                        <a:rPr lang="pl-PL" sz="1600" baseline="0" dirty="0" smtClean="0"/>
                        <a:t> podrobowe, produkty blokowe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Przekąski gorące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Półmisek</a:t>
                      </a:r>
                      <a:r>
                        <a:rPr lang="pl-PL" sz="1600" baseline="0" dirty="0" smtClean="0"/>
                        <a:t> zimnych mięs, koreczki, tartinki, sałatki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Potrawy gorące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żurek ,bigos,</a:t>
                      </a:r>
                      <a:r>
                        <a:rPr lang="pl-PL" sz="1600" baseline="0" dirty="0" smtClean="0"/>
                        <a:t> pizza, hot dogi, zapiekanki, przekąski gorące, potrawy z grilla, biała kiełbasa pieczona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Wędzonki,</a:t>
                      </a:r>
                      <a:r>
                        <a:rPr lang="pl-PL" sz="1600" baseline="0" dirty="0" smtClean="0"/>
                        <a:t> kiełbasy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331640" y="13407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Zastosowanie przetworów mięsnych. 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51720" y="1484784"/>
            <a:ext cx="4968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Przetwory mięsne w zależności od użytego surowca oraz przebiegu procesu technologicznego dzieli się na :</a:t>
            </a:r>
          </a:p>
          <a:p>
            <a:endParaRPr lang="pl-PL" sz="2400" u="sng" dirty="0" smtClean="0"/>
          </a:p>
          <a:p>
            <a:pPr marL="342900" indent="-342900">
              <a:buAutoNum type="arabicParenR"/>
            </a:pPr>
            <a:r>
              <a:rPr lang="pl-PL" sz="2400" dirty="0" smtClean="0"/>
              <a:t>Wędliny </a:t>
            </a:r>
          </a:p>
          <a:p>
            <a:pPr marL="342900" indent="-342900">
              <a:buAutoNum type="arabicParenR"/>
            </a:pPr>
            <a:r>
              <a:rPr lang="pl-PL" sz="2400" dirty="0" smtClean="0"/>
              <a:t>Konserwy</a:t>
            </a:r>
          </a:p>
          <a:p>
            <a:pPr marL="342900" indent="-342900">
              <a:buAutoNum type="arabicParenR"/>
            </a:pPr>
            <a:r>
              <a:rPr lang="pl-PL" sz="2400" dirty="0" smtClean="0"/>
              <a:t>Półprzetwory </a:t>
            </a:r>
            <a:endParaRPr lang="pl-PL" sz="2400" dirty="0" smtClean="0"/>
          </a:p>
          <a:p>
            <a:endParaRPr lang="pl-PL" dirty="0"/>
          </a:p>
        </p:txBody>
      </p:sp>
      <p:sp>
        <p:nvSpPr>
          <p:cNvPr id="3" name="AutoShape 2" descr="Artykuły do produkcji wędlin » Najlepie zaopatrzony skle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Historia kiełbas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Wędliny wiejskie, boczek, kiełbasa, schab Stalowa Wola • OLX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21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127</TotalTime>
  <Words>711</Words>
  <Application>Microsoft Office PowerPoint</Application>
  <PresentationFormat>Pokaz na ekranie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Pinezka</vt:lpstr>
      <vt:lpstr>Zmiany fizykochemiczne zachodzące w mięsie  podczas procesów cieplnych </vt:lpstr>
      <vt:lpstr>Prezentacja programu PowerPoint</vt:lpstr>
      <vt:lpstr>Prezentacja programu PowerPoint</vt:lpstr>
      <vt:lpstr>Prezentacja programu PowerPoint</vt:lpstr>
      <vt:lpstr>Prezentacja programu PowerPoint</vt:lpstr>
      <vt:lpstr>Przetwory mięsne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fizykochemiczne zachodzące w mięsie  podczas procesów cieplnych</dc:title>
  <dc:creator>Użytkownik systemu Windows</dc:creator>
  <cp:lastModifiedBy>Użytkownik systemu Windows</cp:lastModifiedBy>
  <cp:revision>16</cp:revision>
  <dcterms:created xsi:type="dcterms:W3CDTF">2020-05-09T13:57:19Z</dcterms:created>
  <dcterms:modified xsi:type="dcterms:W3CDTF">2020-05-10T20:21:00Z</dcterms:modified>
</cp:coreProperties>
</file>