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E249-00E0-437D-98B0-1164EC09F91A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2861-8225-4BA1-8570-25536467A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Zasady układania zmianowań.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pole tekstowe 4"/>
          <p:cNvSpPr txBox="1">
            <a:spLocks noChangeArrowheads="1"/>
          </p:cNvSpPr>
          <p:nvPr/>
        </p:nvSpPr>
        <p:spPr bwMode="auto">
          <a:xfrm>
            <a:off x="714348" y="285728"/>
            <a:ext cx="7143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I. Przykładowy płodozmian przy założeniach:</a:t>
            </a:r>
            <a:br>
              <a:rPr lang="pl-PL" altLang="pl-PL" sz="2800" dirty="0"/>
            </a:br>
            <a:r>
              <a:rPr lang="pl-PL" altLang="pl-PL" sz="2800" dirty="0"/>
              <a:t>- gleba klasy III a lub III b,</a:t>
            </a:r>
            <a:br>
              <a:rPr lang="pl-PL" altLang="pl-PL" sz="2800" dirty="0"/>
            </a:br>
            <a:r>
              <a:rPr lang="pl-PL" altLang="pl-PL" sz="2800" dirty="0"/>
              <a:t>- dostarczenie produktów towarowych i pasz objętościowych.</a:t>
            </a:r>
          </a:p>
        </p:txBody>
      </p:sp>
      <p:sp>
        <p:nvSpPr>
          <p:cNvPr id="80900" name="pole tekstowe 5"/>
          <p:cNvSpPr txBox="1">
            <a:spLocks noChangeArrowheads="1"/>
          </p:cNvSpPr>
          <p:nvPr/>
        </p:nvSpPr>
        <p:spPr bwMode="auto">
          <a:xfrm>
            <a:off x="285750" y="2571750"/>
            <a:ext cx="8572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1. Bobik.</a:t>
            </a:r>
          </a:p>
          <a:p>
            <a:pPr eaLnBrk="1" hangingPunct="1"/>
            <a:r>
              <a:rPr lang="pl-PL" altLang="pl-PL" sz="2800" dirty="0"/>
              <a:t>2. Pszenica ozima + wsiewka koniczyny czerwonej.</a:t>
            </a:r>
          </a:p>
          <a:p>
            <a:pPr eaLnBrk="1" hangingPunct="1"/>
            <a:r>
              <a:rPr lang="pl-PL" altLang="pl-PL" sz="2800" dirty="0"/>
              <a:t>3. Koniczyna czerwona.</a:t>
            </a:r>
          </a:p>
          <a:p>
            <a:pPr eaLnBrk="1" hangingPunct="1"/>
            <a:r>
              <a:rPr lang="pl-PL" altLang="pl-PL" sz="2800" dirty="0"/>
              <a:t>4. Pszenica jara + facelia jako poplon ścierniskowy.</a:t>
            </a:r>
          </a:p>
          <a:p>
            <a:pPr eaLnBrk="1" hangingPunct="1"/>
            <a:r>
              <a:rPr lang="pl-PL" altLang="pl-PL" sz="2800" dirty="0"/>
              <a:t>5. Owies </a:t>
            </a:r>
            <a:r>
              <a:rPr lang="pl-PL" altLang="pl-PL" sz="2800" baseline="30000" dirty="0"/>
              <a:t>x</a:t>
            </a:r>
            <a:r>
              <a:rPr lang="pl-PL" altLang="pl-PL" sz="2800" dirty="0"/>
              <a:t>.</a:t>
            </a:r>
          </a:p>
          <a:p>
            <a:pPr eaLnBrk="1" hangingPunct="1"/>
            <a:endParaRPr lang="pl-PL" altLang="pl-PL" sz="2800" dirty="0"/>
          </a:p>
          <a:p>
            <a:pPr eaLnBrk="1" hangingPunct="1"/>
            <a:r>
              <a:rPr lang="pl-PL" altLang="pl-PL" sz="2800" dirty="0"/>
              <a:t>W przedstawionym płodozmianie:</a:t>
            </a:r>
          </a:p>
          <a:p>
            <a:pPr eaLnBrk="1" hangingPunct="1"/>
            <a:r>
              <a:rPr lang="pl-PL" altLang="pl-PL" sz="2800" dirty="0"/>
              <a:t>- bobik „sam się wyżywi” bo żyje w symbiozie z bakteriami brodawkowymi,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pole tekstowe 4"/>
          <p:cNvSpPr txBox="1">
            <a:spLocks noChangeArrowheads="1"/>
          </p:cNvSpPr>
          <p:nvPr/>
        </p:nvSpPr>
        <p:spPr bwMode="auto">
          <a:xfrm>
            <a:off x="928662" y="214290"/>
            <a:ext cx="7286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II. Kolejny przykład płodozmianu przy założeniach:</a:t>
            </a:r>
            <a:br>
              <a:rPr lang="pl-PL" altLang="pl-PL" sz="2800" dirty="0"/>
            </a:br>
            <a:r>
              <a:rPr lang="pl-PL" altLang="pl-PL" sz="2800" dirty="0"/>
              <a:t>- gleby klasy IV a i IV b,</a:t>
            </a:r>
            <a:br>
              <a:rPr lang="pl-PL" altLang="pl-PL" sz="2800" dirty="0"/>
            </a:br>
            <a:r>
              <a:rPr lang="pl-PL" altLang="pl-PL" sz="2800" dirty="0"/>
              <a:t>- dostarczenie zwierzętom pasz objętościowych i treściwych, a rośliną towarową jest ziemniak.</a:t>
            </a:r>
          </a:p>
        </p:txBody>
      </p:sp>
      <p:sp>
        <p:nvSpPr>
          <p:cNvPr id="83972" name="pole tekstowe 5"/>
          <p:cNvSpPr txBox="1">
            <a:spLocks noChangeArrowheads="1"/>
          </p:cNvSpPr>
          <p:nvPr/>
        </p:nvSpPr>
        <p:spPr bwMode="auto">
          <a:xfrm>
            <a:off x="285750" y="3286125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1. Ziemniak </a:t>
            </a:r>
            <a:r>
              <a:rPr lang="pl-PL" altLang="pl-PL" sz="2800" baseline="30000" dirty="0"/>
              <a:t>xx</a:t>
            </a:r>
            <a:r>
              <a:rPr lang="pl-PL" altLang="pl-PL" sz="2800" dirty="0"/>
              <a:t>.</a:t>
            </a:r>
          </a:p>
          <a:p>
            <a:pPr eaLnBrk="1" hangingPunct="1"/>
            <a:r>
              <a:rPr lang="pl-PL" altLang="pl-PL" sz="2800" dirty="0"/>
              <a:t>2. Jęczmień jary 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+ wsiewka koniczyny czerwonej z trawami.</a:t>
            </a:r>
          </a:p>
          <a:p>
            <a:pPr eaLnBrk="1" hangingPunct="1"/>
            <a:r>
              <a:rPr lang="pl-PL" altLang="pl-PL" sz="2800" dirty="0"/>
              <a:t>3. Koniczyna czerwona z trawami.</a:t>
            </a:r>
          </a:p>
          <a:p>
            <a:pPr eaLnBrk="1" hangingPunct="1"/>
            <a:r>
              <a:rPr lang="pl-PL" altLang="pl-PL" sz="2800" dirty="0"/>
              <a:t>4. Pszenica ozima + gorczyca jako m. ścierniskowy</a:t>
            </a:r>
          </a:p>
          <a:p>
            <a:pPr eaLnBrk="1" hangingPunct="1"/>
            <a:r>
              <a:rPr lang="pl-PL" altLang="pl-PL" sz="2800" dirty="0"/>
              <a:t>5. Mieszanka zbożowa </a:t>
            </a:r>
            <a:r>
              <a:rPr lang="pl-PL" altLang="pl-PL" sz="2800" baseline="30000" dirty="0"/>
              <a:t>x</a:t>
            </a:r>
            <a:r>
              <a:rPr lang="pl-PL" altLang="pl-PL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pole tekstowe 2"/>
          <p:cNvSpPr txBox="1">
            <a:spLocks noChangeArrowheads="1"/>
          </p:cNvSpPr>
          <p:nvPr/>
        </p:nvSpPr>
        <p:spPr bwMode="auto">
          <a:xfrm>
            <a:off x="785786" y="428604"/>
            <a:ext cx="721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III. Przykład płodozmianu na glebach słabych (V klasy).</a:t>
            </a:r>
          </a:p>
        </p:txBody>
      </p:sp>
      <p:sp>
        <p:nvSpPr>
          <p:cNvPr id="86020" name="pole tekstowe 3"/>
          <p:cNvSpPr txBox="1">
            <a:spLocks noChangeArrowheads="1"/>
          </p:cNvSpPr>
          <p:nvPr/>
        </p:nvSpPr>
        <p:spPr bwMode="auto">
          <a:xfrm>
            <a:off x="214313" y="1857375"/>
            <a:ext cx="8643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 dirty="0"/>
              <a:t>1. Ziemniak </a:t>
            </a:r>
            <a:r>
              <a:rPr lang="pl-PL" altLang="pl-PL" sz="2800" baseline="30000" dirty="0"/>
              <a:t>xx</a:t>
            </a:r>
            <a:r>
              <a:rPr lang="pl-PL" altLang="pl-PL" sz="2800" dirty="0"/>
              <a:t>.</a:t>
            </a:r>
          </a:p>
          <a:p>
            <a:pPr eaLnBrk="1" hangingPunct="1"/>
            <a:r>
              <a:rPr lang="pl-PL" altLang="pl-PL" sz="2800" dirty="0"/>
              <a:t>2. Mieszanka zbożowa </a:t>
            </a:r>
            <a:r>
              <a:rPr lang="pl-PL" altLang="pl-PL" sz="2800" baseline="30000" dirty="0"/>
              <a:t>x</a:t>
            </a:r>
            <a:r>
              <a:rPr lang="pl-PL" altLang="pl-PL" sz="2800" dirty="0"/>
              <a:t>.</a:t>
            </a:r>
          </a:p>
          <a:p>
            <a:pPr eaLnBrk="1" hangingPunct="1"/>
            <a:r>
              <a:rPr lang="pl-PL" altLang="pl-PL" sz="2800" dirty="0"/>
              <a:t>3. Łubin żółty.</a:t>
            </a:r>
          </a:p>
          <a:p>
            <a:pPr eaLnBrk="1" hangingPunct="1"/>
            <a:r>
              <a:rPr lang="pl-PL" altLang="pl-PL" sz="2800" dirty="0"/>
              <a:t>4. Żyto </a:t>
            </a:r>
            <a:r>
              <a:rPr lang="pl-PL" altLang="pl-PL" sz="2800" baseline="30000" dirty="0"/>
              <a:t>x</a:t>
            </a:r>
            <a:r>
              <a:rPr lang="pl-PL" altLang="pl-PL" sz="2800" dirty="0"/>
              <a:t> + wsiewka seradeli.</a:t>
            </a:r>
          </a:p>
          <a:p>
            <a:pPr eaLnBrk="1" hangingPunct="1"/>
            <a:endParaRPr lang="pl-PL" altLang="pl-PL" sz="2800" dirty="0"/>
          </a:p>
          <a:p>
            <a:pPr eaLnBrk="1" hangingPunct="1"/>
            <a:r>
              <a:rPr lang="pl-PL" altLang="pl-PL" sz="2800" dirty="0"/>
              <a:t>Uwagi do płodozmianu III:</a:t>
            </a:r>
          </a:p>
          <a:p>
            <a:pPr eaLnBrk="1" hangingPunct="1"/>
            <a:r>
              <a:rPr lang="pl-PL" altLang="pl-PL" sz="2800" dirty="0"/>
              <a:t>- na glebach słabych łatwo wypłukiwane są składniki nawozowe, głównie azot,</a:t>
            </a:r>
          </a:p>
          <a:p>
            <a:pPr eaLnBrk="1" hangingPunct="1"/>
            <a:r>
              <a:rPr lang="pl-PL" altLang="pl-PL" sz="2800" dirty="0"/>
              <a:t>- należy liczyć się z koniecznością corocznego stosowania obornika,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pole tekstowe 2"/>
          <p:cNvSpPr txBox="1">
            <a:spLocks noChangeArrowheads="1"/>
          </p:cNvSpPr>
          <p:nvPr/>
        </p:nvSpPr>
        <p:spPr bwMode="auto">
          <a:xfrm>
            <a:off x="714348" y="428604"/>
            <a:ext cx="7286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/>
              <a:t>IV. Płodozmian dla gospodarstwa z chowem krów mlecznych; gleby dobre bez trwałych użytków zielonych.</a:t>
            </a:r>
          </a:p>
        </p:txBody>
      </p:sp>
      <p:sp>
        <p:nvSpPr>
          <p:cNvPr id="88068" name="pole tekstowe 3"/>
          <p:cNvSpPr txBox="1">
            <a:spLocks noChangeArrowheads="1"/>
          </p:cNvSpPr>
          <p:nvPr/>
        </p:nvSpPr>
        <p:spPr bwMode="auto">
          <a:xfrm>
            <a:off x="214313" y="2143125"/>
            <a:ext cx="8715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2800"/>
              <a:t>1. Okopowe (ziemniak, warzywa, burak pastewny) nawożone obornikiem lub kompostem.</a:t>
            </a:r>
          </a:p>
          <a:p>
            <a:pPr eaLnBrk="1" hangingPunct="1"/>
            <a:r>
              <a:rPr lang="pl-PL" altLang="pl-PL" sz="2800"/>
              <a:t>2. Jęczmień jary z wsiewką (koniczyna czerwona z domieszką koniczyny białej + trawy – życica trwała, kostrzewa łąkowa, rajgras wyniosły).</a:t>
            </a:r>
          </a:p>
          <a:p>
            <a:pPr eaLnBrk="1" hangingPunct="1"/>
            <a:r>
              <a:rPr lang="pl-PL" altLang="pl-PL" sz="2800"/>
              <a:t>3. Koniczyna z trawami I rok użytkowania.</a:t>
            </a:r>
          </a:p>
          <a:p>
            <a:pPr eaLnBrk="1" hangingPunct="1"/>
            <a:r>
              <a:rPr lang="pl-PL" altLang="pl-PL" sz="2800"/>
              <a:t>4. Koniczyna z trawami II rok użytkowania.</a:t>
            </a:r>
          </a:p>
          <a:p>
            <a:pPr eaLnBrk="1" hangingPunct="1"/>
            <a:r>
              <a:rPr lang="pl-PL" altLang="pl-PL" sz="2800"/>
              <a:t>5. Pszenica ozima + międzyplon (strączkowe z gorczycą białą lub perko).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Zasady układania płodozmianów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Rotację zmianowania rozpoczynamy od rośliny okopowej,</a:t>
            </a:r>
          </a:p>
          <a:p>
            <a:r>
              <a:rPr lang="pl-PL" dirty="0"/>
              <a:t>Pola płodozmianu powinny być zbliżonej wielkości,</a:t>
            </a:r>
          </a:p>
          <a:p>
            <a:r>
              <a:rPr lang="pl-PL" dirty="0"/>
              <a:t>Ustalamy kolejność uprawy roślin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Wykonaj: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dirty="0"/>
              <a:t>Grupowanie roślin,</a:t>
            </a:r>
          </a:p>
          <a:p>
            <a:pPr>
              <a:lnSpc>
                <a:spcPct val="80000"/>
              </a:lnSpc>
            </a:pPr>
            <a:r>
              <a:rPr lang="pl-PL" dirty="0"/>
              <a:t>Oblicz strukturę zasiewów,</a:t>
            </a:r>
          </a:p>
          <a:p>
            <a:pPr>
              <a:lnSpc>
                <a:spcPct val="80000"/>
              </a:lnSpc>
            </a:pPr>
            <a:r>
              <a:rPr lang="pl-PL" dirty="0"/>
              <a:t>Ustal liczbę pól w płodozmianie,</a:t>
            </a:r>
          </a:p>
          <a:p>
            <a:pPr>
              <a:lnSpc>
                <a:spcPct val="80000"/>
              </a:lnSpc>
            </a:pPr>
            <a:r>
              <a:rPr lang="pl-PL" dirty="0"/>
              <a:t>Ustal kolejność uprawy roślin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dirty="0"/>
              <a:t>   w płodozmianie</a:t>
            </a:r>
          </a:p>
          <a:p>
            <a:pPr>
              <a:lnSpc>
                <a:spcPct val="80000"/>
              </a:lnSpc>
            </a:pPr>
            <a:r>
              <a:rPr lang="pl-PL" dirty="0"/>
              <a:t>Przedstaw w formie „tabeli płodozmianowej”</a:t>
            </a:r>
          </a:p>
          <a:p>
            <a:pPr>
              <a:lnSpc>
                <a:spcPct val="80000"/>
              </a:lnSpc>
            </a:pPr>
            <a:endParaRPr lang="pl-PL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 </a:t>
            </a:r>
          </a:p>
          <a:p>
            <a:pPr>
              <a:lnSpc>
                <a:spcPct val="80000"/>
              </a:lnSpc>
            </a:pP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nr </a:t>
            </a:r>
            <a:r>
              <a:rPr lang="pl-PL" dirty="0" smtClean="0"/>
              <a:t>1.</a:t>
            </a:r>
            <a:endParaRPr lang="pl-P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/>
              <a:t>Powierzchnia uprawy wynosi: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Ziemniaki 10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Jęczmień jary 10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Żyto 5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Pszenica ozima 5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Owies 10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Bobik 10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/>
              <a:t>Koniczyna czerwona 10 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Układamy płodozmian.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płodozmian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8610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smtClean="0"/>
              <a:t>Obsiewy w kolejnych 4 latach przy zmianowaniu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8686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09800"/>
            <a:ext cx="86868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/>
              <a:t>Przykład rozplanowania obsiewów pól dla zmianowania 6-letniego, opracowanego na 6 lat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7630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pole tekstowe 2"/>
          <p:cNvSpPr txBox="1">
            <a:spLocks noChangeArrowheads="1"/>
          </p:cNvSpPr>
          <p:nvPr/>
        </p:nvSpPr>
        <p:spPr bwMode="auto">
          <a:xfrm>
            <a:off x="1142977" y="428625"/>
            <a:ext cx="778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3200" dirty="0">
                <a:solidFill>
                  <a:schemeClr val="tx2"/>
                </a:solidFill>
              </a:rPr>
              <a:t>PRZYKŁADOWE PŁODOZMIANY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625" y="1142984"/>
            <a:ext cx="87153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800" dirty="0"/>
              <a:t>Płodozmian norfolski - od tego się zaczęło</a:t>
            </a:r>
            <a:r>
              <a:rPr lang="pl-PL" sz="2800" dirty="0" smtClean="0"/>
              <a:t>.</a:t>
            </a:r>
          </a:p>
          <a:p>
            <a:pPr eaLnBrk="1" hangingPunct="1">
              <a:defRPr/>
            </a:pPr>
            <a:endParaRPr lang="pl-PL" sz="2800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pl-PL" sz="2800" dirty="0"/>
              <a:t>rok – okopowe nawożone obornikiem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pl-PL" sz="2800" dirty="0"/>
              <a:t>rok – jęczmień jary + wsiewka koniczyny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pl-PL" sz="2800" dirty="0"/>
              <a:t>rok – koniczyna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pl-PL" sz="2800" dirty="0"/>
              <a:t>rok – zboża ozime (pszenica lub żyto).</a:t>
            </a:r>
          </a:p>
          <a:p>
            <a:pPr eaLnBrk="1" hangingPunct="1">
              <a:defRPr/>
            </a:pPr>
            <a:endParaRPr lang="pl-PL" sz="2800" dirty="0"/>
          </a:p>
          <a:p>
            <a:pPr eaLnBrk="1" hangingPunct="1">
              <a:defRPr/>
            </a:pPr>
            <a:r>
              <a:rPr lang="pl-PL" sz="2800" dirty="0"/>
              <a:t>- Został wprowadzony w XVIII w. w hrabstwie Norfolk w Anglii.</a:t>
            </a:r>
          </a:p>
          <a:p>
            <a:pPr eaLnBrk="1" hangingPunct="1">
              <a:buFontTx/>
              <a:buChar char="-"/>
              <a:defRPr/>
            </a:pPr>
            <a:r>
              <a:rPr lang="pl-PL" sz="2800" dirty="0"/>
              <a:t> W początkowym okresie gospodarki płodozmianowej plony uległy prawie podwojeniu, w porównaniu do systemu ugorowego, gdzie plon zbóż wynosił ok. 1 t/ha.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443</Words>
  <Application>Microsoft Office PowerPoint</Application>
  <PresentationFormat>Pokaz na ekranie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Zasady układania zmianowań.</vt:lpstr>
      <vt:lpstr>Zasady układania płodozmianów</vt:lpstr>
      <vt:lpstr>Wykonaj: </vt:lpstr>
      <vt:lpstr>ćwiczenie nr 1.</vt:lpstr>
      <vt:lpstr>Układamy płodozmian.</vt:lpstr>
      <vt:lpstr>Przykładowy płodozmian</vt:lpstr>
      <vt:lpstr>Obsiewy w kolejnych 4 latach przy zmianowaniu</vt:lpstr>
      <vt:lpstr>Przykład rozplanowania obsiewów pól dla zmianowania 6-letniego, opracowanego na 6 lat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układania zmianowań.</dc:title>
  <dc:creator>Mateusz</dc:creator>
  <cp:lastModifiedBy>Mateusz</cp:lastModifiedBy>
  <cp:revision>4</cp:revision>
  <dcterms:created xsi:type="dcterms:W3CDTF">2020-03-31T10:02:10Z</dcterms:created>
  <dcterms:modified xsi:type="dcterms:W3CDTF">2020-04-23T14:16:46Z</dcterms:modified>
</cp:coreProperties>
</file>