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73"/>
  </p:notesMasterIdLst>
  <p:sldIdLst>
    <p:sldId id="256" r:id="rId2"/>
    <p:sldId id="298" r:id="rId3"/>
    <p:sldId id="257" r:id="rId4"/>
    <p:sldId id="299" r:id="rId5"/>
    <p:sldId id="300" r:id="rId6"/>
    <p:sldId id="260" r:id="rId7"/>
    <p:sldId id="261" r:id="rId8"/>
    <p:sldId id="263" r:id="rId9"/>
    <p:sldId id="264" r:id="rId10"/>
    <p:sldId id="265" r:id="rId11"/>
    <p:sldId id="266" r:id="rId12"/>
    <p:sldId id="302" r:id="rId13"/>
    <p:sldId id="304" r:id="rId14"/>
    <p:sldId id="305" r:id="rId15"/>
    <p:sldId id="306" r:id="rId16"/>
    <p:sldId id="303" r:id="rId17"/>
    <p:sldId id="307" r:id="rId18"/>
    <p:sldId id="358" r:id="rId19"/>
    <p:sldId id="357" r:id="rId20"/>
    <p:sldId id="308" r:id="rId21"/>
    <p:sldId id="360" r:id="rId22"/>
    <p:sldId id="361" r:id="rId23"/>
    <p:sldId id="363" r:id="rId24"/>
    <p:sldId id="359" r:id="rId25"/>
    <p:sldId id="310" r:id="rId26"/>
    <p:sldId id="362" r:id="rId27"/>
    <p:sldId id="364" r:id="rId28"/>
    <p:sldId id="365" r:id="rId29"/>
    <p:sldId id="391" r:id="rId30"/>
    <p:sldId id="392" r:id="rId31"/>
    <p:sldId id="366" r:id="rId32"/>
    <p:sldId id="374" r:id="rId33"/>
    <p:sldId id="367" r:id="rId34"/>
    <p:sldId id="368" r:id="rId35"/>
    <p:sldId id="369" r:id="rId36"/>
    <p:sldId id="373" r:id="rId37"/>
    <p:sldId id="370" r:id="rId38"/>
    <p:sldId id="371" r:id="rId39"/>
    <p:sldId id="372" r:id="rId40"/>
    <p:sldId id="335" r:id="rId41"/>
    <p:sldId id="375" r:id="rId42"/>
    <p:sldId id="376" r:id="rId43"/>
    <p:sldId id="377" r:id="rId44"/>
    <p:sldId id="383" r:id="rId45"/>
    <p:sldId id="384" r:id="rId46"/>
    <p:sldId id="385" r:id="rId47"/>
    <p:sldId id="386" r:id="rId48"/>
    <p:sldId id="387" r:id="rId49"/>
    <p:sldId id="388" r:id="rId50"/>
    <p:sldId id="378" r:id="rId51"/>
    <p:sldId id="381" r:id="rId52"/>
    <p:sldId id="389" r:id="rId53"/>
    <p:sldId id="390" r:id="rId54"/>
    <p:sldId id="379" r:id="rId55"/>
    <p:sldId id="380" r:id="rId56"/>
    <p:sldId id="328" r:id="rId57"/>
    <p:sldId id="344" r:id="rId58"/>
    <p:sldId id="345" r:id="rId59"/>
    <p:sldId id="346" r:id="rId60"/>
    <p:sldId id="347" r:id="rId61"/>
    <p:sldId id="348" r:id="rId62"/>
    <p:sldId id="382" r:id="rId63"/>
    <p:sldId id="349" r:id="rId64"/>
    <p:sldId id="350" r:id="rId65"/>
    <p:sldId id="351" r:id="rId66"/>
    <p:sldId id="352" r:id="rId67"/>
    <p:sldId id="353" r:id="rId68"/>
    <p:sldId id="354" r:id="rId69"/>
    <p:sldId id="355" r:id="rId70"/>
    <p:sldId id="356" r:id="rId71"/>
    <p:sldId id="280" r:id="rId7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B8F46-2FB3-4647-A119-1CDAF403B826}" type="datetimeFigureOut">
              <a:rPr lang="pl-PL" smtClean="0"/>
              <a:t>13.05.2020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0CC9F-EA4C-413C-94B7-28AF0CF954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6314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432C56-A6D3-4042-AAB9-757367B81921}" type="slidenum">
              <a:rPr lang="pl-PL" altLang="pl-PL"/>
              <a:pPr/>
              <a:t>17</a:t>
            </a:fld>
            <a:endParaRPr lang="pl-PL" altLang="pl-PL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46080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A4FFF-F651-4BBB-8F0F-A256079F758D}" type="slidenum">
              <a:rPr lang="pl-PL" altLang="pl-PL"/>
              <a:pPr/>
              <a:t>28</a:t>
            </a:fld>
            <a:endParaRPr lang="pl-PL" altLang="pl-PL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57898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4F9293-24DF-434B-A638-484453A29D6B}" type="slidenum">
              <a:rPr lang="pl-PL" altLang="pl-PL"/>
              <a:pPr/>
              <a:t>31</a:t>
            </a:fld>
            <a:endParaRPr lang="pl-PL" altLang="pl-PL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15939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7BBC6C-15ED-4B93-85C2-6A299AA538C2}" type="slidenum">
              <a:rPr lang="pl-PL" altLang="pl-PL"/>
              <a:pPr/>
              <a:t>32</a:t>
            </a:fld>
            <a:endParaRPr lang="pl-PL" altLang="pl-PL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64947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7E0028-9D5F-498E-9449-733F37E38A59}" type="slidenum">
              <a:rPr lang="pl-PL" altLang="pl-PL"/>
              <a:pPr/>
              <a:t>33</a:t>
            </a:fld>
            <a:endParaRPr lang="pl-PL" altLang="pl-PL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18563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3E4F1C-E8E4-4BD3-BA7D-2DC0779B674E}" type="slidenum">
              <a:rPr lang="pl-PL" altLang="pl-PL"/>
              <a:pPr/>
              <a:t>34</a:t>
            </a:fld>
            <a:endParaRPr lang="pl-PL" altLang="pl-PL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45432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3A8DAC-8BF3-4428-9940-611203064877}" type="slidenum">
              <a:rPr lang="pl-PL" altLang="pl-PL"/>
              <a:pPr/>
              <a:t>35</a:t>
            </a:fld>
            <a:endParaRPr lang="pl-PL" altLang="pl-PL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43877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E5A677-49C4-4F08-83C8-F18EB6191E4B}" type="slidenum">
              <a:rPr lang="pl-PL" altLang="pl-PL"/>
              <a:pPr/>
              <a:t>36</a:t>
            </a:fld>
            <a:endParaRPr lang="pl-PL" altLang="pl-PL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457883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12F34D-1A0D-473E-95F0-CE3EB00DCB40}" type="slidenum">
              <a:rPr lang="pl-PL" altLang="pl-PL"/>
              <a:pPr/>
              <a:t>37</a:t>
            </a:fld>
            <a:endParaRPr lang="pl-PL" altLang="pl-PL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45071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CBA61F-D9E8-4998-8383-93A04D5F8F21}" type="slidenum">
              <a:rPr lang="pl-PL" altLang="pl-PL"/>
              <a:pPr/>
              <a:t>38</a:t>
            </a:fld>
            <a:endParaRPr lang="pl-PL" altLang="pl-PL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306289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228886-F35B-4C06-82E5-9F64E22DDD7F}" type="slidenum">
              <a:rPr lang="pl-PL" altLang="pl-PL"/>
              <a:pPr/>
              <a:t>41</a:t>
            </a:fld>
            <a:endParaRPr lang="pl-PL" altLang="pl-PL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11638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696FEA-51EB-45C2-8BE9-6F32E8CD15AF}" type="slidenum">
              <a:rPr lang="pl-PL" altLang="pl-PL"/>
              <a:pPr/>
              <a:t>19</a:t>
            </a:fld>
            <a:endParaRPr lang="pl-PL" altLang="pl-PL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416428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308194-BB49-4A30-A230-93B539B1A4CC}" type="slidenum">
              <a:rPr lang="pl-PL" altLang="pl-PL"/>
              <a:pPr/>
              <a:t>42</a:t>
            </a:fld>
            <a:endParaRPr lang="pl-PL" altLang="pl-PL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772449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411DE-B04E-4488-AEE9-061F4B6A8257}" type="slidenum">
              <a:rPr lang="pl-PL" altLang="pl-PL"/>
              <a:pPr/>
              <a:t>43</a:t>
            </a:fld>
            <a:endParaRPr lang="pl-PL" altLang="pl-PL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413088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59DEB4-3B4A-4B19-A19B-E447CC7B2495}" type="slidenum">
              <a:rPr lang="pl-PL" altLang="pl-PL"/>
              <a:pPr/>
              <a:t>44</a:t>
            </a:fld>
            <a:endParaRPr lang="pl-PL" altLang="pl-PL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064166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516CE2-7185-4F5A-853B-24B8D2BA4755}" type="slidenum">
              <a:rPr lang="pl-PL" altLang="pl-PL"/>
              <a:pPr/>
              <a:t>45</a:t>
            </a:fld>
            <a:endParaRPr lang="pl-PL" altLang="pl-PL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434717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B426BF-9F50-496F-8A5A-92F98796F9BE}" type="slidenum">
              <a:rPr lang="pl-PL" altLang="pl-PL"/>
              <a:pPr/>
              <a:t>46</a:t>
            </a:fld>
            <a:endParaRPr lang="pl-PL" altLang="pl-PL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737032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E5316B-9C1E-47A0-A31E-D052EB249113}" type="slidenum">
              <a:rPr lang="pl-PL" altLang="pl-PL"/>
              <a:pPr/>
              <a:t>47</a:t>
            </a:fld>
            <a:endParaRPr lang="pl-PL" altLang="pl-PL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075966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11AE16-28C2-4652-8FD6-52CE1A6F7F78}" type="slidenum">
              <a:rPr lang="pl-PL" altLang="pl-PL"/>
              <a:pPr/>
              <a:t>48</a:t>
            </a:fld>
            <a:endParaRPr lang="pl-PL" altLang="pl-PL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045370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90AA18-C656-4E65-B403-46B8B8167B0B}" type="slidenum">
              <a:rPr lang="pl-PL" altLang="pl-PL"/>
              <a:pPr/>
              <a:t>49</a:t>
            </a:fld>
            <a:endParaRPr lang="pl-PL" altLang="pl-PL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525051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12CA31-F6BF-4ABC-82F5-402329E250DD}" type="slidenum">
              <a:rPr lang="pl-PL" altLang="pl-PL"/>
              <a:pPr/>
              <a:t>50</a:t>
            </a:fld>
            <a:endParaRPr lang="pl-PL" altLang="pl-PL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197869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B2CA0-6B63-4FF9-ADB6-8AB0B0C1BA24}" type="slidenum">
              <a:rPr lang="pl-PL" altLang="pl-PL"/>
              <a:pPr/>
              <a:t>51</a:t>
            </a:fld>
            <a:endParaRPr lang="pl-PL" altLang="pl-PL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36688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835E9D-873F-44E5-B32B-EAB854A496DF}" type="slidenum">
              <a:rPr lang="pl-PL" altLang="pl-PL"/>
              <a:pPr/>
              <a:t>20</a:t>
            </a:fld>
            <a:endParaRPr lang="pl-PL" altLang="pl-PL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497474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65D4D8-9B4C-4DC5-847C-FEC8FF377656}" type="slidenum">
              <a:rPr lang="pl-PL" altLang="pl-PL"/>
              <a:pPr/>
              <a:t>54</a:t>
            </a:fld>
            <a:endParaRPr lang="pl-PL" altLang="pl-PL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184810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A96FF3-6876-4F1C-9CC7-1ED6BF81CA81}" type="slidenum">
              <a:rPr lang="pl-PL" altLang="pl-PL"/>
              <a:pPr/>
              <a:t>55</a:t>
            </a:fld>
            <a:endParaRPr lang="pl-PL" altLang="pl-PL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613470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A21F94-2AED-409C-87F6-1A38CA35DFCF}" type="slidenum">
              <a:rPr lang="pl-PL" altLang="pl-PL"/>
              <a:pPr/>
              <a:t>58</a:t>
            </a:fld>
            <a:endParaRPr lang="pl-PL" altLang="pl-PL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240834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502A99-6893-44F0-A6A5-0AC1131789B4}" type="slidenum">
              <a:rPr lang="pl-PL" altLang="pl-PL"/>
              <a:pPr/>
              <a:t>59</a:t>
            </a:fld>
            <a:endParaRPr lang="pl-PL" altLang="pl-PL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986427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D5D810-404A-4E24-8950-C84FA75478C8}" type="slidenum">
              <a:rPr lang="pl-PL" altLang="pl-PL"/>
              <a:pPr/>
              <a:t>60</a:t>
            </a:fld>
            <a:endParaRPr lang="pl-PL" altLang="pl-PL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762999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07B2B1-6EE4-47AA-AB9D-6AE6767185FA}" type="slidenum">
              <a:rPr lang="pl-PL" altLang="pl-PL"/>
              <a:pPr/>
              <a:t>61</a:t>
            </a:fld>
            <a:endParaRPr lang="pl-PL" altLang="pl-PL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321804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EA8BC1-43AA-46BB-A949-3F2EBD447DAA}" type="slidenum">
              <a:rPr lang="pl-PL" altLang="pl-PL"/>
              <a:pPr/>
              <a:t>62</a:t>
            </a:fld>
            <a:endParaRPr lang="pl-PL" altLang="pl-PL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928074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0B5F49-4095-4655-B473-67CFFA8A1C1A}" type="slidenum">
              <a:rPr lang="pl-PL" altLang="pl-PL"/>
              <a:pPr/>
              <a:t>63</a:t>
            </a:fld>
            <a:endParaRPr lang="pl-PL" altLang="pl-PL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971517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856BA3-638E-4E7B-BD81-F0EDBD7D4221}" type="slidenum">
              <a:rPr lang="pl-PL" altLang="pl-PL"/>
              <a:pPr/>
              <a:t>64</a:t>
            </a:fld>
            <a:endParaRPr lang="pl-PL" altLang="pl-PL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595990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981404-7620-40DC-BE8F-BA04F4FFEFB4}" type="slidenum">
              <a:rPr lang="pl-PL" altLang="pl-PL"/>
              <a:pPr/>
              <a:t>65</a:t>
            </a:fld>
            <a:endParaRPr lang="pl-PL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52495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BA9574-3190-4516-BEB2-DD98D42F6B3B}" type="slidenum">
              <a:rPr lang="pl-PL" altLang="pl-PL"/>
              <a:pPr/>
              <a:t>21</a:t>
            </a:fld>
            <a:endParaRPr lang="pl-PL" altLang="pl-PL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137446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C67A91-45DB-4873-B742-81273EE791EA}" type="slidenum">
              <a:rPr lang="pl-PL" altLang="pl-PL"/>
              <a:pPr/>
              <a:t>66</a:t>
            </a:fld>
            <a:endParaRPr lang="pl-PL" altLang="pl-PL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506846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E1CEA5-7A79-442A-8E5A-428D6535AA17}" type="slidenum">
              <a:rPr lang="pl-PL" altLang="pl-PL"/>
              <a:pPr/>
              <a:t>67</a:t>
            </a:fld>
            <a:endParaRPr lang="pl-PL" altLang="pl-PL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63137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4EFC8D-2126-4CA1-B753-41BE27429CD2}" type="slidenum">
              <a:rPr lang="pl-PL" altLang="pl-PL"/>
              <a:pPr/>
              <a:t>68</a:t>
            </a:fld>
            <a:endParaRPr lang="pl-PL" altLang="pl-PL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1430686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98C4CF-D0BC-42FB-B561-450A00C92301}" type="slidenum">
              <a:rPr lang="pl-PL" altLang="pl-PL"/>
              <a:pPr/>
              <a:t>69</a:t>
            </a:fld>
            <a:endParaRPr lang="pl-PL" altLang="pl-PL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533164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C57527-02A5-4494-B442-538DE39E1767}" type="slidenum">
              <a:rPr lang="pl-PL" altLang="pl-PL"/>
              <a:pPr/>
              <a:t>70</a:t>
            </a:fld>
            <a:endParaRPr lang="pl-PL" altLang="pl-PL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78208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F7795F-7B5E-423D-B7F3-26C820C97D8A}" type="slidenum">
              <a:rPr lang="pl-PL" altLang="pl-PL"/>
              <a:pPr/>
              <a:t>22</a:t>
            </a:fld>
            <a:endParaRPr lang="pl-PL" altLang="pl-PL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95311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03DB7-777C-4872-AFD9-4DDF6173D088}" type="slidenum">
              <a:rPr lang="pl-PL" altLang="pl-PL"/>
              <a:pPr/>
              <a:t>24</a:t>
            </a:fld>
            <a:endParaRPr lang="pl-PL" altLang="pl-PL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88040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8B257A-D704-4689-8DED-683AE6ECB411}" type="slidenum">
              <a:rPr lang="pl-PL" altLang="pl-PL"/>
              <a:pPr/>
              <a:t>25</a:t>
            </a:fld>
            <a:endParaRPr lang="pl-PL" altLang="pl-PL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33100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4FFF25-3A70-4C7A-82C8-C101EFF5C0C4}" type="slidenum">
              <a:rPr lang="pl-PL" altLang="pl-PL"/>
              <a:pPr/>
              <a:t>26</a:t>
            </a:fld>
            <a:endParaRPr lang="pl-PL" altLang="pl-PL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95458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B8E0C0-5133-4C81-9E47-2E418B165B65}" type="slidenum">
              <a:rPr lang="pl-PL" altLang="pl-PL"/>
              <a:pPr/>
              <a:t>27</a:t>
            </a:fld>
            <a:endParaRPr lang="pl-PL" altLang="pl-PL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9137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3131-0510-42C6-8276-35BFF627AC3E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1DAF-0AC2-4053-BF60-63C089A38DE3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946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91440" rIns="45720" bIns="9144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3131-0510-42C6-8276-35BFF627AC3E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1DAF-0AC2-4053-BF60-63C089A38DE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566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91440" rIns="45720" bIns="9144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3131-0510-42C6-8276-35BFF627AC3E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1DAF-0AC2-4053-BF60-63C089A38DE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0412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D3CCFC3-3272-492A-BE45-FB510EDBE55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8043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3131-0510-42C6-8276-35BFF627AC3E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1DAF-0AC2-4053-BF60-63C089A38DE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147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3131-0510-42C6-8276-35BFF627AC3E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1DAF-0AC2-4053-BF60-63C089A38DE3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413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3131-0510-42C6-8276-35BFF627AC3E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1DAF-0AC2-4053-BF60-63C089A38DE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7766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3131-0510-42C6-8276-35BFF627AC3E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1DAF-0AC2-4053-BF60-63C089A38DE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7046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3131-0510-42C6-8276-35BFF627AC3E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1DAF-0AC2-4053-BF60-63C089A38DE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607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3131-0510-42C6-8276-35BFF627AC3E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1DAF-0AC2-4053-BF60-63C089A38DE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286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303809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21B3131-0510-42C6-8276-35BFF627AC3E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6B1DAF-0AC2-4053-BF60-63C089A38DE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028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3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1B3131-0510-42C6-8276-35BFF627AC3E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6B1DAF-0AC2-4053-BF60-63C089A38DE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1719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" y="6400800"/>
            <a:ext cx="914398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21B3131-0510-42C6-8276-35BFF627AC3E}" type="datetimeFigureOut">
              <a:rPr lang="pl-PL" smtClean="0"/>
              <a:pPr/>
              <a:t>13.05.2020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16B1DAF-0AC2-4053-BF60-63C089A38DE3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1438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image" Target="../media/image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25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pl.wikipedia.org/wiki/Zwi%C4%85zki_organiczne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Grupa_aminowa" TargetMode="External"/><Relationship Id="rId2" Type="http://schemas.openxmlformats.org/officeDocument/2006/relationships/hyperlink" Target="http://pl.wikipedia.org/wiki/Amin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.wikipedia.org/wiki/1912" TargetMode="External"/><Relationship Id="rId5" Type="http://schemas.openxmlformats.org/officeDocument/2006/relationships/hyperlink" Target="http://pl.wikipedia.org/wiki/Kazimierz_Funk" TargetMode="External"/><Relationship Id="rId4" Type="http://schemas.openxmlformats.org/officeDocument/2006/relationships/hyperlink" Target="http://pl.wikipedia.org/wiki/Biochemia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43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wmf"/><Relationship Id="rId5" Type="http://schemas.openxmlformats.org/officeDocument/2006/relationships/image" Target="../media/image56.wmf"/><Relationship Id="rId4" Type="http://schemas.openxmlformats.org/officeDocument/2006/relationships/image" Target="../media/image7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5.wmf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00B0F0"/>
                </a:solidFill>
              </a:rPr>
              <a:t>WITAMINY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0070C0"/>
                </a:solidFill>
                <a:latin typeface="+mn-lt"/>
              </a:rPr>
              <a:t>WŁAŚCIWOŚCI WITAMIN</a:t>
            </a:r>
            <a:endParaRPr lang="pl-PL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b="1" dirty="0" smtClean="0">
                <a:solidFill>
                  <a:srgbClr val="FFFF00"/>
                </a:solidFill>
                <a:latin typeface="Garamond" pitchFamily="18" charset="0"/>
              </a:rPr>
              <a:t>niewielka trwałość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 smtClean="0">
                <a:solidFill>
                  <a:srgbClr val="FFFF00"/>
                </a:solidFill>
                <a:latin typeface="Garamond" pitchFamily="18" charset="0"/>
              </a:rPr>
              <a:t>mało odporne na działanie: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b="1" dirty="0" smtClean="0">
                <a:solidFill>
                  <a:srgbClr val="FF0000"/>
                </a:solidFill>
                <a:latin typeface="Garamond" pitchFamily="18" charset="0"/>
              </a:rPr>
              <a:t>wysokiej temperatury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b="1" dirty="0" smtClean="0">
                <a:solidFill>
                  <a:srgbClr val="FF0000"/>
                </a:solidFill>
                <a:latin typeface="Garamond" pitchFamily="18" charset="0"/>
              </a:rPr>
              <a:t>światła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b="1" dirty="0" smtClean="0">
                <a:solidFill>
                  <a:srgbClr val="FF0000"/>
                </a:solidFill>
                <a:latin typeface="Garamond" pitchFamily="18" charset="0"/>
              </a:rPr>
              <a:t>tlenu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b="1" dirty="0" smtClean="0">
                <a:solidFill>
                  <a:srgbClr val="FF0000"/>
                </a:solidFill>
                <a:latin typeface="Garamond" pitchFamily="18" charset="0"/>
              </a:rPr>
              <a:t>zasadowego odczynu środowiska</a:t>
            </a:r>
            <a:r>
              <a:rPr lang="pl-PL" b="1" dirty="0" smtClean="0">
                <a:solidFill>
                  <a:srgbClr val="FFFF00"/>
                </a:solidFill>
                <a:latin typeface="Garamond" pitchFamily="18" charset="0"/>
              </a:rPr>
              <a:t>,  zarówno w czasie przechowywania,  jak i procesów obróbki kulinarnej</a:t>
            </a:r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FUNKCJE WITAMIN</a:t>
            </a:r>
            <a:endParaRPr lang="pl-PL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l-PL" b="1" dirty="0" smtClean="0">
                <a:solidFill>
                  <a:srgbClr val="FFFF00"/>
                </a:solidFill>
              </a:rPr>
              <a:t> wchodzą w skład enzymów,</a:t>
            </a:r>
            <a:r>
              <a:rPr lang="pl-PL" b="1" dirty="0" smtClean="0"/>
              <a:t> będących w  ludzkim organizmie katalizatorami reakcji biochemicznych.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b="1" dirty="0" smtClean="0">
                <a:solidFill>
                  <a:srgbClr val="FFFF00"/>
                </a:solidFill>
              </a:rPr>
              <a:t>dzięki właściwościom   przeciwutleniającym (antyoksydacyjnym),</a:t>
            </a:r>
            <a:r>
              <a:rPr lang="pl-PL" b="1" dirty="0" smtClean="0"/>
              <a:t> </a:t>
            </a:r>
            <a:r>
              <a:rPr lang="pl-PL" b="1" dirty="0">
                <a:solidFill>
                  <a:srgbClr val="FFFF00"/>
                </a:solidFill>
              </a:rPr>
              <a:t>zapobiegają chorobom cywilizacyjnym </a:t>
            </a:r>
            <a:r>
              <a:rPr lang="pl-PL" b="1" dirty="0" smtClean="0"/>
              <a:t>chroniąc organizm </a:t>
            </a:r>
            <a:r>
              <a:rPr lang="pl-PL" b="1" dirty="0"/>
              <a:t>przed  szkodliwym działaniem </a:t>
            </a:r>
            <a:r>
              <a:rPr lang="pl-PL" b="1" dirty="0" smtClean="0"/>
              <a:t>rodników tlenowych</a:t>
            </a:r>
            <a:r>
              <a:rPr lang="pl-PL" b="1" dirty="0"/>
              <a:t>, którym przypisuje się udział </a:t>
            </a:r>
            <a:r>
              <a:rPr lang="pl-PL" b="1" dirty="0" smtClean="0"/>
              <a:t>w </a:t>
            </a:r>
            <a:r>
              <a:rPr lang="pl-PL" b="1" dirty="0"/>
              <a:t>powstawaniu wielu schorzeń,  np. nowotworowych. </a:t>
            </a: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 </a:t>
            </a:r>
            <a:r>
              <a:rPr lang="pl-PL" dirty="0" smtClean="0">
                <a:solidFill>
                  <a:srgbClr val="FFFF00"/>
                </a:solidFill>
              </a:rPr>
              <a:t>do witamin antyoksydacyjnych należą: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FF0000"/>
                </a:solidFill>
              </a:rPr>
              <a:t>w</a:t>
            </a:r>
            <a:r>
              <a:rPr lang="pl-PL" dirty="0" smtClean="0">
                <a:solidFill>
                  <a:srgbClr val="FF0000"/>
                </a:solidFill>
              </a:rPr>
              <a:t>itamina A i ß-karoten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FF0000"/>
                </a:solidFill>
              </a:rPr>
              <a:t>w</a:t>
            </a:r>
            <a:r>
              <a:rPr lang="pl-PL" dirty="0" smtClean="0">
                <a:solidFill>
                  <a:srgbClr val="FF0000"/>
                </a:solidFill>
              </a:rPr>
              <a:t>itamina 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FF0000"/>
                </a:solidFill>
              </a:rPr>
              <a:t>w</a:t>
            </a:r>
            <a:r>
              <a:rPr lang="pl-PL" dirty="0" smtClean="0">
                <a:solidFill>
                  <a:srgbClr val="FF0000"/>
                </a:solidFill>
              </a:rPr>
              <a:t>itamina C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694124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PODZIAŁ WITAMIN</a:t>
            </a:r>
            <a:endParaRPr lang="pl-PL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2959" y="980729"/>
            <a:ext cx="7543801" cy="488836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7" name="Prostokąt zaokrąglony 6"/>
          <p:cNvSpPr/>
          <p:nvPr/>
        </p:nvSpPr>
        <p:spPr>
          <a:xfrm>
            <a:off x="3766767" y="1095144"/>
            <a:ext cx="165618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WITAMINY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822958" y="1763490"/>
            <a:ext cx="2812938" cy="5853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ROZPUSZCZALNE</a:t>
            </a:r>
          </a:p>
          <a:p>
            <a:pPr algn="ctr"/>
            <a:r>
              <a:rPr lang="pl-PL" dirty="0" smtClean="0">
                <a:solidFill>
                  <a:srgbClr val="FF0000"/>
                </a:solidFill>
              </a:rPr>
              <a:t> W WODZIE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5724128" y="1718949"/>
            <a:ext cx="2663943" cy="6299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ROZPUSZCZALNE </a:t>
            </a:r>
          </a:p>
          <a:p>
            <a:pPr algn="ctr"/>
            <a:r>
              <a:rPr lang="pl-PL" dirty="0" smtClean="0">
                <a:solidFill>
                  <a:srgbClr val="FF0000"/>
                </a:solidFill>
              </a:rPr>
              <a:t>W TŁUSZCZACH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179512" y="2636912"/>
            <a:ext cx="4248472" cy="2880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7030A0"/>
                </a:solidFill>
              </a:rPr>
              <a:t>w</a:t>
            </a:r>
            <a:r>
              <a:rPr lang="pl-PL" dirty="0" smtClean="0">
                <a:solidFill>
                  <a:srgbClr val="7030A0"/>
                </a:solidFill>
              </a:rPr>
              <a:t>itamina B1 – tiamina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7030A0"/>
                </a:solidFill>
              </a:rPr>
              <a:t>w</a:t>
            </a:r>
            <a:r>
              <a:rPr lang="pl-PL" dirty="0" smtClean="0">
                <a:solidFill>
                  <a:srgbClr val="7030A0"/>
                </a:solidFill>
              </a:rPr>
              <a:t>itamina B2 – ryboflawina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7030A0"/>
                </a:solidFill>
              </a:rPr>
              <a:t>w</a:t>
            </a:r>
            <a:r>
              <a:rPr lang="pl-PL" dirty="0" smtClean="0">
                <a:solidFill>
                  <a:srgbClr val="7030A0"/>
                </a:solidFill>
              </a:rPr>
              <a:t>itamina PP – niacyna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7030A0"/>
                </a:solidFill>
              </a:rPr>
              <a:t>w</a:t>
            </a:r>
            <a:r>
              <a:rPr lang="pl-PL" dirty="0" smtClean="0">
                <a:solidFill>
                  <a:srgbClr val="7030A0"/>
                </a:solidFill>
              </a:rPr>
              <a:t>itamina B6 – pirydoksyna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7030A0"/>
                </a:solidFill>
              </a:rPr>
              <a:t>w</a:t>
            </a:r>
            <a:r>
              <a:rPr lang="pl-PL" dirty="0" smtClean="0">
                <a:solidFill>
                  <a:srgbClr val="7030A0"/>
                </a:solidFill>
              </a:rPr>
              <a:t>itamina H – biotyna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7030A0"/>
                </a:solidFill>
              </a:rPr>
              <a:t>w</a:t>
            </a:r>
            <a:r>
              <a:rPr lang="pl-PL" dirty="0" smtClean="0">
                <a:solidFill>
                  <a:srgbClr val="7030A0"/>
                </a:solidFill>
              </a:rPr>
              <a:t>itamina B5 – kwas pantotenowy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 err="1">
                <a:solidFill>
                  <a:srgbClr val="7030A0"/>
                </a:solidFill>
              </a:rPr>
              <a:t>f</a:t>
            </a:r>
            <a:r>
              <a:rPr lang="pl-PL" dirty="0" err="1" smtClean="0">
                <a:solidFill>
                  <a:srgbClr val="7030A0"/>
                </a:solidFill>
              </a:rPr>
              <a:t>olacyna</a:t>
            </a:r>
            <a:r>
              <a:rPr lang="pl-PL" dirty="0" smtClean="0">
                <a:solidFill>
                  <a:srgbClr val="7030A0"/>
                </a:solidFill>
              </a:rPr>
              <a:t> – kwas foliowy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7030A0"/>
                </a:solidFill>
              </a:rPr>
              <a:t>w</a:t>
            </a:r>
            <a:r>
              <a:rPr lang="pl-PL" dirty="0" smtClean="0">
                <a:solidFill>
                  <a:srgbClr val="7030A0"/>
                </a:solidFill>
              </a:rPr>
              <a:t>itamina B12 – kobalamina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9900"/>
                </a:solidFill>
              </a:rPr>
              <a:t>w</a:t>
            </a:r>
            <a:r>
              <a:rPr lang="pl-PL" dirty="0" smtClean="0">
                <a:solidFill>
                  <a:srgbClr val="009900"/>
                </a:solidFill>
              </a:rPr>
              <a:t>itamina C – kwas askorbinowy</a:t>
            </a:r>
            <a:endParaRPr lang="pl-PL" dirty="0">
              <a:solidFill>
                <a:srgbClr val="009900"/>
              </a:solidFill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5422951" y="2636912"/>
            <a:ext cx="2943809" cy="2224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w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itamina A – retinol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ß – karoten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w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itamina D – kalcyferol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w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itamina E – tokoferol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w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itamina K - filochinon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3" name="Łącznik prosty ze strzałką 12"/>
          <p:cNvCxnSpPr/>
          <p:nvPr/>
        </p:nvCxnSpPr>
        <p:spPr>
          <a:xfrm flipH="1">
            <a:off x="2195736" y="1340768"/>
            <a:ext cx="1571031" cy="3781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>
            <a:off x="5422951" y="1411628"/>
            <a:ext cx="1525313" cy="263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>
            <a:off x="2195736" y="2348879"/>
            <a:ext cx="0" cy="288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>
            <a:off x="6948264" y="2348879"/>
            <a:ext cx="0" cy="288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696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kanuj00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0"/>
            <a:ext cx="6840537" cy="681037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900364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kanuj00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326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446811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rgbClr val="FFFF00"/>
                </a:solidFill>
                <a:latin typeface="Garamond" pitchFamily="18" charset="0"/>
              </a:rPr>
              <a:t>Witaminy syntetyzowane </a:t>
            </a:r>
            <a:br>
              <a:rPr lang="pl-PL" dirty="0" smtClean="0">
                <a:solidFill>
                  <a:srgbClr val="FFFF00"/>
                </a:solidFill>
                <a:latin typeface="Garamond" pitchFamily="18" charset="0"/>
              </a:rPr>
            </a:br>
            <a:r>
              <a:rPr lang="pl-PL" dirty="0" smtClean="0">
                <a:solidFill>
                  <a:srgbClr val="FFFF00"/>
                </a:solidFill>
                <a:latin typeface="Garamond" pitchFamily="18" charset="0"/>
              </a:rPr>
              <a:t>w organizmie człowieka</a:t>
            </a:r>
            <a:endParaRPr lang="pl-PL" dirty="0"/>
          </a:p>
        </p:txBody>
      </p:sp>
      <p:pic>
        <p:nvPicPr>
          <p:cNvPr id="4" name="Picture 4" descr="skanuj004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5205" y="2106549"/>
            <a:ext cx="7178040" cy="3502152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86010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CHARAKTERYSTYKA WITAMIN ROZPUSZCZALNYCH W WODZIE</a:t>
            </a:r>
            <a:endParaRPr lang="pl-PL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7991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457200"/>
            <a:ext cx="6870700" cy="1600200"/>
          </a:xfrm>
        </p:spPr>
        <p:txBody>
          <a:bodyPr/>
          <a:lstStyle/>
          <a:p>
            <a:pPr algn="ctr"/>
            <a:r>
              <a:rPr lang="pl-PL" altLang="pl-PL" dirty="0">
                <a:solidFill>
                  <a:srgbClr val="3399FF"/>
                </a:solidFill>
              </a:rPr>
              <a:t>Witamina B</a:t>
            </a:r>
            <a:r>
              <a:rPr lang="pl-PL" altLang="pl-PL" baseline="-25000" dirty="0">
                <a:solidFill>
                  <a:srgbClr val="3399FF"/>
                </a:solidFill>
              </a:rPr>
              <a:t>1 </a:t>
            </a:r>
            <a:r>
              <a:rPr lang="pl-PL" altLang="pl-PL" dirty="0">
                <a:solidFill>
                  <a:srgbClr val="3399FF"/>
                </a:solidFill>
              </a:rPr>
              <a:t>( </a:t>
            </a:r>
            <a:r>
              <a:rPr lang="pl-PL" altLang="pl-PL" dirty="0" smtClean="0">
                <a:solidFill>
                  <a:srgbClr val="3399FF"/>
                </a:solidFill>
              </a:rPr>
              <a:t>tiamina</a:t>
            </a:r>
            <a:r>
              <a:rPr lang="pl-PL" altLang="pl-PL" dirty="0">
                <a:solidFill>
                  <a:srgbClr val="3399FF"/>
                </a:solidFill>
              </a:rPr>
              <a:t>)</a:t>
            </a:r>
            <a:endParaRPr lang="pl-PL" altLang="pl-PL" baseline="-25000" dirty="0">
              <a:solidFill>
                <a:srgbClr val="3399FF"/>
              </a:solidFill>
            </a:endParaRP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828800"/>
            <a:ext cx="3490913" cy="3322638"/>
          </a:xfrm>
        </p:spPr>
        <p:txBody>
          <a:bodyPr/>
          <a:lstStyle/>
          <a:p>
            <a:pPr>
              <a:buFontTx/>
              <a:buNone/>
            </a:pPr>
            <a:r>
              <a:rPr lang="pl-PL" altLang="pl-PL" sz="2400" dirty="0">
                <a:solidFill>
                  <a:srgbClr val="FFC000"/>
                </a:solidFill>
              </a:rPr>
              <a:t>Funkcje:</a:t>
            </a:r>
            <a:r>
              <a:rPr lang="pl-PL" altLang="pl-PL" sz="2800" dirty="0">
                <a:solidFill>
                  <a:srgbClr val="FFC000"/>
                </a:solidFill>
              </a:rPr>
              <a:t> </a:t>
            </a:r>
          </a:p>
          <a:p>
            <a:pPr>
              <a:buClr>
                <a:schemeClr val="tx1"/>
              </a:buClr>
            </a:pPr>
            <a:r>
              <a:rPr lang="pl-PL" altLang="pl-PL" sz="1800" dirty="0"/>
              <a:t>utlenianie węglowodanów</a:t>
            </a:r>
          </a:p>
          <a:p>
            <a:pPr>
              <a:buClr>
                <a:schemeClr val="tx1"/>
              </a:buClr>
            </a:pPr>
            <a:r>
              <a:rPr lang="pl-PL" altLang="pl-PL" sz="1800" dirty="0"/>
              <a:t>prawidłowe funkcjonowanie układu nerwowego</a:t>
            </a:r>
            <a:r>
              <a:rPr lang="pl-PL" altLang="pl-PL" sz="1800" dirty="0" smtClean="0"/>
              <a:t>,  </a:t>
            </a:r>
            <a:r>
              <a:rPr lang="pl-PL" altLang="pl-PL" sz="1800" dirty="0" smtClean="0"/>
              <a:t>mięśni</a:t>
            </a:r>
            <a:r>
              <a:rPr lang="pl-PL" altLang="pl-PL" sz="1800" dirty="0"/>
              <a:t>, serca</a:t>
            </a:r>
          </a:p>
          <a:p>
            <a:pPr>
              <a:buClr>
                <a:schemeClr val="tx1"/>
              </a:buClr>
            </a:pPr>
            <a:r>
              <a:rPr lang="pl-PL" altLang="pl-PL" sz="1800" dirty="0"/>
              <a:t>produkcja krwinek czerwonych</a:t>
            </a:r>
          </a:p>
          <a:p>
            <a:pPr>
              <a:buClr>
                <a:schemeClr val="tx1"/>
              </a:buClr>
            </a:pPr>
            <a:r>
              <a:rPr lang="pl-PL" altLang="pl-PL" sz="1800" dirty="0"/>
              <a:t>wspomaga proces wzrostu</a:t>
            </a:r>
          </a:p>
          <a:p>
            <a:pPr>
              <a:buClr>
                <a:schemeClr val="tx1"/>
              </a:buClr>
            </a:pPr>
            <a:r>
              <a:rPr lang="pl-PL" altLang="pl-PL" sz="1800" dirty="0"/>
              <a:t>poprawia sprawność umysłową </a:t>
            </a:r>
          </a:p>
          <a:p>
            <a:pPr>
              <a:buClr>
                <a:schemeClr val="tx2"/>
              </a:buClr>
            </a:pPr>
            <a:endParaRPr lang="pl-PL" altLang="pl-PL" sz="1800" dirty="0"/>
          </a:p>
          <a:p>
            <a:pPr>
              <a:buClr>
                <a:schemeClr val="tx2"/>
              </a:buClr>
            </a:pPr>
            <a:endParaRPr lang="pl-PL" altLang="pl-PL" sz="2400" dirty="0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l-PL" altLang="pl-PL" sz="2400" dirty="0">
                <a:solidFill>
                  <a:srgbClr val="FFC000"/>
                </a:solidFill>
              </a:rPr>
              <a:t>Skutki niedoboru:</a:t>
            </a:r>
          </a:p>
          <a:p>
            <a:pPr>
              <a:buClr>
                <a:schemeClr val="tx1"/>
              </a:buClr>
            </a:pPr>
            <a:r>
              <a:rPr lang="pl-PL" altLang="pl-PL" sz="2000" dirty="0"/>
              <a:t>choroba beri-beri</a:t>
            </a:r>
          </a:p>
          <a:p>
            <a:pPr>
              <a:buClr>
                <a:schemeClr val="tx1"/>
              </a:buClr>
            </a:pPr>
            <a:r>
              <a:rPr lang="pl-PL" altLang="pl-PL" sz="2000" dirty="0"/>
              <a:t>zapalenie nerwów</a:t>
            </a:r>
          </a:p>
          <a:p>
            <a:pPr>
              <a:buClr>
                <a:schemeClr val="tx1"/>
              </a:buClr>
            </a:pPr>
            <a:r>
              <a:rPr lang="pl-PL" altLang="pl-PL" sz="2000" dirty="0"/>
              <a:t>zawroty głowy i oczopląs</a:t>
            </a:r>
          </a:p>
          <a:p>
            <a:pPr>
              <a:buClr>
                <a:schemeClr val="tx1"/>
              </a:buClr>
            </a:pPr>
            <a:r>
              <a:rPr lang="pl-PL" altLang="pl-PL" sz="2000" dirty="0"/>
              <a:t>zmęczenie</a:t>
            </a:r>
          </a:p>
          <a:p>
            <a:pPr>
              <a:buClr>
                <a:schemeClr val="tx1"/>
              </a:buClr>
            </a:pPr>
            <a:r>
              <a:rPr lang="pl-PL" altLang="pl-PL" sz="2000" dirty="0"/>
              <a:t>zaburzenia pamięci i koncentracji</a:t>
            </a:r>
          </a:p>
          <a:p>
            <a:pPr>
              <a:buClr>
                <a:schemeClr val="tx1"/>
              </a:buClr>
            </a:pPr>
            <a:endParaRPr lang="pl-PL" altLang="pl-PL" sz="2000" dirty="0"/>
          </a:p>
        </p:txBody>
      </p:sp>
    </p:spTree>
    <p:extLst>
      <p:ext uri="{BB962C8B-B14F-4D97-AF65-F5344CB8AC3E}">
        <p14:creationId xmlns:p14="http://schemas.microsoft.com/office/powerpoint/2010/main" val="3079946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6" grpId="0" build="p"/>
      <p:bldP spid="3891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772400" cy="1143000"/>
          </a:xfrm>
        </p:spPr>
        <p:txBody>
          <a:bodyPr/>
          <a:lstStyle/>
          <a:p>
            <a:r>
              <a:rPr lang="pl-PL" dirty="0" smtClean="0"/>
              <a:t>CHOROBA BERI-BERI</a:t>
            </a:r>
            <a:endParaRPr lang="pl-PL" dirty="0"/>
          </a:p>
        </p:txBody>
      </p:sp>
      <p:pic>
        <p:nvPicPr>
          <p:cNvPr id="3074" name="Picture 2" descr="F:\zdięcia\180px-Beriberi_USNLM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71612"/>
            <a:ext cx="4929222" cy="4822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2670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Witamina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l-PL" altLang="pl-P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Źródła:</a:t>
            </a:r>
          </a:p>
          <a:p>
            <a:r>
              <a:rPr lang="pl-PL" altLang="pl-PL" dirty="0"/>
              <a:t>podroby,</a:t>
            </a:r>
          </a:p>
          <a:p>
            <a:r>
              <a:rPr lang="pl-PL" altLang="pl-PL" dirty="0"/>
              <a:t>jaja,</a:t>
            </a:r>
          </a:p>
          <a:p>
            <a:r>
              <a:rPr lang="pl-PL" altLang="pl-PL" dirty="0"/>
              <a:t>drożdże,</a:t>
            </a:r>
          </a:p>
          <a:p>
            <a:r>
              <a:rPr lang="pl-PL" altLang="pl-PL" dirty="0"/>
              <a:t>chleb razowy,</a:t>
            </a:r>
          </a:p>
          <a:p>
            <a:r>
              <a:rPr lang="pl-PL" altLang="pl-PL" dirty="0"/>
              <a:t>ziemniaki.</a:t>
            </a:r>
          </a:p>
        </p:txBody>
      </p:sp>
      <p:sp>
        <p:nvSpPr>
          <p:cNvPr id="69636" name="WordArt 4"/>
          <p:cNvSpPr>
            <a:spLocks noChangeArrowheads="1" noChangeShapeType="1" noTextEdit="1"/>
          </p:cNvSpPr>
          <p:nvPr/>
        </p:nvSpPr>
        <p:spPr bwMode="auto">
          <a:xfrm>
            <a:off x="3924300" y="333375"/>
            <a:ext cx="833438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B</a:t>
            </a:r>
          </a:p>
        </p:txBody>
      </p:sp>
      <p:sp>
        <p:nvSpPr>
          <p:cNvPr id="69638" name="WordArt 6"/>
          <p:cNvSpPr>
            <a:spLocks noChangeArrowheads="1" noChangeShapeType="1" noTextEdit="1"/>
          </p:cNvSpPr>
          <p:nvPr/>
        </p:nvSpPr>
        <p:spPr bwMode="auto">
          <a:xfrm>
            <a:off x="4859338" y="908050"/>
            <a:ext cx="21590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pic>
        <p:nvPicPr>
          <p:cNvPr id="69639" name="Picture 7" descr="MCj041332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076700"/>
            <a:ext cx="2528888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0" name="Picture 8" descr="MCj0198962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989138"/>
            <a:ext cx="2160588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1" name="Picture 9" descr="MCj0232572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941888"/>
            <a:ext cx="2043113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09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PODZIAŁ I ROLA WITAMIN</a:t>
            </a:r>
            <a:endParaRPr lang="pl-PL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ORGANIZMIE CZŁOWIEKA</a:t>
            </a:r>
            <a:endParaRPr lang="pl-PL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818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762000" y="-381000"/>
            <a:ext cx="6870700" cy="1600200"/>
          </a:xfrm>
        </p:spPr>
        <p:txBody>
          <a:bodyPr/>
          <a:lstStyle/>
          <a:p>
            <a:r>
              <a:rPr lang="pl-PL" altLang="pl-PL" sz="4000">
                <a:solidFill>
                  <a:srgbClr val="3399FF"/>
                </a:solidFill>
              </a:rPr>
              <a:t>Źródła pokarmowe</a:t>
            </a:r>
          </a:p>
        </p:txBody>
      </p:sp>
      <p:pic>
        <p:nvPicPr>
          <p:cNvPr id="41998" name="Picture 14" descr="p3_b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676400"/>
            <a:ext cx="2806700" cy="2139950"/>
          </a:xfrm>
          <a:ln/>
        </p:spPr>
      </p:pic>
      <p:pic>
        <p:nvPicPr>
          <p:cNvPr id="41999" name="Picture 15" descr="drozdz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524000"/>
            <a:ext cx="2774950" cy="2101850"/>
          </a:xfrm>
          <a:ln/>
        </p:spPr>
      </p:pic>
      <p:pic>
        <p:nvPicPr>
          <p:cNvPr id="42000" name="Picture 16" descr="0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3886200"/>
            <a:ext cx="2643188" cy="2195513"/>
          </a:xfrm>
          <a:ln/>
        </p:spPr>
      </p:pic>
      <p:pic>
        <p:nvPicPr>
          <p:cNvPr id="42001" name="Picture 17" descr="grain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3886200"/>
            <a:ext cx="2173288" cy="2125663"/>
          </a:xfrm>
          <a:ln/>
        </p:spPr>
      </p:pic>
    </p:spTree>
    <p:extLst>
      <p:ext uri="{BB962C8B-B14F-4D97-AF65-F5344CB8AC3E}">
        <p14:creationId xmlns:p14="http://schemas.microsoft.com/office/powerpoint/2010/main" val="20584750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Funkcje witaminy 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pl-PL"/>
              <a:t>bierze udział w procesie utleniania biologicznego,</a:t>
            </a:r>
          </a:p>
          <a:p>
            <a:r>
              <a:rPr lang="pl-PL" altLang="pl-PL"/>
              <a:t>uczestniczy w syntezie hemoglobiny,</a:t>
            </a:r>
          </a:p>
          <a:p>
            <a:r>
              <a:rPr lang="pl-PL" altLang="pl-PL"/>
              <a:t>podnosi odporność organizmu,</a:t>
            </a:r>
          </a:p>
          <a:p>
            <a:r>
              <a:rPr lang="pl-PL" altLang="pl-PL"/>
              <a:t>pobudza wzrost.</a:t>
            </a:r>
          </a:p>
        </p:txBody>
      </p:sp>
      <p:sp>
        <p:nvSpPr>
          <p:cNvPr id="73732" name="WordArt 4"/>
          <p:cNvSpPr>
            <a:spLocks noChangeArrowheads="1" noChangeShapeType="1" noTextEdit="1"/>
          </p:cNvSpPr>
          <p:nvPr/>
        </p:nvSpPr>
        <p:spPr bwMode="auto">
          <a:xfrm>
            <a:off x="6227763" y="333375"/>
            <a:ext cx="936625" cy="1074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B</a:t>
            </a:r>
          </a:p>
        </p:txBody>
      </p:sp>
      <p:sp>
        <p:nvSpPr>
          <p:cNvPr id="73733" name="WordArt 5"/>
          <p:cNvSpPr>
            <a:spLocks noChangeArrowheads="1" noChangeShapeType="1" noTextEdit="1"/>
          </p:cNvSpPr>
          <p:nvPr/>
        </p:nvSpPr>
        <p:spPr bwMode="auto">
          <a:xfrm>
            <a:off x="7207250" y="1125538"/>
            <a:ext cx="3302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81608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pl-P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AWITAMINOZA:</a:t>
            </a:r>
          </a:p>
          <a:p>
            <a:pPr lvl="1"/>
            <a:r>
              <a:rPr lang="pl-PL" altLang="pl-PL" dirty="0"/>
              <a:t>zapalenie błon śluzowych, </a:t>
            </a:r>
          </a:p>
          <a:p>
            <a:pPr lvl="1"/>
            <a:r>
              <a:rPr lang="pl-PL" altLang="pl-PL" dirty="0"/>
              <a:t>pękanie kącików warg,</a:t>
            </a:r>
          </a:p>
          <a:p>
            <a:pPr lvl="1"/>
            <a:r>
              <a:rPr lang="pl-PL" altLang="pl-PL" dirty="0"/>
              <a:t>zmiany w rogówce i spojówkach,</a:t>
            </a:r>
          </a:p>
          <a:p>
            <a:pPr lvl="1"/>
            <a:r>
              <a:rPr lang="pl-PL" altLang="pl-PL" dirty="0"/>
              <a:t>zahamowanie wzrostu.</a:t>
            </a:r>
          </a:p>
        </p:txBody>
      </p:sp>
      <p:sp>
        <p:nvSpPr>
          <p:cNvPr id="74756" name="WordArt 4"/>
          <p:cNvSpPr>
            <a:spLocks noChangeArrowheads="1" noChangeShapeType="1" noTextEdit="1"/>
          </p:cNvSpPr>
          <p:nvPr/>
        </p:nvSpPr>
        <p:spPr bwMode="auto">
          <a:xfrm>
            <a:off x="1979613" y="404813"/>
            <a:ext cx="3887787" cy="1074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B</a:t>
            </a:r>
          </a:p>
        </p:txBody>
      </p:sp>
      <p:sp>
        <p:nvSpPr>
          <p:cNvPr id="74757" name="WordArt 5"/>
          <p:cNvSpPr>
            <a:spLocks noChangeArrowheads="1" noChangeShapeType="1" noTextEdit="1"/>
          </p:cNvSpPr>
          <p:nvPr/>
        </p:nvSpPr>
        <p:spPr bwMode="auto">
          <a:xfrm>
            <a:off x="5292725" y="1052513"/>
            <a:ext cx="1871663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45081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4214842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ZMIANY SKÓRNE</a:t>
            </a:r>
            <a:endParaRPr lang="pl-PL" dirty="0"/>
          </a:p>
        </p:txBody>
      </p:sp>
      <p:pic>
        <p:nvPicPr>
          <p:cNvPr id="9218" name="Picture 2" descr="F:\zdięcia\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85728"/>
            <a:ext cx="4594118" cy="62148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9424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Witamina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l-PL" altLang="pl-P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Źródła:</a:t>
            </a:r>
          </a:p>
          <a:p>
            <a:r>
              <a:rPr lang="pl-PL" altLang="pl-PL" dirty="0"/>
              <a:t>drożdże,</a:t>
            </a:r>
          </a:p>
          <a:p>
            <a:r>
              <a:rPr lang="pl-PL" altLang="pl-PL" dirty="0"/>
              <a:t>mleko,</a:t>
            </a:r>
          </a:p>
          <a:p>
            <a:r>
              <a:rPr lang="pl-PL" altLang="pl-PL" dirty="0"/>
              <a:t>jarzyny,</a:t>
            </a:r>
          </a:p>
          <a:p>
            <a:r>
              <a:rPr lang="pl-PL" altLang="pl-PL" dirty="0"/>
              <a:t>jaja.</a:t>
            </a:r>
          </a:p>
        </p:txBody>
      </p:sp>
      <p:sp>
        <p:nvSpPr>
          <p:cNvPr id="72708" name="WordArt 4"/>
          <p:cNvSpPr>
            <a:spLocks noChangeArrowheads="1" noChangeShapeType="1" noTextEdit="1"/>
          </p:cNvSpPr>
          <p:nvPr/>
        </p:nvSpPr>
        <p:spPr bwMode="auto">
          <a:xfrm>
            <a:off x="4572000" y="333375"/>
            <a:ext cx="935038" cy="1074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B</a:t>
            </a:r>
          </a:p>
        </p:txBody>
      </p:sp>
      <p:sp>
        <p:nvSpPr>
          <p:cNvPr id="72709" name="WordArt 5"/>
          <p:cNvSpPr>
            <a:spLocks noChangeArrowheads="1" noChangeShapeType="1" noTextEdit="1"/>
          </p:cNvSpPr>
          <p:nvPr/>
        </p:nvSpPr>
        <p:spPr bwMode="auto">
          <a:xfrm>
            <a:off x="5549900" y="1125538"/>
            <a:ext cx="3302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pic>
        <p:nvPicPr>
          <p:cNvPr id="72710" name="Picture 6" descr="MCj0379759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149725"/>
            <a:ext cx="1662113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1" name="Picture 7" descr="MCj0413324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005263"/>
            <a:ext cx="2528887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2" name="Picture 8" descr="MCj0198166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844675"/>
            <a:ext cx="3305175" cy="20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95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762000" y="-533400"/>
            <a:ext cx="6870700" cy="1600200"/>
          </a:xfrm>
        </p:spPr>
        <p:txBody>
          <a:bodyPr/>
          <a:lstStyle/>
          <a:p>
            <a:r>
              <a:rPr lang="pl-PL" altLang="pl-PL">
                <a:solidFill>
                  <a:srgbClr val="00F600"/>
                </a:solidFill>
              </a:rPr>
              <a:t>Źródła pokarmowe</a:t>
            </a:r>
          </a:p>
        </p:txBody>
      </p:sp>
      <p:pic>
        <p:nvPicPr>
          <p:cNvPr id="50184" name="Picture 8" descr="p101004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5713" y="1828800"/>
            <a:ext cx="2535237" cy="1641475"/>
          </a:xfrm>
          <a:ln/>
        </p:spPr>
      </p:pic>
      <p:pic>
        <p:nvPicPr>
          <p:cNvPr id="50185" name="Picture 9" descr="t_ale_jaja_1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5261" y="1787846"/>
            <a:ext cx="3200400" cy="1981200"/>
          </a:xfrm>
          <a:ln/>
        </p:spPr>
      </p:pic>
      <p:pic>
        <p:nvPicPr>
          <p:cNvPr id="50186" name="Picture 10" descr="mlek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3810000"/>
            <a:ext cx="2362200" cy="2362200"/>
          </a:xfrm>
          <a:ln/>
        </p:spPr>
      </p:pic>
      <p:pic>
        <p:nvPicPr>
          <p:cNvPr id="50187" name="Picture 11" descr="goulash0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5636" y="4490092"/>
            <a:ext cx="2279650" cy="1670050"/>
          </a:xfrm>
        </p:spPr>
      </p:pic>
    </p:spTree>
    <p:extLst>
      <p:ext uri="{BB962C8B-B14F-4D97-AF65-F5344CB8AC3E}">
        <p14:creationId xmlns:p14="http://schemas.microsoft.com/office/powerpoint/2010/main" val="12666695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Witamina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l-PL" altLang="pl-P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Źródła:</a:t>
            </a:r>
          </a:p>
          <a:p>
            <a:r>
              <a:rPr lang="pl-PL" altLang="pl-PL" dirty="0"/>
              <a:t>drożdże,</a:t>
            </a:r>
          </a:p>
          <a:p>
            <a:r>
              <a:rPr lang="pl-PL" altLang="pl-PL" dirty="0"/>
              <a:t>mleko,</a:t>
            </a:r>
          </a:p>
          <a:p>
            <a:r>
              <a:rPr lang="pl-PL" altLang="pl-PL" dirty="0"/>
              <a:t>mięso,</a:t>
            </a:r>
          </a:p>
          <a:p>
            <a:r>
              <a:rPr lang="pl-PL" altLang="pl-PL" dirty="0"/>
              <a:t>fasola,</a:t>
            </a:r>
          </a:p>
          <a:p>
            <a:r>
              <a:rPr lang="pl-PL" altLang="pl-PL" dirty="0"/>
              <a:t>ziarna </a:t>
            </a:r>
            <a:r>
              <a:rPr lang="pl-PL" altLang="pl-PL" dirty="0" smtClean="0"/>
              <a:t>zbóż.</a:t>
            </a:r>
            <a:endParaRPr lang="pl-PL" altLang="pl-PL" dirty="0"/>
          </a:p>
        </p:txBody>
      </p:sp>
      <p:sp>
        <p:nvSpPr>
          <p:cNvPr id="75780" name="WordArt 4"/>
          <p:cNvSpPr>
            <a:spLocks noChangeArrowheads="1" noChangeShapeType="1" noTextEdit="1"/>
          </p:cNvSpPr>
          <p:nvPr/>
        </p:nvSpPr>
        <p:spPr bwMode="auto">
          <a:xfrm>
            <a:off x="4284663" y="476250"/>
            <a:ext cx="865187" cy="1003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B</a:t>
            </a:r>
          </a:p>
        </p:txBody>
      </p:sp>
      <p:sp>
        <p:nvSpPr>
          <p:cNvPr id="75781" name="WordArt 5"/>
          <p:cNvSpPr>
            <a:spLocks noChangeArrowheads="1" noChangeShapeType="1" noTextEdit="1"/>
          </p:cNvSpPr>
          <p:nvPr/>
        </p:nvSpPr>
        <p:spPr bwMode="auto">
          <a:xfrm>
            <a:off x="5219700" y="1123950"/>
            <a:ext cx="360363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pic>
        <p:nvPicPr>
          <p:cNvPr id="75782" name="Picture 6" descr="MCj0379759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508500"/>
            <a:ext cx="1662113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3" name="Picture 7" descr="MCj0250819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060575"/>
            <a:ext cx="2776537" cy="21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4" name="Picture 8" descr="MCj0149540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292600"/>
            <a:ext cx="1736725" cy="232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92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Funkcje witaminy 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pl-PL"/>
              <a:t>uczestniczy w przemianach aminokwasów,</a:t>
            </a:r>
          </a:p>
          <a:p>
            <a:r>
              <a:rPr lang="pl-PL" altLang="pl-PL"/>
              <a:t>bierze udział w procesach krwiotwórczych,</a:t>
            </a:r>
          </a:p>
          <a:p>
            <a:r>
              <a:rPr lang="pl-PL" altLang="pl-PL"/>
              <a:t>pomaga przyswajać tłuszcze.</a:t>
            </a:r>
          </a:p>
        </p:txBody>
      </p:sp>
      <p:sp>
        <p:nvSpPr>
          <p:cNvPr id="76804" name="WordArt 4"/>
          <p:cNvSpPr>
            <a:spLocks noChangeArrowheads="1" noChangeShapeType="1" noTextEdit="1"/>
          </p:cNvSpPr>
          <p:nvPr/>
        </p:nvSpPr>
        <p:spPr bwMode="auto">
          <a:xfrm>
            <a:off x="6084888" y="476250"/>
            <a:ext cx="936625" cy="1003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B</a:t>
            </a:r>
          </a:p>
        </p:txBody>
      </p:sp>
      <p:sp>
        <p:nvSpPr>
          <p:cNvPr id="76805" name="WordArt 5"/>
          <p:cNvSpPr>
            <a:spLocks noChangeArrowheads="1" noChangeShapeType="1" noTextEdit="1"/>
          </p:cNvSpPr>
          <p:nvPr/>
        </p:nvSpPr>
        <p:spPr bwMode="auto">
          <a:xfrm>
            <a:off x="7164388" y="1125538"/>
            <a:ext cx="36036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77622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pl-P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AWITAMINOZA:</a:t>
            </a:r>
          </a:p>
          <a:p>
            <a:pPr lvl="1"/>
            <a:r>
              <a:rPr lang="pl-PL" altLang="pl-PL" dirty="0"/>
              <a:t>zapalenie śluzówki,</a:t>
            </a:r>
          </a:p>
          <a:p>
            <a:pPr lvl="1"/>
            <a:r>
              <a:rPr lang="pl-PL" altLang="pl-PL" dirty="0"/>
              <a:t>zmiany w szpiku i w skórze.</a:t>
            </a:r>
          </a:p>
        </p:txBody>
      </p:sp>
      <p:sp>
        <p:nvSpPr>
          <p:cNvPr id="77828" name="WordArt 4"/>
          <p:cNvSpPr>
            <a:spLocks noChangeArrowheads="1" noChangeShapeType="1" noTextEdit="1"/>
          </p:cNvSpPr>
          <p:nvPr/>
        </p:nvSpPr>
        <p:spPr bwMode="auto">
          <a:xfrm>
            <a:off x="2051050" y="188913"/>
            <a:ext cx="3457575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B</a:t>
            </a:r>
          </a:p>
        </p:txBody>
      </p:sp>
      <p:sp>
        <p:nvSpPr>
          <p:cNvPr id="77829" name="WordArt 5"/>
          <p:cNvSpPr>
            <a:spLocks noChangeArrowheads="1" noChangeShapeType="1" noTextEdit="1"/>
          </p:cNvSpPr>
          <p:nvPr/>
        </p:nvSpPr>
        <p:spPr bwMode="auto">
          <a:xfrm>
            <a:off x="5364163" y="981075"/>
            <a:ext cx="1728787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8758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DERMATITIS</a:t>
            </a:r>
            <a:endParaRPr lang="pl-PL" dirty="0"/>
          </a:p>
        </p:txBody>
      </p:sp>
      <p:pic>
        <p:nvPicPr>
          <p:cNvPr id="6" name="Picture 2" descr="F:\zdięcia\Atopic_Dermatitis_1_04013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254056" y="1764693"/>
            <a:ext cx="7087749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6241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 I T A M I N Y</a:t>
            </a:r>
            <a:endParaRPr lang="pl-PL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>
                <a:latin typeface="Garamond" pitchFamily="18" charset="0"/>
              </a:rPr>
              <a:t>Wstęp </a:t>
            </a:r>
          </a:p>
          <a:p>
            <a:r>
              <a:rPr lang="pl-PL" b="1" dirty="0" smtClean="0">
                <a:latin typeface="Garamond" pitchFamily="18" charset="0"/>
              </a:rPr>
              <a:t>    </a:t>
            </a:r>
            <a:r>
              <a:rPr lang="pl-PL" b="1" dirty="0" smtClean="0">
                <a:solidFill>
                  <a:srgbClr val="FFFF00"/>
                </a:solidFill>
                <a:latin typeface="Garamond" pitchFamily="18" charset="0"/>
              </a:rPr>
              <a:t>Funkcje</a:t>
            </a:r>
          </a:p>
          <a:p>
            <a:r>
              <a:rPr lang="pl-PL" b="1" dirty="0" smtClean="0">
                <a:latin typeface="Garamond" pitchFamily="18" charset="0"/>
              </a:rPr>
              <a:t>    Podział witamin </a:t>
            </a:r>
          </a:p>
          <a:p>
            <a:r>
              <a:rPr lang="pl-PL" b="1" dirty="0" smtClean="0">
                <a:latin typeface="Garamond" pitchFamily="18" charset="0"/>
              </a:rPr>
              <a:t>    </a:t>
            </a:r>
            <a:r>
              <a:rPr lang="pl-PL" b="1" dirty="0" smtClean="0">
                <a:solidFill>
                  <a:srgbClr val="FFFF00"/>
                </a:solidFill>
                <a:latin typeface="Garamond" pitchFamily="18" charset="0"/>
              </a:rPr>
              <a:t>Zapotrzebowanie </a:t>
            </a:r>
          </a:p>
          <a:p>
            <a:pPr>
              <a:buFont typeface="Wingdings" pitchFamily="2" charset="2"/>
              <a:buNone/>
            </a:pPr>
            <a:r>
              <a:rPr lang="pl-PL" b="1" dirty="0" smtClean="0">
                <a:solidFill>
                  <a:srgbClr val="FFFF00"/>
                </a:solidFill>
                <a:latin typeface="Garamond" pitchFamily="18" charset="0"/>
              </a:rPr>
              <a:t>	    człowieka na witaminy</a:t>
            </a:r>
          </a:p>
          <a:p>
            <a:r>
              <a:rPr lang="pl-PL" b="1" dirty="0" smtClean="0">
                <a:latin typeface="Garamond" pitchFamily="18" charset="0"/>
              </a:rPr>
              <a:t>    Rola wybranych witamin </a:t>
            </a:r>
          </a:p>
          <a:p>
            <a:pPr>
              <a:buFont typeface="Wingdings" pitchFamily="2" charset="2"/>
              <a:buNone/>
            </a:pPr>
            <a:r>
              <a:rPr lang="pl-PL" b="1" dirty="0" smtClean="0">
                <a:latin typeface="Garamond" pitchFamily="18" charset="0"/>
              </a:rPr>
              <a:t>	    w  ochronie  zdrowia</a:t>
            </a:r>
          </a:p>
          <a:p>
            <a:endParaRPr lang="pl-PL" dirty="0"/>
          </a:p>
        </p:txBody>
      </p:sp>
      <p:pic>
        <p:nvPicPr>
          <p:cNvPr id="4" name="Picture 4" descr="FAF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2708275"/>
            <a:ext cx="3101975" cy="308927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772400" cy="1143000"/>
          </a:xfrm>
        </p:spPr>
        <p:txBody>
          <a:bodyPr/>
          <a:lstStyle/>
          <a:p>
            <a:r>
              <a:rPr lang="pl-PL" dirty="0" smtClean="0"/>
              <a:t>DERMATITIS</a:t>
            </a:r>
            <a:endParaRPr lang="pl-PL" dirty="0"/>
          </a:p>
        </p:txBody>
      </p:sp>
      <p:pic>
        <p:nvPicPr>
          <p:cNvPr id="8194" name="Picture 2" descr="F:\zdięcia\derm_2233001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3105" y="1643050"/>
            <a:ext cx="7526503" cy="4643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33271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Witamina 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l-PL" altLang="pl-P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Źródła:</a:t>
            </a:r>
          </a:p>
          <a:p>
            <a:r>
              <a:rPr lang="pl-PL" altLang="pl-PL" dirty="0"/>
              <a:t>wątroba,</a:t>
            </a:r>
          </a:p>
          <a:p>
            <a:r>
              <a:rPr lang="pl-PL" altLang="pl-PL" dirty="0"/>
              <a:t>mięso,</a:t>
            </a:r>
          </a:p>
          <a:p>
            <a:r>
              <a:rPr lang="pl-PL" altLang="pl-PL" dirty="0"/>
              <a:t>jaja,</a:t>
            </a:r>
          </a:p>
          <a:p>
            <a:r>
              <a:rPr lang="pl-PL" altLang="pl-PL" dirty="0"/>
              <a:t>mleko.</a:t>
            </a:r>
          </a:p>
        </p:txBody>
      </p:sp>
      <p:sp>
        <p:nvSpPr>
          <p:cNvPr id="78852" name="WordArt 4"/>
          <p:cNvSpPr>
            <a:spLocks noChangeArrowheads="1" noChangeShapeType="1" noTextEdit="1"/>
          </p:cNvSpPr>
          <p:nvPr/>
        </p:nvSpPr>
        <p:spPr bwMode="auto">
          <a:xfrm>
            <a:off x="4140200" y="333375"/>
            <a:ext cx="1152525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B</a:t>
            </a:r>
          </a:p>
        </p:txBody>
      </p:sp>
      <p:sp>
        <p:nvSpPr>
          <p:cNvPr id="78853" name="WordArt 5"/>
          <p:cNvSpPr>
            <a:spLocks noChangeArrowheads="1" noChangeShapeType="1" noTextEdit="1"/>
          </p:cNvSpPr>
          <p:nvPr/>
        </p:nvSpPr>
        <p:spPr bwMode="auto">
          <a:xfrm>
            <a:off x="5364163" y="1054100"/>
            <a:ext cx="503237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pic>
        <p:nvPicPr>
          <p:cNvPr id="78854" name="Picture 6" descr="MCj041332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88" y="4581525"/>
            <a:ext cx="167005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5" name="Picture 7" descr="MCj0413204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844675"/>
            <a:ext cx="459105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7" name="Picture 9" descr="MCj0379759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652963"/>
            <a:ext cx="1662113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80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-381000"/>
            <a:ext cx="6870700" cy="1600200"/>
          </a:xfrm>
        </p:spPr>
        <p:txBody>
          <a:bodyPr/>
          <a:lstStyle/>
          <a:p>
            <a:r>
              <a:rPr lang="pl-PL" altLang="pl-PL">
                <a:solidFill>
                  <a:srgbClr val="CC0099"/>
                </a:solidFill>
              </a:rPr>
              <a:t>Źródła pokarmowe</a:t>
            </a:r>
          </a:p>
        </p:txBody>
      </p:sp>
      <p:pic>
        <p:nvPicPr>
          <p:cNvPr id="62472" name="Picture 8" descr="25%20ryby%20marokanski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752600"/>
            <a:ext cx="2641600" cy="1711325"/>
          </a:xfrm>
          <a:ln/>
        </p:spPr>
      </p:pic>
      <p:pic>
        <p:nvPicPr>
          <p:cNvPr id="62473" name="Picture 9" descr="t_ale_jaja_1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752600"/>
            <a:ext cx="3048000" cy="1884363"/>
          </a:xfrm>
          <a:ln/>
        </p:spPr>
      </p:pic>
      <p:pic>
        <p:nvPicPr>
          <p:cNvPr id="62474" name="Picture 10" descr="ser_trapistow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3733800"/>
            <a:ext cx="3048000" cy="2035175"/>
          </a:xfrm>
          <a:ln/>
        </p:spPr>
      </p:pic>
      <p:pic>
        <p:nvPicPr>
          <p:cNvPr id="62477" name="Picture 13" descr="main_picture_meat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3733800"/>
            <a:ext cx="3168650" cy="1914525"/>
          </a:xfrm>
        </p:spPr>
      </p:pic>
    </p:spTree>
    <p:extLst>
      <p:ext uri="{BB962C8B-B14F-4D97-AF65-F5344CB8AC3E}">
        <p14:creationId xmlns:p14="http://schemas.microsoft.com/office/powerpoint/2010/main" val="366883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Funkcje witaminy 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pl-PL"/>
              <a:t>bierze udział w wytwarzaniu erytrocytów i leukocytów.</a:t>
            </a:r>
          </a:p>
        </p:txBody>
      </p:sp>
      <p:sp>
        <p:nvSpPr>
          <p:cNvPr id="79876" name="WordArt 4"/>
          <p:cNvSpPr>
            <a:spLocks noChangeArrowheads="1" noChangeShapeType="1" noTextEdit="1"/>
          </p:cNvSpPr>
          <p:nvPr/>
        </p:nvSpPr>
        <p:spPr bwMode="auto">
          <a:xfrm>
            <a:off x="5940425" y="260350"/>
            <a:ext cx="10795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B</a:t>
            </a:r>
          </a:p>
        </p:txBody>
      </p:sp>
      <p:sp>
        <p:nvSpPr>
          <p:cNvPr id="79877" name="WordArt 5"/>
          <p:cNvSpPr>
            <a:spLocks noChangeArrowheads="1" noChangeShapeType="1" noTextEdit="1"/>
          </p:cNvSpPr>
          <p:nvPr/>
        </p:nvSpPr>
        <p:spPr bwMode="auto">
          <a:xfrm>
            <a:off x="7092950" y="981075"/>
            <a:ext cx="471488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1086129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pl-P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AWITAMINOZA:</a:t>
            </a:r>
          </a:p>
          <a:p>
            <a:pPr lvl="1"/>
            <a:r>
              <a:rPr lang="pl-PL" altLang="pl-PL" dirty="0"/>
              <a:t>niedokrwistość (anemia).</a:t>
            </a:r>
          </a:p>
        </p:txBody>
      </p:sp>
      <p:sp>
        <p:nvSpPr>
          <p:cNvPr id="80900" name="WordArt 4"/>
          <p:cNvSpPr>
            <a:spLocks noChangeArrowheads="1" noChangeShapeType="1" noTextEdit="1"/>
          </p:cNvSpPr>
          <p:nvPr/>
        </p:nvSpPr>
        <p:spPr bwMode="auto">
          <a:xfrm>
            <a:off x="2268538" y="260350"/>
            <a:ext cx="2808287" cy="1363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B</a:t>
            </a:r>
          </a:p>
        </p:txBody>
      </p:sp>
      <p:sp>
        <p:nvSpPr>
          <p:cNvPr id="80901" name="WordArt 5"/>
          <p:cNvSpPr>
            <a:spLocks noChangeArrowheads="1" noChangeShapeType="1" noTextEdit="1"/>
          </p:cNvSpPr>
          <p:nvPr/>
        </p:nvSpPr>
        <p:spPr bwMode="auto">
          <a:xfrm>
            <a:off x="5148263" y="908050"/>
            <a:ext cx="1295400" cy="715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529524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Witamina 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l-PL" altLang="pl-P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Źródła:</a:t>
            </a:r>
          </a:p>
          <a:p>
            <a:r>
              <a:rPr lang="pl-PL" altLang="pl-PL" dirty="0"/>
              <a:t>wątroba,</a:t>
            </a:r>
          </a:p>
          <a:p>
            <a:r>
              <a:rPr lang="pl-PL" altLang="pl-PL" dirty="0"/>
              <a:t>serce,</a:t>
            </a:r>
          </a:p>
          <a:p>
            <a:r>
              <a:rPr lang="pl-PL" altLang="pl-PL" dirty="0"/>
              <a:t>nerki,</a:t>
            </a:r>
          </a:p>
          <a:p>
            <a:r>
              <a:rPr lang="pl-PL" altLang="pl-PL" dirty="0"/>
              <a:t>drożdże,</a:t>
            </a:r>
          </a:p>
          <a:p>
            <a:r>
              <a:rPr lang="pl-PL" altLang="pl-PL" dirty="0"/>
              <a:t>chude mięso.</a:t>
            </a:r>
          </a:p>
        </p:txBody>
      </p:sp>
      <p:sp>
        <p:nvSpPr>
          <p:cNvPr id="81924" name="WordArt 4"/>
          <p:cNvSpPr>
            <a:spLocks noChangeArrowheads="1" noChangeShapeType="1" noTextEdit="1"/>
          </p:cNvSpPr>
          <p:nvPr/>
        </p:nvSpPr>
        <p:spPr bwMode="auto">
          <a:xfrm>
            <a:off x="4643438" y="404813"/>
            <a:ext cx="1368425" cy="1147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PP</a:t>
            </a:r>
          </a:p>
        </p:txBody>
      </p:sp>
      <p:pic>
        <p:nvPicPr>
          <p:cNvPr id="81926" name="Picture 6" descr="MCj023459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916113"/>
            <a:ext cx="1978025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7" name="Picture 7" descr="MCj023348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9800"/>
            <a:ext cx="279400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8" name="Picture 8" descr="MCj0088358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724400"/>
            <a:ext cx="3097213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741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838200" y="-533400"/>
            <a:ext cx="6870700" cy="1600200"/>
          </a:xfrm>
        </p:spPr>
        <p:txBody>
          <a:bodyPr/>
          <a:lstStyle/>
          <a:p>
            <a:r>
              <a:rPr lang="pl-PL" altLang="pl-PL">
                <a:solidFill>
                  <a:srgbClr val="FF6600"/>
                </a:solidFill>
              </a:rPr>
              <a:t>Źródła pokarmowe</a:t>
            </a:r>
          </a:p>
        </p:txBody>
      </p:sp>
      <p:pic>
        <p:nvPicPr>
          <p:cNvPr id="56328" name="Picture 8" descr="orzechy%20laskowe%201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524000"/>
            <a:ext cx="2784475" cy="1849438"/>
          </a:xfrm>
          <a:ln/>
        </p:spPr>
      </p:pic>
      <p:pic>
        <p:nvPicPr>
          <p:cNvPr id="56329" name="Picture 9" descr="cenos_fasola_piekny_jas_400+100_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1371600"/>
            <a:ext cx="2133600" cy="2133600"/>
          </a:xfrm>
          <a:ln/>
        </p:spPr>
      </p:pic>
      <p:pic>
        <p:nvPicPr>
          <p:cNvPr id="56330" name="Picture 10" descr="produkty-zbozowe-maka-psze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3581400"/>
            <a:ext cx="1704975" cy="2743200"/>
          </a:xfrm>
          <a:ln/>
        </p:spPr>
      </p:pic>
      <p:pic>
        <p:nvPicPr>
          <p:cNvPr id="56331" name="Picture 11" descr="peklowanie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3810000"/>
            <a:ext cx="3168650" cy="2376488"/>
          </a:xfrm>
          <a:ln/>
        </p:spPr>
      </p:pic>
    </p:spTree>
    <p:extLst>
      <p:ext uri="{BB962C8B-B14F-4D97-AF65-F5344CB8AC3E}">
        <p14:creationId xmlns:p14="http://schemas.microsoft.com/office/powerpoint/2010/main" val="3293251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Funkcje witaminy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pl-PL"/>
              <a:t>uczestniczy w procesie utleniania komórkowego,</a:t>
            </a:r>
          </a:p>
          <a:p>
            <a:r>
              <a:rPr lang="pl-PL" altLang="pl-PL"/>
              <a:t>wpływa na przyswajanie białek roślinnych,</a:t>
            </a:r>
          </a:p>
          <a:p>
            <a:r>
              <a:rPr lang="pl-PL" altLang="pl-PL"/>
              <a:t>odpowiada za gospodarkę barwnikową organizmu.</a:t>
            </a:r>
          </a:p>
        </p:txBody>
      </p:sp>
      <p:sp>
        <p:nvSpPr>
          <p:cNvPr id="82949" name="WordArt 5"/>
          <p:cNvSpPr>
            <a:spLocks noChangeArrowheads="1" noChangeShapeType="1" noTextEdit="1"/>
          </p:cNvSpPr>
          <p:nvPr/>
        </p:nvSpPr>
        <p:spPr bwMode="auto">
          <a:xfrm>
            <a:off x="6084888" y="333375"/>
            <a:ext cx="1439862" cy="1147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PP</a:t>
            </a:r>
          </a:p>
        </p:txBody>
      </p:sp>
    </p:spTree>
    <p:extLst>
      <p:ext uri="{BB962C8B-B14F-4D97-AF65-F5344CB8AC3E}">
        <p14:creationId xmlns:p14="http://schemas.microsoft.com/office/powerpoint/2010/main" val="26711106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pl-P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AWITAMINOZA:</a:t>
            </a:r>
          </a:p>
          <a:p>
            <a:pPr lvl="1"/>
            <a:r>
              <a:rPr lang="pl-PL" altLang="pl-PL" dirty="0" smtClean="0"/>
              <a:t>pelagra </a:t>
            </a:r>
            <a:r>
              <a:rPr lang="pl-PL" altLang="pl-PL" dirty="0"/>
              <a:t>– zaczerwienienia i owrzodzenia skóry, biegunka, otępienie,</a:t>
            </a:r>
          </a:p>
          <a:p>
            <a:pPr lvl="1"/>
            <a:r>
              <a:rPr lang="pl-PL" altLang="pl-PL" dirty="0"/>
              <a:t>zaburzenia nerwowe i psychiczne.</a:t>
            </a:r>
          </a:p>
        </p:txBody>
      </p:sp>
      <p:sp>
        <p:nvSpPr>
          <p:cNvPr id="83972" name="WordArt 4"/>
          <p:cNvSpPr>
            <a:spLocks noChangeArrowheads="1" noChangeShapeType="1" noTextEdit="1"/>
          </p:cNvSpPr>
          <p:nvPr/>
        </p:nvSpPr>
        <p:spPr bwMode="auto">
          <a:xfrm>
            <a:off x="1979613" y="247650"/>
            <a:ext cx="5976937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PP</a:t>
            </a:r>
          </a:p>
        </p:txBody>
      </p:sp>
    </p:spTree>
    <p:extLst>
      <p:ext uri="{BB962C8B-B14F-4D97-AF65-F5344CB8AC3E}">
        <p14:creationId xmlns:p14="http://schemas.microsoft.com/office/powerpoint/2010/main" val="15671104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4143404" cy="1143000"/>
          </a:xfrm>
        </p:spPr>
        <p:txBody>
          <a:bodyPr/>
          <a:lstStyle/>
          <a:p>
            <a:r>
              <a:rPr lang="pl-PL" dirty="0" smtClean="0"/>
              <a:t>PELAGRA</a:t>
            </a:r>
            <a:endParaRPr lang="pl-PL" dirty="0"/>
          </a:p>
        </p:txBody>
      </p:sp>
      <p:pic>
        <p:nvPicPr>
          <p:cNvPr id="5122" name="Picture 2" descr="F:\zdięcia\pelag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28604"/>
            <a:ext cx="3952896" cy="5870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8902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WITAMINY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pl-PL" dirty="0" smtClean="0">
              <a:hlinkClick r:id="rId2" tooltip="Związki organiczne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 b="1" dirty="0" smtClean="0"/>
              <a:t>Witaminy </a:t>
            </a:r>
            <a:r>
              <a:rPr lang="pl-PL" b="1" dirty="0"/>
              <a:t>to związki organiczne,  które nie są źródłem energii,  ani strukturalnymi składnikami tkanek,  </a:t>
            </a:r>
            <a:r>
              <a:rPr lang="pl-PL" b="1" dirty="0">
                <a:solidFill>
                  <a:srgbClr val="FFFF00"/>
                </a:solidFill>
              </a:rPr>
              <a:t>są jednak niezbędne do zachowania  zdrowia oraz normalnego przebiegu procesów metabolicznych</a:t>
            </a:r>
            <a:r>
              <a:rPr lang="pl-PL" b="1" dirty="0" smtClean="0">
                <a:solidFill>
                  <a:srgbClr val="FFFF00"/>
                </a:solidFill>
              </a:rPr>
              <a:t>.</a:t>
            </a:r>
          </a:p>
          <a:p>
            <a:pPr marL="0" indent="0" algn="just">
              <a:buNone/>
            </a:pPr>
            <a:endParaRPr lang="pl-PL" b="1" dirty="0">
              <a:solidFill>
                <a:srgbClr val="FFFF00"/>
              </a:solidFill>
            </a:endParaRP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pl-PL" dirty="0" smtClean="0"/>
              <a:t>Należą do </a:t>
            </a:r>
            <a:r>
              <a:rPr lang="pl-P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związków egzogennych </a:t>
            </a:r>
            <a:r>
              <a:rPr lang="pl-PL" dirty="0" smtClean="0"/>
              <a:t>– muszą być dostarczone z pożywieniem, gdyż sam organizm nie potrafi ich wytworzyć.</a:t>
            </a:r>
          </a:p>
        </p:txBody>
      </p:sp>
    </p:spTree>
    <p:extLst>
      <p:ext uri="{BB962C8B-B14F-4D97-AF65-F5344CB8AC3E}">
        <p14:creationId xmlns:p14="http://schemas.microsoft.com/office/powerpoint/2010/main" val="18752991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71480"/>
            <a:ext cx="2786050" cy="1143000"/>
          </a:xfrm>
        </p:spPr>
        <p:txBody>
          <a:bodyPr/>
          <a:lstStyle/>
          <a:p>
            <a:r>
              <a:rPr lang="pl-PL" dirty="0" smtClean="0"/>
              <a:t>PELAGRA</a:t>
            </a:r>
            <a:endParaRPr lang="pl-PL" dirty="0"/>
          </a:p>
        </p:txBody>
      </p:sp>
      <p:pic>
        <p:nvPicPr>
          <p:cNvPr id="6146" name="Picture 2" descr="F:\zdięcia\pelagra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895600" y="1895475"/>
            <a:ext cx="3810000" cy="3676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26875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Witamina 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l-PL" altLang="pl-P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Źródła:</a:t>
            </a:r>
          </a:p>
          <a:p>
            <a:r>
              <a:rPr lang="pl-PL" altLang="pl-PL" dirty="0"/>
              <a:t>żółtko jaja,</a:t>
            </a:r>
          </a:p>
          <a:p>
            <a:r>
              <a:rPr lang="pl-PL" altLang="pl-PL" dirty="0"/>
              <a:t>wątroba,</a:t>
            </a:r>
          </a:p>
          <a:p>
            <a:r>
              <a:rPr lang="pl-PL" altLang="pl-PL" dirty="0"/>
              <a:t>ziemniaki,</a:t>
            </a:r>
          </a:p>
          <a:p>
            <a:r>
              <a:rPr lang="pl-PL" altLang="pl-PL" dirty="0"/>
              <a:t>drożdże,</a:t>
            </a:r>
          </a:p>
          <a:p>
            <a:r>
              <a:rPr lang="pl-PL" altLang="pl-PL" dirty="0"/>
              <a:t>marchew,</a:t>
            </a:r>
          </a:p>
          <a:p>
            <a:r>
              <a:rPr lang="pl-PL" altLang="pl-PL" dirty="0"/>
              <a:t>mięso.</a:t>
            </a:r>
          </a:p>
        </p:txBody>
      </p:sp>
      <p:sp>
        <p:nvSpPr>
          <p:cNvPr id="84996" name="WordArt 4"/>
          <p:cNvSpPr>
            <a:spLocks noChangeArrowheads="1" noChangeShapeType="1" noTextEdit="1"/>
          </p:cNvSpPr>
          <p:nvPr/>
        </p:nvSpPr>
        <p:spPr bwMode="auto">
          <a:xfrm>
            <a:off x="4356100" y="549275"/>
            <a:ext cx="1079500" cy="930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H</a:t>
            </a:r>
          </a:p>
        </p:txBody>
      </p:sp>
      <p:pic>
        <p:nvPicPr>
          <p:cNvPr id="84997" name="Picture 5" descr="MCj041332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4581525"/>
            <a:ext cx="167005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1" name="Picture 9" descr="MCj023437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412875"/>
            <a:ext cx="2836863" cy="232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2" name="Picture 10" descr="MCj0413312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724400"/>
            <a:ext cx="3365500" cy="160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09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Funkcje witaminy 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pl-PL"/>
              <a:t>odpowiada za prawidłowy stan skóry i włosów,</a:t>
            </a:r>
          </a:p>
          <a:p>
            <a:r>
              <a:rPr lang="pl-PL" altLang="pl-PL"/>
              <a:t>chroni przed łojotokiem.</a:t>
            </a:r>
          </a:p>
        </p:txBody>
      </p:sp>
      <p:sp>
        <p:nvSpPr>
          <p:cNvPr id="86020" name="WordArt 4"/>
          <p:cNvSpPr>
            <a:spLocks noChangeArrowheads="1" noChangeShapeType="1" noTextEdit="1"/>
          </p:cNvSpPr>
          <p:nvPr/>
        </p:nvSpPr>
        <p:spPr bwMode="auto">
          <a:xfrm>
            <a:off x="5867400" y="476250"/>
            <a:ext cx="936625" cy="930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H</a:t>
            </a:r>
          </a:p>
        </p:txBody>
      </p:sp>
      <p:pic>
        <p:nvPicPr>
          <p:cNvPr id="86021" name="Picture 5" descr="MCj032064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81444"/>
            <a:ext cx="2905125" cy="25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8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pl-P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AWITAMINOZA:</a:t>
            </a:r>
          </a:p>
          <a:p>
            <a:pPr lvl="1"/>
            <a:r>
              <a:rPr lang="pl-PL" altLang="pl-PL" dirty="0"/>
              <a:t>zmiany skórne,</a:t>
            </a:r>
          </a:p>
          <a:p>
            <a:pPr lvl="1"/>
            <a:r>
              <a:rPr lang="pl-PL" altLang="pl-PL" dirty="0"/>
              <a:t>wypadanie włosów,</a:t>
            </a:r>
          </a:p>
          <a:p>
            <a:pPr lvl="1"/>
            <a:r>
              <a:rPr lang="pl-PL" altLang="pl-PL" dirty="0"/>
              <a:t>zahamowanie wzrostu.</a:t>
            </a:r>
          </a:p>
        </p:txBody>
      </p:sp>
      <p:sp>
        <p:nvSpPr>
          <p:cNvPr id="87044" name="WordArt 4"/>
          <p:cNvSpPr>
            <a:spLocks noChangeArrowheads="1" noChangeShapeType="1" noTextEdit="1"/>
          </p:cNvSpPr>
          <p:nvPr/>
        </p:nvSpPr>
        <p:spPr bwMode="auto">
          <a:xfrm>
            <a:off x="2195513" y="247650"/>
            <a:ext cx="5761037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36517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l-PL" altLang="pl-P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Źródła:</a:t>
            </a:r>
          </a:p>
          <a:p>
            <a:r>
              <a:rPr lang="pl-PL" altLang="pl-PL" dirty="0"/>
              <a:t>jarzyny,</a:t>
            </a:r>
          </a:p>
          <a:p>
            <a:r>
              <a:rPr lang="pl-PL" altLang="pl-PL" dirty="0"/>
              <a:t>drożdże,</a:t>
            </a:r>
          </a:p>
          <a:p>
            <a:r>
              <a:rPr lang="pl-PL" altLang="pl-PL" dirty="0"/>
              <a:t>wątroba.</a:t>
            </a:r>
          </a:p>
        </p:txBody>
      </p:sp>
      <p:sp>
        <p:nvSpPr>
          <p:cNvPr id="91140" name="WordArt 4"/>
          <p:cNvSpPr>
            <a:spLocks noChangeArrowheads="1" noChangeShapeType="1" noTextEdit="1"/>
          </p:cNvSpPr>
          <p:nvPr/>
        </p:nvSpPr>
        <p:spPr bwMode="auto">
          <a:xfrm>
            <a:off x="1908175" y="247650"/>
            <a:ext cx="6264275" cy="1276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0">
                <a:solidFill>
                  <a:srgbClr val="99CCFF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kwas foliowy</a:t>
            </a:r>
          </a:p>
        </p:txBody>
      </p:sp>
      <p:pic>
        <p:nvPicPr>
          <p:cNvPr id="91141" name="Picture 5" descr="MCj019816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3816350" cy="237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1955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Funkcje 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pl-PL" dirty="0"/>
              <a:t>synteza zasad purynowych budujących kwasy </a:t>
            </a:r>
            <a:r>
              <a:rPr lang="pl-PL" altLang="pl-PL" dirty="0" smtClean="0"/>
              <a:t>nukleinowe</a:t>
            </a:r>
          </a:p>
          <a:p>
            <a:r>
              <a:rPr lang="pl-PL" altLang="pl-PL" dirty="0"/>
              <a:t>p</a:t>
            </a:r>
            <a:r>
              <a:rPr lang="pl-PL" altLang="pl-PL" dirty="0" smtClean="0"/>
              <a:t>rawidłowe funkcjonowanie układu krwiotwórczego</a:t>
            </a:r>
          </a:p>
          <a:p>
            <a:r>
              <a:rPr lang="pl-PL" altLang="pl-PL" dirty="0"/>
              <a:t>w</a:t>
            </a:r>
            <a:r>
              <a:rPr lang="pl-PL" altLang="pl-PL" dirty="0" smtClean="0"/>
              <a:t>spółuczestniczy w tworzeniu krwinek czerwonych oraz rozwoju wszystkich komórek ustroju</a:t>
            </a:r>
            <a:endParaRPr lang="pl-PL" altLang="pl-PL" dirty="0"/>
          </a:p>
        </p:txBody>
      </p:sp>
      <p:sp>
        <p:nvSpPr>
          <p:cNvPr id="92164" name="WordArt 4"/>
          <p:cNvSpPr>
            <a:spLocks noChangeArrowheads="1" noChangeShapeType="1" noTextEdit="1"/>
          </p:cNvSpPr>
          <p:nvPr/>
        </p:nvSpPr>
        <p:spPr bwMode="auto">
          <a:xfrm>
            <a:off x="3348038" y="260350"/>
            <a:ext cx="5327650" cy="12969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99CCFF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kwasu foliowego</a:t>
            </a:r>
          </a:p>
        </p:txBody>
      </p:sp>
      <p:pic>
        <p:nvPicPr>
          <p:cNvPr id="92168" name="Picture 8" descr="MCj0305275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213100"/>
            <a:ext cx="1449388" cy="29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0737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pl-P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AWITAMINOZA:</a:t>
            </a:r>
          </a:p>
          <a:p>
            <a:pPr lvl="1"/>
            <a:r>
              <a:rPr lang="pl-PL" altLang="pl-PL" dirty="0"/>
              <a:t>anemia,</a:t>
            </a:r>
          </a:p>
          <a:p>
            <a:pPr lvl="1"/>
            <a:r>
              <a:rPr lang="pl-PL" altLang="pl-PL" dirty="0"/>
              <a:t>zaburzenia </a:t>
            </a:r>
            <a:r>
              <a:rPr lang="pl-PL" altLang="pl-PL" dirty="0" smtClean="0"/>
              <a:t>w syntezie DNA</a:t>
            </a:r>
          </a:p>
          <a:p>
            <a:pPr lvl="1"/>
            <a:r>
              <a:rPr lang="pl-PL" altLang="pl-PL" dirty="0"/>
              <a:t>c</a:t>
            </a:r>
            <a:r>
              <a:rPr lang="pl-PL" altLang="pl-PL" dirty="0" smtClean="0"/>
              <a:t>horoba Alzheimera</a:t>
            </a:r>
          </a:p>
          <a:p>
            <a:pPr lvl="1"/>
            <a:r>
              <a:rPr lang="pl-PL" altLang="pl-PL" dirty="0"/>
              <a:t>w</a:t>
            </a:r>
            <a:r>
              <a:rPr lang="pl-PL" altLang="pl-PL" dirty="0" smtClean="0"/>
              <a:t>ady cewy nerwowej u noworodków</a:t>
            </a:r>
            <a:endParaRPr lang="pl-PL" altLang="pl-PL" dirty="0"/>
          </a:p>
        </p:txBody>
      </p:sp>
      <p:sp>
        <p:nvSpPr>
          <p:cNvPr id="93188" name="WordArt 4"/>
          <p:cNvSpPr>
            <a:spLocks noChangeArrowheads="1" noChangeShapeType="1" noTextEdit="1"/>
          </p:cNvSpPr>
          <p:nvPr/>
        </p:nvSpPr>
        <p:spPr bwMode="auto">
          <a:xfrm>
            <a:off x="1370013" y="247650"/>
            <a:ext cx="7772400" cy="1276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0">
                <a:solidFill>
                  <a:srgbClr val="99CCFF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kwas foliowy</a:t>
            </a:r>
          </a:p>
        </p:txBody>
      </p:sp>
    </p:spTree>
    <p:extLst>
      <p:ext uri="{BB962C8B-B14F-4D97-AF65-F5344CB8AC3E}">
        <p14:creationId xmlns:p14="http://schemas.microsoft.com/office/powerpoint/2010/main" val="25793069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l-PL" altLang="pl-P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Źródła:</a:t>
            </a:r>
          </a:p>
          <a:p>
            <a:r>
              <a:rPr lang="pl-PL" altLang="pl-PL" dirty="0"/>
              <a:t>występuje powszechnie w pokarmach roślinnych i zwierzęcych.</a:t>
            </a:r>
          </a:p>
        </p:txBody>
      </p:sp>
      <p:sp>
        <p:nvSpPr>
          <p:cNvPr id="94212" name="WordArt 4"/>
          <p:cNvSpPr>
            <a:spLocks noChangeArrowheads="1" noChangeShapeType="1" noTextEdit="1"/>
          </p:cNvSpPr>
          <p:nvPr/>
        </p:nvSpPr>
        <p:spPr bwMode="auto">
          <a:xfrm>
            <a:off x="1835150" y="247650"/>
            <a:ext cx="6840538" cy="1276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0">
                <a:solidFill>
                  <a:schemeClr val="bg1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kwas pantotenowy</a:t>
            </a:r>
          </a:p>
        </p:txBody>
      </p:sp>
      <p:pic>
        <p:nvPicPr>
          <p:cNvPr id="94213" name="Picture 5" descr="MCj0149991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644900"/>
            <a:ext cx="2759075" cy="28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4" name="Picture 6" descr="MCj0198166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05263"/>
            <a:ext cx="3816350" cy="237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7419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Funkcje 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pl-PL"/>
              <a:t>uczestniczy w przemianach cukrowców i tłuszczów,</a:t>
            </a:r>
          </a:p>
          <a:p>
            <a:r>
              <a:rPr lang="pl-PL" altLang="pl-PL"/>
              <a:t>wchodzi w skład koenzymu A.</a:t>
            </a:r>
          </a:p>
        </p:txBody>
      </p:sp>
      <p:sp>
        <p:nvSpPr>
          <p:cNvPr id="95236" name="WordArt 4"/>
          <p:cNvSpPr>
            <a:spLocks noChangeArrowheads="1" noChangeShapeType="1" noTextEdit="1"/>
          </p:cNvSpPr>
          <p:nvPr/>
        </p:nvSpPr>
        <p:spPr bwMode="auto">
          <a:xfrm>
            <a:off x="3348038" y="260350"/>
            <a:ext cx="5545137" cy="1362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99CCFF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kwasu pantotenowego</a:t>
            </a:r>
          </a:p>
        </p:txBody>
      </p:sp>
    </p:spTree>
    <p:extLst>
      <p:ext uri="{BB962C8B-B14F-4D97-AF65-F5344CB8AC3E}">
        <p14:creationId xmlns:p14="http://schemas.microsoft.com/office/powerpoint/2010/main" val="4848149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pl-P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AWITAMINOZA:</a:t>
            </a:r>
          </a:p>
          <a:p>
            <a:pPr lvl="1"/>
            <a:r>
              <a:rPr lang="pl-PL" altLang="pl-PL" dirty="0"/>
              <a:t>zaburzenia czucia,</a:t>
            </a:r>
          </a:p>
          <a:p>
            <a:pPr lvl="1"/>
            <a:r>
              <a:rPr lang="pl-PL" altLang="pl-PL" dirty="0"/>
              <a:t>zaburzenia żołądkowo – jelitowe,</a:t>
            </a:r>
          </a:p>
          <a:p>
            <a:pPr lvl="1"/>
            <a:r>
              <a:rPr lang="pl-PL" altLang="pl-PL" dirty="0"/>
              <a:t>uszkodzenie nadnerczy.</a:t>
            </a:r>
          </a:p>
        </p:txBody>
      </p:sp>
      <p:sp>
        <p:nvSpPr>
          <p:cNvPr id="96260" name="WordArt 4"/>
          <p:cNvSpPr>
            <a:spLocks noChangeArrowheads="1" noChangeShapeType="1" noTextEdit="1"/>
          </p:cNvSpPr>
          <p:nvPr/>
        </p:nvSpPr>
        <p:spPr bwMode="auto">
          <a:xfrm>
            <a:off x="1619250" y="247650"/>
            <a:ext cx="7273925" cy="1276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0">
                <a:solidFill>
                  <a:schemeClr val="bg1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kwas pantotenowy</a:t>
            </a:r>
          </a:p>
        </p:txBody>
      </p:sp>
    </p:spTree>
    <p:extLst>
      <p:ext uri="{BB962C8B-B14F-4D97-AF65-F5344CB8AC3E}">
        <p14:creationId xmlns:p14="http://schemas.microsoft.com/office/powerpoint/2010/main" val="831432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WITAMINY</a:t>
            </a:r>
          </a:p>
        </p:txBody>
      </p:sp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/>
              <a:t>Nazwa pochodzi od łacińskich słów </a:t>
            </a:r>
            <a:r>
              <a:rPr lang="pl-PL" i="1" dirty="0" err="1" smtClean="0"/>
              <a:t>vita</a:t>
            </a:r>
            <a:r>
              <a:rPr lang="pl-PL" dirty="0" smtClean="0"/>
              <a:t> (życie) i </a:t>
            </a:r>
            <a:r>
              <a:rPr lang="pl-PL" i="1" dirty="0" smtClean="0">
                <a:hlinkClick r:id="rId2" tooltip="Amina"/>
              </a:rPr>
              <a:t>amina</a:t>
            </a:r>
            <a:r>
              <a:rPr lang="pl-PL" dirty="0" smtClean="0"/>
              <a:t> - związek chemiczny zawierający </a:t>
            </a:r>
            <a:r>
              <a:rPr lang="pl-PL" dirty="0" smtClean="0">
                <a:hlinkClick r:id="rId3" tooltip="Grupa aminowa"/>
              </a:rPr>
              <a:t>grupę aminową</a:t>
            </a:r>
            <a:r>
              <a:rPr lang="pl-PL" b="1" dirty="0">
                <a:solidFill>
                  <a:srgbClr val="FFFF00"/>
                </a:solidFill>
                <a:latin typeface="Garamond" pitchFamily="18" charset="0"/>
              </a:rPr>
              <a:t> NH</a:t>
            </a:r>
            <a:r>
              <a:rPr lang="pl-PL" b="1" baseline="-25000" dirty="0">
                <a:solidFill>
                  <a:srgbClr val="FFFF00"/>
                </a:solidFill>
                <a:latin typeface="Garamond" pitchFamily="18" charset="0"/>
              </a:rPr>
              <a:t>2</a:t>
            </a:r>
            <a:r>
              <a:rPr lang="pl-PL" dirty="0" smtClean="0"/>
              <a:t> . </a:t>
            </a:r>
          </a:p>
          <a:p>
            <a:pPr algn="just"/>
            <a:endParaRPr lang="pl-PL" dirty="0"/>
          </a:p>
          <a:p>
            <a:pPr algn="ctr"/>
            <a:r>
              <a:rPr lang="pl-P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WITAMINA= AMINA ŻYCIA (ŻYCIODAJNA)</a:t>
            </a:r>
          </a:p>
          <a:p>
            <a:pPr algn="ctr"/>
            <a:endParaRPr lang="pl-PL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/>
            <a:r>
              <a:rPr lang="pl-PL" dirty="0" smtClean="0"/>
              <a:t>Nazwa została wymyślona przez polskiego </a:t>
            </a:r>
            <a:r>
              <a:rPr lang="pl-PL" dirty="0" smtClean="0">
                <a:hlinkClick r:id="rId4" tooltip="Biochemia"/>
              </a:rPr>
              <a:t>biochemika</a:t>
            </a:r>
            <a:r>
              <a:rPr lang="pl-PL" dirty="0" smtClean="0"/>
              <a:t> </a:t>
            </a:r>
            <a:r>
              <a:rPr lang="pl-PL" dirty="0" smtClean="0">
                <a:hlinkClick r:id="rId5" tooltip="Kazimierz Funk"/>
              </a:rPr>
              <a:t>Kazimierza Funka</a:t>
            </a:r>
            <a:r>
              <a:rPr lang="pl-PL" dirty="0" smtClean="0"/>
              <a:t> w </a:t>
            </a:r>
            <a:r>
              <a:rPr lang="pl-PL" dirty="0" smtClean="0">
                <a:hlinkClick r:id="rId6" tooltip="1912"/>
              </a:rPr>
              <a:t>1912</a:t>
            </a:r>
            <a:r>
              <a:rPr lang="pl-PL" dirty="0" smtClean="0"/>
              <a:t> r. </a:t>
            </a:r>
          </a:p>
          <a:p>
            <a:pPr algn="just" eaLnBrk="1" hangingPunct="1"/>
            <a:endParaRPr lang="pl-PL" dirty="0" smtClean="0"/>
          </a:p>
          <a:p>
            <a:pPr eaLnBrk="1" hangingPunct="1"/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4259426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Witamina 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l-PL" altLang="pl-P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Źródła:</a:t>
            </a:r>
          </a:p>
          <a:p>
            <a:r>
              <a:rPr lang="pl-PL" altLang="pl-PL" dirty="0"/>
              <a:t>owoce (szczególnie pomidory, cytryny, czarna porzeczka, owoce róży),</a:t>
            </a:r>
          </a:p>
          <a:p>
            <a:r>
              <a:rPr lang="pl-PL" altLang="pl-PL" dirty="0"/>
              <a:t>jarzyny (np. kapusta kiszona, papryka, ziemniaki).</a:t>
            </a:r>
          </a:p>
        </p:txBody>
      </p:sp>
      <p:sp>
        <p:nvSpPr>
          <p:cNvPr id="88068" name="WordArt 4"/>
          <p:cNvSpPr>
            <a:spLocks noChangeArrowheads="1" noChangeShapeType="1" noTextEdit="1"/>
          </p:cNvSpPr>
          <p:nvPr/>
        </p:nvSpPr>
        <p:spPr bwMode="auto">
          <a:xfrm>
            <a:off x="4067175" y="333375"/>
            <a:ext cx="1008063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</a:t>
            </a:r>
          </a:p>
        </p:txBody>
      </p:sp>
      <p:pic>
        <p:nvPicPr>
          <p:cNvPr id="88069" name="Picture 5" descr="MCj0250811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10571"/>
            <a:ext cx="1693862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0" name="Picture 6" descr="MCj0215372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164" y="4648253"/>
            <a:ext cx="205105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1" name="Picture 7" descr="MCj0413320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751" y="4004713"/>
            <a:ext cx="2305050" cy="226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2" name="Picture 8" descr="MCj0234378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0"/>
            <a:ext cx="2586037" cy="211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30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762000" y="-533400"/>
            <a:ext cx="6870700" cy="1600200"/>
          </a:xfrm>
        </p:spPr>
        <p:txBody>
          <a:bodyPr/>
          <a:lstStyle/>
          <a:p>
            <a:r>
              <a:rPr lang="pl-PL" altLang="pl-PL">
                <a:solidFill>
                  <a:srgbClr val="FFCC00"/>
                </a:solidFill>
              </a:rPr>
              <a:t>Źródła pokarmowe</a:t>
            </a:r>
          </a:p>
        </p:txBody>
      </p:sp>
      <p:pic>
        <p:nvPicPr>
          <p:cNvPr id="68616" name="Picture 8" descr="cytrusy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447800"/>
            <a:ext cx="2006600" cy="1992313"/>
          </a:xfrm>
          <a:ln/>
        </p:spPr>
      </p:pic>
      <p:pic>
        <p:nvPicPr>
          <p:cNvPr id="68617" name="Picture 9" descr="rk-porzeczka-czarna-0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524000"/>
            <a:ext cx="3133725" cy="2052638"/>
          </a:xfrm>
          <a:ln/>
        </p:spPr>
      </p:pic>
      <p:pic>
        <p:nvPicPr>
          <p:cNvPr id="68618" name="Picture 10" descr="warzywa1_ic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3962400"/>
            <a:ext cx="2133600" cy="1952625"/>
          </a:xfrm>
          <a:ln/>
        </p:spPr>
      </p:pic>
      <p:pic>
        <p:nvPicPr>
          <p:cNvPr id="68619" name="Picture 11" descr="szpinak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3810000"/>
            <a:ext cx="3044825" cy="2322513"/>
          </a:xfrm>
          <a:ln/>
        </p:spPr>
      </p:pic>
    </p:spTree>
    <p:extLst>
      <p:ext uri="{BB962C8B-B14F-4D97-AF65-F5344CB8AC3E}">
        <p14:creationId xmlns:p14="http://schemas.microsoft.com/office/powerpoint/2010/main" val="2545534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5416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b="1" dirty="0" smtClean="0">
                <a:solidFill>
                  <a:srgbClr val="FFFF00"/>
                </a:solidFill>
                <a:latin typeface="Garamond" pitchFamily="18" charset="0"/>
              </a:rPr>
              <a:t>Zawartość witaminy C w wybranych owocach </a:t>
            </a:r>
            <a:r>
              <a:rPr lang="pl-PL" sz="4000" b="1" dirty="0">
                <a:solidFill>
                  <a:srgbClr val="FFFF00"/>
                </a:solidFill>
                <a:latin typeface="Garamond" pitchFamily="18" charset="0"/>
              </a:rPr>
              <a:t> </a:t>
            </a:r>
            <a:r>
              <a:rPr lang="pl-PL" sz="4000" b="1" dirty="0" smtClean="0">
                <a:solidFill>
                  <a:srgbClr val="FFFF00"/>
                </a:solidFill>
                <a:latin typeface="Garamond" pitchFamily="18" charset="0"/>
              </a:rPr>
              <a:t>(mg)</a:t>
            </a:r>
            <a:endParaRPr lang="pl-PL" sz="4000" dirty="0"/>
          </a:p>
        </p:txBody>
      </p:sp>
      <p:pic>
        <p:nvPicPr>
          <p:cNvPr id="6" name="Picture 4" descr="skanuj005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484784"/>
            <a:ext cx="8424936" cy="537321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0978994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kanuj00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4213" y="25400"/>
            <a:ext cx="7920037" cy="6799263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6260255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Funkcje witaminy 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pl-PL" sz="2800"/>
              <a:t>uczestniczy w procesach oksydo – redukcyjnych,</a:t>
            </a:r>
          </a:p>
          <a:p>
            <a:r>
              <a:rPr lang="pl-PL" altLang="pl-PL" sz="2800"/>
              <a:t>wzmaga ogólną odporność organizmu,</a:t>
            </a:r>
          </a:p>
          <a:p>
            <a:r>
              <a:rPr lang="pl-PL" altLang="pl-PL" sz="2800"/>
              <a:t>warunkuje prawidłowy stan tkanki łącznej,</a:t>
            </a:r>
          </a:p>
          <a:p>
            <a:r>
              <a:rPr lang="pl-PL" altLang="pl-PL" sz="2800"/>
              <a:t>pomaga wchłaniać żelazo,</a:t>
            </a:r>
          </a:p>
          <a:p>
            <a:r>
              <a:rPr lang="pl-PL" altLang="pl-PL" sz="2800"/>
              <a:t>uczestniczy w syntezie hormonów kory nadnerczy.</a:t>
            </a:r>
          </a:p>
        </p:txBody>
      </p:sp>
      <p:sp>
        <p:nvSpPr>
          <p:cNvPr id="89092" name="WordArt 4"/>
          <p:cNvSpPr>
            <a:spLocks noChangeArrowheads="1" noChangeShapeType="1" noTextEdit="1"/>
          </p:cNvSpPr>
          <p:nvPr/>
        </p:nvSpPr>
        <p:spPr bwMode="auto">
          <a:xfrm>
            <a:off x="5795963" y="476250"/>
            <a:ext cx="863600" cy="1076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676340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pl-P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AWITAMINOZA:</a:t>
            </a:r>
          </a:p>
          <a:p>
            <a:pPr lvl="1"/>
            <a:r>
              <a:rPr lang="pl-PL" altLang="pl-PL" dirty="0"/>
              <a:t>szkorbut – zapalenie i krwawienie dziąseł,</a:t>
            </a:r>
          </a:p>
          <a:p>
            <a:pPr lvl="1"/>
            <a:r>
              <a:rPr lang="pl-PL" altLang="pl-PL" dirty="0"/>
              <a:t>wypadanie zębów,</a:t>
            </a:r>
          </a:p>
          <a:p>
            <a:pPr lvl="1"/>
            <a:r>
              <a:rPr lang="pl-PL" altLang="pl-PL" dirty="0"/>
              <a:t>obniżenie odporności organizmu na infekcje,</a:t>
            </a:r>
          </a:p>
          <a:p>
            <a:pPr lvl="1"/>
            <a:r>
              <a:rPr lang="pl-PL" altLang="pl-PL" dirty="0"/>
              <a:t>pękanie naczyń włosowatych.</a:t>
            </a:r>
          </a:p>
        </p:txBody>
      </p:sp>
      <p:sp>
        <p:nvSpPr>
          <p:cNvPr id="90116" name="WordArt 4"/>
          <p:cNvSpPr>
            <a:spLocks noChangeArrowheads="1" noChangeShapeType="1" noTextEdit="1"/>
          </p:cNvSpPr>
          <p:nvPr/>
        </p:nvSpPr>
        <p:spPr bwMode="auto">
          <a:xfrm>
            <a:off x="1979613" y="247650"/>
            <a:ext cx="5976937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021579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7772400" cy="1143000"/>
          </a:xfrm>
        </p:spPr>
        <p:txBody>
          <a:bodyPr/>
          <a:lstStyle/>
          <a:p>
            <a:r>
              <a:rPr lang="pl-PL" dirty="0" smtClean="0"/>
              <a:t>SZKORBUT ( GNILEC)</a:t>
            </a:r>
            <a:endParaRPr lang="pl-PL" dirty="0"/>
          </a:p>
        </p:txBody>
      </p:sp>
      <p:pic>
        <p:nvPicPr>
          <p:cNvPr id="2050" name="Picture 2" descr="F:\zdięcia\Scorbutic_gum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824000" cy="2894400"/>
          </a:xfrm>
          <a:prstGeom prst="rect">
            <a:avLst/>
          </a:prstGeom>
          <a:noFill/>
        </p:spPr>
      </p:pic>
      <p:pic>
        <p:nvPicPr>
          <p:cNvPr id="2051" name="Picture 3" descr="F:\zdięcia\Scorbutic_tongu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000372"/>
            <a:ext cx="5517931" cy="36891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97450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CHARAKTERYSTYKA WITAMIN ROZPUSZCZALNYCH</a:t>
            </a:r>
            <a:br>
              <a:rPr lang="pl-PL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 TŁUSZCZACH</a:t>
            </a:r>
            <a:endParaRPr lang="pl-PL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01258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WITAMINA </a:t>
            </a:r>
            <a:endParaRPr lang="pl-PL" altLang="pl-PL" sz="6600" b="1">
              <a:solidFill>
                <a:srgbClr val="CC0000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676400"/>
            <a:ext cx="7378700" cy="44164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l-PL" altLang="pl-P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Źródła:</a:t>
            </a:r>
          </a:p>
          <a:p>
            <a:pPr>
              <a:lnSpc>
                <a:spcPct val="90000"/>
              </a:lnSpc>
            </a:pPr>
            <a:r>
              <a:rPr lang="pl-PL" altLang="pl-PL" dirty="0"/>
              <a:t>produkty bogate w karoten -</a:t>
            </a:r>
            <a:r>
              <a:rPr lang="pl-PL" altLang="pl-PL" dirty="0" smtClean="0"/>
              <a:t> </a:t>
            </a:r>
            <a:r>
              <a:rPr lang="pl-PL" altLang="pl-PL" dirty="0"/>
              <a:t>marchew, </a:t>
            </a:r>
            <a:r>
              <a:rPr lang="pl-PL" altLang="pl-PL" dirty="0" smtClean="0"/>
              <a:t>pomidory, dynia, warzywa liściaste, morele, śliwki, brzoskwinie, wiśnie, pomarańcze</a:t>
            </a:r>
            <a:endParaRPr lang="pl-PL" altLang="pl-PL" dirty="0"/>
          </a:p>
          <a:p>
            <a:pPr>
              <a:lnSpc>
                <a:spcPct val="90000"/>
              </a:lnSpc>
            </a:pPr>
            <a:r>
              <a:rPr lang="pl-PL" altLang="pl-PL" dirty="0"/>
              <a:t>tran,</a:t>
            </a:r>
          </a:p>
          <a:p>
            <a:pPr>
              <a:lnSpc>
                <a:spcPct val="90000"/>
              </a:lnSpc>
            </a:pPr>
            <a:r>
              <a:rPr lang="pl-PL" altLang="pl-PL" dirty="0"/>
              <a:t>masło,</a:t>
            </a:r>
          </a:p>
          <a:p>
            <a:pPr>
              <a:lnSpc>
                <a:spcPct val="90000"/>
              </a:lnSpc>
            </a:pPr>
            <a:r>
              <a:rPr lang="pl-PL" altLang="pl-PL" dirty="0"/>
              <a:t>jaja,</a:t>
            </a:r>
          </a:p>
          <a:p>
            <a:pPr>
              <a:lnSpc>
                <a:spcPct val="90000"/>
              </a:lnSpc>
            </a:pPr>
            <a:r>
              <a:rPr lang="pl-PL" altLang="pl-PL" dirty="0"/>
              <a:t>w</a:t>
            </a:r>
            <a:r>
              <a:rPr lang="pl-PL" altLang="pl-PL" dirty="0" smtClean="0"/>
              <a:t>ątroba,</a:t>
            </a:r>
          </a:p>
          <a:p>
            <a:pPr>
              <a:lnSpc>
                <a:spcPct val="90000"/>
              </a:lnSpc>
            </a:pPr>
            <a:r>
              <a:rPr lang="pl-PL" altLang="pl-PL" dirty="0" smtClean="0"/>
              <a:t>ryby</a:t>
            </a:r>
            <a:endParaRPr lang="pl-PL" altLang="pl-PL" dirty="0"/>
          </a:p>
        </p:txBody>
      </p:sp>
      <p:sp>
        <p:nvSpPr>
          <p:cNvPr id="57348" name="WordArt 4"/>
          <p:cNvSpPr>
            <a:spLocks noChangeArrowheads="1" noChangeShapeType="1" noTextEdit="1"/>
          </p:cNvSpPr>
          <p:nvPr/>
        </p:nvSpPr>
        <p:spPr bwMode="auto">
          <a:xfrm>
            <a:off x="4859338" y="476250"/>
            <a:ext cx="1198562" cy="1003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65"/>
              </a:avLst>
            </a:prstTxWarp>
          </a:bodyPr>
          <a:lstStyle/>
          <a:p>
            <a:pPr algn="ctr"/>
            <a:r>
              <a:rPr lang="pl-PL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A</a:t>
            </a:r>
          </a:p>
        </p:txBody>
      </p:sp>
      <p:pic>
        <p:nvPicPr>
          <p:cNvPr id="57349" name="Picture 5" descr="MCj0250839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420938"/>
            <a:ext cx="1973262" cy="149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0" name="Picture 6" descr="MCj0250811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284538"/>
            <a:ext cx="1189038" cy="83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1" name="Picture 7" descr="MCj0329575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4655342"/>
            <a:ext cx="1368425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2" name="Picture 8" descr="MCj0088276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3805"/>
            <a:ext cx="3775075" cy="159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4" name="Picture 10" descr="MCj0413324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230" y="4678636"/>
            <a:ext cx="1479550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55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Funkcje witaminy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l-PL" altLang="pl-P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Witamina A zapewnia:</a:t>
            </a:r>
          </a:p>
          <a:p>
            <a:r>
              <a:rPr lang="pl-PL" altLang="pl-PL" dirty="0"/>
              <a:t>p</a:t>
            </a:r>
            <a:r>
              <a:rPr lang="pl-PL" altLang="pl-PL" dirty="0" smtClean="0"/>
              <a:t>rawidłowy stan skóry i błon śluzowych,</a:t>
            </a:r>
            <a:endParaRPr lang="pl-PL" altLang="pl-PL" dirty="0"/>
          </a:p>
          <a:p>
            <a:r>
              <a:rPr lang="pl-PL" altLang="pl-PL" dirty="0"/>
              <a:t>odporność na zakażenia ropne,</a:t>
            </a:r>
          </a:p>
          <a:p>
            <a:r>
              <a:rPr lang="pl-PL" altLang="pl-PL" dirty="0"/>
              <a:t>prawidłowe widzenie,</a:t>
            </a:r>
          </a:p>
          <a:p>
            <a:r>
              <a:rPr lang="pl-PL" altLang="pl-PL" dirty="0"/>
              <a:t>prawidłowy wzrost.</a:t>
            </a:r>
          </a:p>
          <a:p>
            <a:endParaRPr lang="pl-PL" altLang="pl-PL" dirty="0"/>
          </a:p>
        </p:txBody>
      </p:sp>
      <p:sp>
        <p:nvSpPr>
          <p:cNvPr id="58372" name="WordArt 4"/>
          <p:cNvSpPr>
            <a:spLocks noChangeArrowheads="1" noChangeShapeType="1" noTextEdit="1"/>
          </p:cNvSpPr>
          <p:nvPr/>
        </p:nvSpPr>
        <p:spPr bwMode="auto">
          <a:xfrm>
            <a:off x="6011863" y="476250"/>
            <a:ext cx="1198562" cy="1003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65"/>
              </a:avLst>
            </a:prstTxWarp>
          </a:bodyPr>
          <a:lstStyle/>
          <a:p>
            <a:pPr algn="ctr"/>
            <a:r>
              <a:rPr lang="pl-PL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A</a:t>
            </a:r>
          </a:p>
        </p:txBody>
      </p:sp>
      <p:pic>
        <p:nvPicPr>
          <p:cNvPr id="58374" name="Picture 6" descr="MCj0403997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860800"/>
            <a:ext cx="1576388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4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 I T A M I N Y</a:t>
            </a:r>
            <a:endParaRPr lang="pl-PL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 smtClean="0"/>
              <a:t> </a:t>
            </a:r>
            <a:r>
              <a:rPr lang="pl-PL" b="1" dirty="0" smtClean="0">
                <a:latin typeface="Garamond" pitchFamily="18" charset="0"/>
              </a:rPr>
              <a:t>Choć istniały od setek lat, to </a:t>
            </a:r>
            <a:r>
              <a:rPr lang="pl-PL" b="1" dirty="0" smtClean="0">
                <a:solidFill>
                  <a:srgbClr val="FFFF00"/>
                </a:solidFill>
                <a:latin typeface="Garamond" pitchFamily="18" charset="0"/>
              </a:rPr>
              <a:t>miano nadał im dopiero w 1912 roku polski biochemik Kazimierz Funk,</a:t>
            </a:r>
            <a:r>
              <a:rPr lang="pl-PL" b="1" dirty="0" smtClean="0">
                <a:latin typeface="Garamond" pitchFamily="18" charset="0"/>
              </a:rPr>
              <a:t>  gdy wyizolował substancję leczącą chorobę beri-beri i nazwał ją witaminą, sugerując,  że jest to amina życiodajna.</a:t>
            </a:r>
            <a:r>
              <a:rPr lang="pl-PL" dirty="0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pl-PL" dirty="0" smtClean="0"/>
              <a:t>	  </a:t>
            </a:r>
            <a:r>
              <a:rPr lang="pl-PL" b="1" dirty="0" smtClean="0">
                <a:solidFill>
                  <a:srgbClr val="FFFF00"/>
                </a:solidFill>
                <a:latin typeface="Garamond" pitchFamily="18" charset="0"/>
              </a:rPr>
              <a:t>Jako pierwszy wydzielił witaminę B</a:t>
            </a:r>
            <a:r>
              <a:rPr lang="pl-PL" b="1" baseline="-25000" dirty="0" smtClean="0">
                <a:solidFill>
                  <a:srgbClr val="FFFF00"/>
                </a:solidFill>
                <a:latin typeface="Garamond" pitchFamily="18" charset="0"/>
              </a:rPr>
              <a:t>1.</a:t>
            </a:r>
            <a:r>
              <a:rPr lang="pl-PL" b="1" dirty="0" smtClean="0">
                <a:latin typeface="Garamond" pitchFamily="18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pl-PL" b="1" dirty="0" smtClean="0">
                <a:solidFill>
                  <a:srgbClr val="FFFF00"/>
                </a:solidFill>
                <a:latin typeface="Garamond" pitchFamily="18" charset="0"/>
              </a:rPr>
              <a:t>	 Wyizolował kwas nikotynowy (zwany witaminą PP).</a:t>
            </a:r>
            <a:r>
              <a:rPr lang="pl-PL" b="1" dirty="0" smtClean="0">
                <a:latin typeface="Garamond" pitchFamily="18" charset="0"/>
              </a:rPr>
              <a:t> </a:t>
            </a:r>
            <a:endParaRPr lang="pl-PL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276475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altLang="pl-PL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AWITAMINOZA:</a:t>
            </a:r>
          </a:p>
          <a:p>
            <a:pPr lvl="1">
              <a:lnSpc>
                <a:spcPct val="90000"/>
              </a:lnSpc>
            </a:pPr>
            <a:r>
              <a:rPr lang="pl-PL" altLang="pl-PL" sz="2400" dirty="0"/>
              <a:t>suchość i łuszczenie naskórka,</a:t>
            </a:r>
          </a:p>
          <a:p>
            <a:pPr lvl="1">
              <a:lnSpc>
                <a:spcPct val="90000"/>
              </a:lnSpc>
            </a:pPr>
            <a:r>
              <a:rPr lang="pl-PL" altLang="pl-PL" sz="2400" dirty="0"/>
              <a:t>kurza ślepota (ślepota zmierzchowa) – upośledzenie widzenia przy słabym oświetleniu</a:t>
            </a:r>
          </a:p>
          <a:p>
            <a:pPr lvl="1">
              <a:lnSpc>
                <a:spcPct val="90000"/>
              </a:lnSpc>
            </a:pPr>
            <a:r>
              <a:rPr lang="pl-PL" altLang="pl-PL" sz="2400" dirty="0"/>
              <a:t>kseroftalmia – wysychanie i rozmiękczanie rogówki,</a:t>
            </a:r>
          </a:p>
          <a:p>
            <a:pPr lvl="1">
              <a:lnSpc>
                <a:spcPct val="90000"/>
              </a:lnSpc>
            </a:pPr>
            <a:r>
              <a:rPr lang="pl-PL" altLang="pl-PL" sz="2400" dirty="0"/>
              <a:t>osłabienie wzrostu.</a:t>
            </a:r>
          </a:p>
          <a:p>
            <a:pPr>
              <a:lnSpc>
                <a:spcPct val="90000"/>
              </a:lnSpc>
            </a:pPr>
            <a:r>
              <a:rPr lang="pl-PL" altLang="pl-PL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HIPERWITAMINOZA:</a:t>
            </a:r>
          </a:p>
          <a:p>
            <a:pPr lvl="1">
              <a:lnSpc>
                <a:spcPct val="90000"/>
              </a:lnSpc>
            </a:pPr>
            <a:r>
              <a:rPr lang="pl-PL" altLang="pl-PL" sz="2400" dirty="0"/>
              <a:t>zmiany skórne.</a:t>
            </a:r>
          </a:p>
        </p:txBody>
      </p:sp>
      <p:sp>
        <p:nvSpPr>
          <p:cNvPr id="59396" name="WordArt 4"/>
          <p:cNvSpPr>
            <a:spLocks noChangeArrowheads="1" noChangeShapeType="1" noTextEdit="1"/>
          </p:cNvSpPr>
          <p:nvPr/>
        </p:nvSpPr>
        <p:spPr bwMode="auto">
          <a:xfrm>
            <a:off x="2484438" y="247650"/>
            <a:ext cx="532765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65"/>
              </a:avLst>
            </a:prstTxWarp>
          </a:bodyPr>
          <a:lstStyle/>
          <a:p>
            <a:pPr algn="ctr"/>
            <a:r>
              <a:rPr lang="pl-PL" sz="3600" b="1" kern="10">
                <a:ln w="19050" cmpd="sng">
                  <a:solidFill>
                    <a:srgbClr val="99CCFF"/>
                  </a:solidFill>
                  <a:prstDash val="solid"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A</a:t>
            </a:r>
          </a:p>
        </p:txBody>
      </p:sp>
      <p:sp>
        <p:nvSpPr>
          <p:cNvPr id="59397" name="AutoShape 5"/>
          <p:cNvSpPr>
            <a:spLocks noChangeArrowheads="1"/>
          </p:cNvSpPr>
          <p:nvPr/>
        </p:nvSpPr>
        <p:spPr bwMode="auto">
          <a:xfrm>
            <a:off x="8918894" y="5517232"/>
            <a:ext cx="45719" cy="72008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l-PL" altLang="pl-PL" b="1" dirty="0"/>
          </a:p>
        </p:txBody>
      </p:sp>
    </p:spTree>
    <p:extLst>
      <p:ext uri="{BB962C8B-B14F-4D97-AF65-F5344CB8AC3E}">
        <p14:creationId xmlns:p14="http://schemas.microsoft.com/office/powerpoint/2010/main" val="2829659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247650"/>
            <a:ext cx="7772400" cy="1093788"/>
          </a:xfrm>
        </p:spPr>
        <p:txBody>
          <a:bodyPr/>
          <a:lstStyle/>
          <a:p>
            <a:r>
              <a:rPr lang="pl-PL" altLang="pl-PL"/>
              <a:t>Witamina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l-PL" altLang="pl-P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Źródła:</a:t>
            </a:r>
          </a:p>
          <a:p>
            <a:r>
              <a:rPr lang="pl-PL" altLang="pl-PL" dirty="0"/>
              <a:t>tran</a:t>
            </a:r>
            <a:r>
              <a:rPr lang="pl-PL" altLang="pl-PL" dirty="0" smtClean="0"/>
              <a:t>,</a:t>
            </a:r>
          </a:p>
          <a:p>
            <a:r>
              <a:rPr lang="pl-PL" altLang="pl-PL" dirty="0"/>
              <a:t>r</a:t>
            </a:r>
            <a:r>
              <a:rPr lang="pl-PL" altLang="pl-PL" dirty="0" smtClean="0"/>
              <a:t>yby,</a:t>
            </a:r>
            <a:endParaRPr lang="pl-PL" altLang="pl-PL" dirty="0"/>
          </a:p>
          <a:p>
            <a:r>
              <a:rPr lang="pl-PL" altLang="pl-PL" dirty="0"/>
              <a:t>mleko</a:t>
            </a:r>
            <a:r>
              <a:rPr lang="pl-PL" altLang="pl-PL" dirty="0" smtClean="0"/>
              <a:t>,</a:t>
            </a:r>
          </a:p>
          <a:p>
            <a:r>
              <a:rPr lang="pl-PL" altLang="pl-PL" dirty="0"/>
              <a:t>m</a:t>
            </a:r>
            <a:r>
              <a:rPr lang="pl-PL" altLang="pl-PL" dirty="0" smtClean="0"/>
              <a:t>ięso i podroby,</a:t>
            </a:r>
            <a:endParaRPr lang="pl-PL" altLang="pl-PL" dirty="0"/>
          </a:p>
          <a:p>
            <a:r>
              <a:rPr lang="pl-PL" altLang="pl-PL" dirty="0"/>
              <a:t>jaja,</a:t>
            </a:r>
          </a:p>
          <a:p>
            <a:r>
              <a:rPr lang="pl-PL" altLang="pl-PL" dirty="0"/>
              <a:t>masło.</a:t>
            </a:r>
          </a:p>
        </p:txBody>
      </p:sp>
      <p:sp>
        <p:nvSpPr>
          <p:cNvPr id="60420" name="WordArt 4"/>
          <p:cNvSpPr>
            <a:spLocks noChangeArrowheads="1" noChangeShapeType="1" noTextEdit="1"/>
          </p:cNvSpPr>
          <p:nvPr/>
        </p:nvSpPr>
        <p:spPr bwMode="auto">
          <a:xfrm>
            <a:off x="4067175" y="260350"/>
            <a:ext cx="760413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D</a:t>
            </a:r>
          </a:p>
        </p:txBody>
      </p:sp>
      <p:pic>
        <p:nvPicPr>
          <p:cNvPr id="60421" name="Picture 5" descr="MCj0329575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773238"/>
            <a:ext cx="1728787" cy="100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2" name="Picture 6" descr="MCj0413324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933825"/>
            <a:ext cx="214630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3" name="Picture 7" descr="MCj0088276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941888"/>
            <a:ext cx="3775075" cy="159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4" name="Picture 8" descr="MCj0278534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557338"/>
            <a:ext cx="1906588" cy="225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6345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-381000"/>
            <a:ext cx="6870700" cy="1600200"/>
          </a:xfrm>
        </p:spPr>
        <p:txBody>
          <a:bodyPr/>
          <a:lstStyle/>
          <a:p>
            <a:r>
              <a:rPr lang="pl-PL" altLang="pl-PL">
                <a:solidFill>
                  <a:schemeClr val="folHlink"/>
                </a:solidFill>
              </a:rPr>
              <a:t>Źródła pokarmowe</a:t>
            </a:r>
          </a:p>
        </p:txBody>
      </p:sp>
      <p:pic>
        <p:nvPicPr>
          <p:cNvPr id="74760" name="Picture 8" descr="tran-kapsulk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219200"/>
            <a:ext cx="2362200" cy="2362200"/>
          </a:xfrm>
          <a:ln/>
        </p:spPr>
      </p:pic>
      <p:pic>
        <p:nvPicPr>
          <p:cNvPr id="74761" name="Picture 9" descr="1169727162_38367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371600"/>
            <a:ext cx="2895600" cy="2171700"/>
          </a:xfrm>
          <a:ln/>
        </p:spPr>
      </p:pic>
      <p:pic>
        <p:nvPicPr>
          <p:cNvPr id="74762" name="Picture 10" descr="white_egg_brown_eg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3810000"/>
            <a:ext cx="2992438" cy="1844675"/>
          </a:xfrm>
          <a:ln/>
        </p:spPr>
      </p:pic>
      <p:pic>
        <p:nvPicPr>
          <p:cNvPr id="74763" name="Picture 11" descr="23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3886200"/>
            <a:ext cx="2779713" cy="1765300"/>
          </a:xfrm>
          <a:ln/>
        </p:spPr>
      </p:pic>
    </p:spTree>
    <p:extLst>
      <p:ext uri="{BB962C8B-B14F-4D97-AF65-F5344CB8AC3E}">
        <p14:creationId xmlns:p14="http://schemas.microsoft.com/office/powerpoint/2010/main" val="20777555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Funkcje witaminy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676400"/>
            <a:ext cx="6802437" cy="4114800"/>
          </a:xfrm>
        </p:spPr>
        <p:txBody>
          <a:bodyPr/>
          <a:lstStyle/>
          <a:p>
            <a:r>
              <a:rPr lang="pl-PL" altLang="pl-PL"/>
              <a:t>wzmaga wchłanianie wapnia i fosforu oraz utrudnia ich wydalanie,</a:t>
            </a:r>
          </a:p>
          <a:p>
            <a:r>
              <a:rPr lang="pl-PL" altLang="pl-PL"/>
              <a:t>wpływa na odkładanie wapnia i fosforu w tkance kostnej.</a:t>
            </a:r>
          </a:p>
        </p:txBody>
      </p:sp>
      <p:sp>
        <p:nvSpPr>
          <p:cNvPr id="61444" name="WordArt 4"/>
          <p:cNvSpPr>
            <a:spLocks noChangeArrowheads="1" noChangeShapeType="1" noTextEdit="1"/>
          </p:cNvSpPr>
          <p:nvPr/>
        </p:nvSpPr>
        <p:spPr bwMode="auto">
          <a:xfrm>
            <a:off x="5940425" y="549275"/>
            <a:ext cx="760413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D</a:t>
            </a:r>
          </a:p>
        </p:txBody>
      </p:sp>
      <p:pic>
        <p:nvPicPr>
          <p:cNvPr id="61445" name="Picture 5" descr="MCj037102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581525"/>
            <a:ext cx="28321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7387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altLang="pl-P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AWITAMINOZA:</a:t>
            </a:r>
          </a:p>
          <a:p>
            <a:pPr lvl="1">
              <a:lnSpc>
                <a:spcPct val="90000"/>
              </a:lnSpc>
            </a:pPr>
            <a:r>
              <a:rPr lang="pl-PL" altLang="pl-PL" dirty="0"/>
              <a:t>krzywica u dzieci,</a:t>
            </a:r>
          </a:p>
          <a:p>
            <a:pPr lvl="1">
              <a:lnSpc>
                <a:spcPct val="90000"/>
              </a:lnSpc>
            </a:pPr>
            <a:r>
              <a:rPr lang="pl-PL" altLang="pl-PL" dirty="0"/>
              <a:t>rozmiękczanie kości u dorosłych.</a:t>
            </a:r>
          </a:p>
          <a:p>
            <a:pPr>
              <a:lnSpc>
                <a:spcPct val="90000"/>
              </a:lnSpc>
            </a:pPr>
            <a:r>
              <a:rPr lang="pl-PL" altLang="pl-P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HIPERWITAMINOZA:</a:t>
            </a:r>
          </a:p>
          <a:p>
            <a:pPr lvl="1">
              <a:lnSpc>
                <a:spcPct val="90000"/>
              </a:lnSpc>
            </a:pPr>
            <a:r>
              <a:rPr lang="pl-PL" altLang="pl-PL" dirty="0"/>
              <a:t>złamania kości,</a:t>
            </a:r>
          </a:p>
          <a:p>
            <a:pPr lvl="1">
              <a:lnSpc>
                <a:spcPct val="90000"/>
              </a:lnSpc>
            </a:pPr>
            <a:r>
              <a:rPr lang="pl-PL" altLang="pl-PL" dirty="0"/>
              <a:t>nudności, bóle głowy,</a:t>
            </a:r>
          </a:p>
          <a:p>
            <a:pPr lvl="1">
              <a:lnSpc>
                <a:spcPct val="90000"/>
              </a:lnSpc>
            </a:pPr>
            <a:r>
              <a:rPr lang="pl-PL" altLang="pl-PL" dirty="0"/>
              <a:t>odkładanie wapnia w ścianach naczyń nerek i serca.</a:t>
            </a:r>
          </a:p>
        </p:txBody>
      </p:sp>
      <p:sp>
        <p:nvSpPr>
          <p:cNvPr id="62468" name="WordArt 4"/>
          <p:cNvSpPr>
            <a:spLocks noChangeArrowheads="1" noChangeShapeType="1" noTextEdit="1"/>
          </p:cNvSpPr>
          <p:nvPr/>
        </p:nvSpPr>
        <p:spPr bwMode="auto">
          <a:xfrm>
            <a:off x="2411413" y="247650"/>
            <a:ext cx="5400675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92"/>
              </a:avLst>
            </a:prstTxWarp>
          </a:bodyPr>
          <a:lstStyle/>
          <a:p>
            <a:pPr algn="ctr"/>
            <a:r>
              <a:rPr lang="pl-PL" sz="3600" kern="10">
                <a:ln w="19050" cmpd="sng">
                  <a:solidFill>
                    <a:srgbClr val="99CCFF"/>
                  </a:solidFill>
                  <a:prstDash val="solid"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7298211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Witamina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l-PL" altLang="pl-P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Źródła:</a:t>
            </a:r>
          </a:p>
          <a:p>
            <a:r>
              <a:rPr lang="pl-PL" altLang="pl-PL" dirty="0" smtClean="0"/>
              <a:t>oleje </a:t>
            </a:r>
            <a:r>
              <a:rPr lang="pl-PL" altLang="pl-PL" dirty="0"/>
              <a:t>roślinne</a:t>
            </a:r>
            <a:r>
              <a:rPr lang="pl-PL" altLang="pl-PL" dirty="0" smtClean="0"/>
              <a:t>,</a:t>
            </a:r>
          </a:p>
          <a:p>
            <a:r>
              <a:rPr lang="pl-PL" altLang="pl-PL" dirty="0"/>
              <a:t>m</a:t>
            </a:r>
            <a:r>
              <a:rPr lang="pl-PL" altLang="pl-PL" dirty="0" smtClean="0"/>
              <a:t>argaryny,</a:t>
            </a:r>
          </a:p>
          <a:p>
            <a:r>
              <a:rPr lang="pl-PL" altLang="pl-PL" dirty="0" smtClean="0"/>
              <a:t>migdały,</a:t>
            </a:r>
          </a:p>
          <a:p>
            <a:r>
              <a:rPr lang="pl-PL" altLang="pl-PL" dirty="0"/>
              <a:t>o</a:t>
            </a:r>
            <a:r>
              <a:rPr lang="pl-PL" altLang="pl-PL" dirty="0" smtClean="0"/>
              <a:t>rzechy,</a:t>
            </a:r>
            <a:endParaRPr lang="pl-PL" altLang="pl-PL" dirty="0"/>
          </a:p>
          <a:p>
            <a:r>
              <a:rPr lang="pl-PL" altLang="pl-PL" dirty="0"/>
              <a:t>pieczywo razowe,</a:t>
            </a:r>
          </a:p>
          <a:p>
            <a:r>
              <a:rPr lang="pl-PL" altLang="pl-PL" dirty="0"/>
              <a:t>kiełki zbóż,</a:t>
            </a:r>
          </a:p>
          <a:p>
            <a:r>
              <a:rPr lang="pl-PL" altLang="pl-PL" dirty="0"/>
              <a:t>mleko, </a:t>
            </a:r>
          </a:p>
          <a:p>
            <a:r>
              <a:rPr lang="pl-PL" altLang="pl-PL" dirty="0"/>
              <a:t>jaja.</a:t>
            </a:r>
          </a:p>
        </p:txBody>
      </p:sp>
      <p:sp>
        <p:nvSpPr>
          <p:cNvPr id="63492" name="WordArt 4"/>
          <p:cNvSpPr>
            <a:spLocks noChangeArrowheads="1" noChangeShapeType="1" noTextEdit="1"/>
          </p:cNvSpPr>
          <p:nvPr/>
        </p:nvSpPr>
        <p:spPr bwMode="auto">
          <a:xfrm>
            <a:off x="3995738" y="333375"/>
            <a:ext cx="86360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E</a:t>
            </a:r>
          </a:p>
        </p:txBody>
      </p:sp>
      <p:pic>
        <p:nvPicPr>
          <p:cNvPr id="63499" name="Picture 11" descr="MCj0410819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33375"/>
            <a:ext cx="3984625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2" name="Picture 14" descr="MCj0290264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906838"/>
            <a:ext cx="2381250" cy="295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3" name="Picture 15" descr="MCj0413324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581525"/>
            <a:ext cx="1512887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8508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Funkcje witaminy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pl-PL" dirty="0"/>
              <a:t>wpływa na płodność,</a:t>
            </a:r>
          </a:p>
          <a:p>
            <a:r>
              <a:rPr lang="pl-PL" altLang="pl-PL" dirty="0"/>
              <a:t>p</a:t>
            </a:r>
            <a:r>
              <a:rPr lang="pl-PL" altLang="pl-PL" dirty="0" smtClean="0"/>
              <a:t>ełni rolę biologicznego przeciwutleniacza</a:t>
            </a:r>
          </a:p>
          <a:p>
            <a:r>
              <a:rPr lang="pl-PL" altLang="pl-PL" dirty="0" smtClean="0"/>
              <a:t>chroni </a:t>
            </a:r>
            <a:r>
              <a:rPr lang="pl-PL" altLang="pl-PL" dirty="0"/>
              <a:t>przed poronieniem,</a:t>
            </a:r>
          </a:p>
          <a:p>
            <a:r>
              <a:rPr lang="pl-PL" altLang="pl-PL" dirty="0"/>
              <a:t>d</a:t>
            </a:r>
            <a:r>
              <a:rPr lang="pl-PL" altLang="pl-PL" dirty="0" smtClean="0"/>
              <a:t>ziała hamująco na procesy starzenia</a:t>
            </a:r>
            <a:endParaRPr lang="pl-PL" altLang="pl-PL" dirty="0"/>
          </a:p>
        </p:txBody>
      </p:sp>
      <p:sp>
        <p:nvSpPr>
          <p:cNvPr id="64516" name="WordArt 4"/>
          <p:cNvSpPr>
            <a:spLocks noChangeArrowheads="1" noChangeShapeType="1" noTextEdit="1"/>
          </p:cNvSpPr>
          <p:nvPr/>
        </p:nvSpPr>
        <p:spPr bwMode="auto">
          <a:xfrm>
            <a:off x="5940425" y="333375"/>
            <a:ext cx="86360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8665884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2205038"/>
            <a:ext cx="5184775" cy="3586162"/>
          </a:xfrm>
        </p:spPr>
        <p:txBody>
          <a:bodyPr/>
          <a:lstStyle/>
          <a:p>
            <a:r>
              <a:rPr lang="pl-PL" altLang="pl-P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AWITAMINOZA:</a:t>
            </a:r>
          </a:p>
          <a:p>
            <a:pPr lvl="1"/>
            <a:r>
              <a:rPr lang="pl-PL" altLang="pl-PL" dirty="0"/>
              <a:t>zaburzenia płodności,</a:t>
            </a:r>
          </a:p>
          <a:p>
            <a:pPr lvl="1"/>
            <a:r>
              <a:rPr lang="pl-PL" altLang="pl-PL" dirty="0"/>
              <a:t>osłabienie pracy mięśni.</a:t>
            </a:r>
          </a:p>
        </p:txBody>
      </p:sp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2124075" y="247650"/>
            <a:ext cx="6408738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19050" cmpd="sng">
                  <a:solidFill>
                    <a:srgbClr val="99CCFF"/>
                  </a:solidFill>
                  <a:prstDash val="solid"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E</a:t>
            </a:r>
          </a:p>
        </p:txBody>
      </p:sp>
      <p:pic>
        <p:nvPicPr>
          <p:cNvPr id="65541" name="Picture 5" descr="MCj019818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757613"/>
            <a:ext cx="2911475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0213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Witamina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676400"/>
            <a:ext cx="7772400" cy="4848225"/>
          </a:xfrm>
        </p:spPr>
        <p:txBody>
          <a:bodyPr/>
          <a:lstStyle/>
          <a:p>
            <a:pPr>
              <a:buFontTx/>
              <a:buNone/>
            </a:pPr>
            <a:r>
              <a:rPr lang="pl-PL" altLang="pl-PL" sz="3600" dirty="0"/>
              <a:t>	Źródła:</a:t>
            </a:r>
          </a:p>
          <a:p>
            <a:r>
              <a:rPr lang="pl-PL" altLang="pl-PL" sz="3600" dirty="0"/>
              <a:t>w</a:t>
            </a:r>
            <a:r>
              <a:rPr lang="pl-PL" altLang="pl-PL" sz="3600" dirty="0" smtClean="0"/>
              <a:t>arzywa zielone</a:t>
            </a:r>
          </a:p>
          <a:p>
            <a:r>
              <a:rPr lang="pl-PL" altLang="pl-PL" sz="3600" dirty="0" smtClean="0"/>
              <a:t>olej </a:t>
            </a:r>
            <a:r>
              <a:rPr lang="pl-PL" altLang="pl-PL" sz="3600" dirty="0"/>
              <a:t>sojowy,</a:t>
            </a:r>
          </a:p>
          <a:p>
            <a:r>
              <a:rPr lang="pl-PL" altLang="pl-PL" sz="3600" dirty="0"/>
              <a:t>wątroba.</a:t>
            </a:r>
            <a:endParaRPr lang="pl-PL" altLang="pl-PL" sz="2800" dirty="0"/>
          </a:p>
          <a:p>
            <a:pPr>
              <a:buFontTx/>
              <a:buNone/>
            </a:pPr>
            <a:r>
              <a:rPr lang="pl-PL" altLang="pl-PL" sz="2800" dirty="0"/>
              <a:t>	Wytwarzana w jelicie cienkim przez bakterie jelitowe podczas procesów gnilnych.</a:t>
            </a:r>
          </a:p>
        </p:txBody>
      </p:sp>
      <p:sp>
        <p:nvSpPr>
          <p:cNvPr id="66564" name="WordArt 4"/>
          <p:cNvSpPr>
            <a:spLocks noChangeArrowheads="1" noChangeShapeType="1" noTextEdit="1"/>
          </p:cNvSpPr>
          <p:nvPr/>
        </p:nvSpPr>
        <p:spPr bwMode="auto">
          <a:xfrm>
            <a:off x="4067175" y="404813"/>
            <a:ext cx="790575" cy="1074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K</a:t>
            </a:r>
          </a:p>
        </p:txBody>
      </p:sp>
      <p:pic>
        <p:nvPicPr>
          <p:cNvPr id="66566" name="Picture 6" descr="MCj019342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92150"/>
            <a:ext cx="2913063" cy="23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5" name="Picture 5" descr="MCj0215367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412875"/>
            <a:ext cx="2160587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7" name="Picture 7" descr="MCj0298765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7854">
            <a:off x="-65914" y="4424576"/>
            <a:ext cx="1747622" cy="231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60889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/>
              <a:t>Funkcje witaminy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pl-PL" dirty="0"/>
              <a:t>zapewnia prawidłowy przebieg krzepnięcia krwi,</a:t>
            </a:r>
          </a:p>
          <a:p>
            <a:r>
              <a:rPr lang="pl-PL" altLang="pl-PL" dirty="0"/>
              <a:t>m</a:t>
            </a:r>
            <a:r>
              <a:rPr lang="pl-PL" altLang="pl-PL" dirty="0" smtClean="0"/>
              <a:t>a właściwości przeciwbakteryjne i przeciwgrzybicze</a:t>
            </a:r>
          </a:p>
          <a:p>
            <a:r>
              <a:rPr lang="pl-PL" altLang="pl-PL" dirty="0" smtClean="0"/>
              <a:t>uczestniczy w tworzeniu tkanki kostnej</a:t>
            </a:r>
          </a:p>
        </p:txBody>
      </p:sp>
      <p:sp>
        <p:nvSpPr>
          <p:cNvPr id="67588" name="WordArt 4"/>
          <p:cNvSpPr>
            <a:spLocks noChangeArrowheads="1" noChangeShapeType="1" noTextEdit="1"/>
          </p:cNvSpPr>
          <p:nvPr/>
        </p:nvSpPr>
        <p:spPr bwMode="auto">
          <a:xfrm>
            <a:off x="5795963" y="404813"/>
            <a:ext cx="790575" cy="1074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92365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 I T A M I N Y</a:t>
            </a:r>
            <a:endParaRPr lang="pl-PL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sz="2500" b="1" dirty="0" smtClean="0">
                <a:latin typeface="Garamond" pitchFamily="18" charset="0"/>
              </a:rPr>
              <a:t> </a:t>
            </a:r>
            <a:r>
              <a:rPr lang="pl-PL" sz="2500" b="1" dirty="0" smtClean="0">
                <a:solidFill>
                  <a:srgbClr val="FFFF00"/>
                </a:solidFill>
                <a:latin typeface="Garamond" pitchFamily="18" charset="0"/>
              </a:rPr>
              <a:t>Kazimierz Funk  (1884-1967) -</a:t>
            </a:r>
            <a:r>
              <a:rPr lang="pl-PL" sz="2500" b="1" dirty="0" smtClean="0">
                <a:latin typeface="Garamond" pitchFamily="18" charset="0"/>
              </a:rPr>
              <a:t>  </a:t>
            </a:r>
          </a:p>
          <a:p>
            <a:pPr>
              <a:buFont typeface="Wingdings" pitchFamily="2" charset="2"/>
              <a:buNone/>
            </a:pPr>
            <a:r>
              <a:rPr lang="pl-PL" sz="2500" b="1" dirty="0" smtClean="0">
                <a:latin typeface="Garamond" pitchFamily="18" charset="0"/>
              </a:rPr>
              <a:t>	pracujący głównie w USA, </a:t>
            </a:r>
            <a:r>
              <a:rPr lang="pl-PL" sz="2500" b="1" dirty="0" smtClean="0">
                <a:solidFill>
                  <a:srgbClr val="FFFF00"/>
                </a:solidFill>
                <a:latin typeface="Garamond" pitchFamily="18" charset="0"/>
              </a:rPr>
              <a:t>twórca pojęcia </a:t>
            </a:r>
          </a:p>
          <a:p>
            <a:pPr>
              <a:buFont typeface="Wingdings" pitchFamily="2" charset="2"/>
              <a:buNone/>
            </a:pPr>
            <a:r>
              <a:rPr lang="pl-PL" sz="2500" b="1" dirty="0" smtClean="0">
                <a:solidFill>
                  <a:srgbClr val="FFFF00"/>
                </a:solidFill>
                <a:latin typeface="Garamond" pitchFamily="18" charset="0"/>
              </a:rPr>
              <a:t>	„witamina”  i  hipotezy o niedoborze </a:t>
            </a:r>
          </a:p>
          <a:p>
            <a:pPr>
              <a:buFont typeface="Wingdings" pitchFamily="2" charset="2"/>
              <a:buNone/>
            </a:pPr>
            <a:r>
              <a:rPr lang="pl-PL" sz="2500" b="1" dirty="0" smtClean="0">
                <a:solidFill>
                  <a:srgbClr val="FFFF00"/>
                </a:solidFill>
                <a:latin typeface="Garamond" pitchFamily="18" charset="0"/>
              </a:rPr>
              <a:t>	witamin,  jako przyczynie  chorób: </a:t>
            </a:r>
          </a:p>
          <a:p>
            <a:pPr>
              <a:buFont typeface="Wingdings" pitchFamily="2" charset="2"/>
              <a:buNone/>
            </a:pPr>
            <a:r>
              <a:rPr lang="pl-PL" sz="2500" b="1" dirty="0" smtClean="0">
                <a:latin typeface="Garamond" pitchFamily="18" charset="0"/>
              </a:rPr>
              <a:t>	beri-beri,  szkorbutu,  zwanego też </a:t>
            </a:r>
          </a:p>
          <a:p>
            <a:pPr>
              <a:buFont typeface="Wingdings" pitchFamily="2" charset="2"/>
              <a:buNone/>
            </a:pPr>
            <a:r>
              <a:rPr lang="pl-PL" sz="2500" b="1" dirty="0" smtClean="0">
                <a:latin typeface="Garamond" pitchFamily="18" charset="0"/>
              </a:rPr>
              <a:t>	gnilcem,  krzywicy,  pelagry, tzw.  rumień </a:t>
            </a:r>
          </a:p>
          <a:p>
            <a:pPr>
              <a:buFont typeface="Wingdings" pitchFamily="2" charset="2"/>
              <a:buNone/>
            </a:pPr>
            <a:r>
              <a:rPr lang="pl-PL" sz="2500" b="1" dirty="0" smtClean="0">
                <a:latin typeface="Garamond" pitchFamily="18" charset="0"/>
              </a:rPr>
              <a:t>	lombardzki, schorzenie spowodowane </a:t>
            </a:r>
          </a:p>
          <a:p>
            <a:pPr>
              <a:buFont typeface="Wingdings" pitchFamily="2" charset="2"/>
              <a:buNone/>
            </a:pPr>
            <a:r>
              <a:rPr lang="pl-PL" sz="2500" b="1" dirty="0" smtClean="0">
                <a:latin typeface="Garamond" pitchFamily="18" charset="0"/>
              </a:rPr>
              <a:t>	długotrwałym brakiem witaminy PP  </a:t>
            </a:r>
          </a:p>
          <a:p>
            <a:pPr>
              <a:buFont typeface="Wingdings" pitchFamily="2" charset="2"/>
              <a:buNone/>
            </a:pPr>
            <a:r>
              <a:rPr lang="pl-PL" sz="2500" b="1" dirty="0" smtClean="0">
                <a:latin typeface="Garamond" pitchFamily="18" charset="0"/>
              </a:rPr>
              <a:t>	(niacyny)  w organizmie.  </a:t>
            </a:r>
            <a:endParaRPr lang="pl-PL" sz="25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516688" y="1989138"/>
            <a:ext cx="2549525" cy="305435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2060575"/>
            <a:ext cx="7772400" cy="3730625"/>
          </a:xfrm>
        </p:spPr>
        <p:txBody>
          <a:bodyPr/>
          <a:lstStyle/>
          <a:p>
            <a:r>
              <a:rPr lang="pl-PL" altLang="pl-PL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AWITAMINOZA:</a:t>
            </a:r>
          </a:p>
          <a:p>
            <a:pPr lvl="1"/>
            <a:r>
              <a:rPr lang="pl-PL" altLang="pl-PL" dirty="0"/>
              <a:t>zaburzenia krzepnięcia krwi – krwotoki.</a:t>
            </a:r>
          </a:p>
        </p:txBody>
      </p:sp>
      <p:sp>
        <p:nvSpPr>
          <p:cNvPr id="68612" name="WordArt 4"/>
          <p:cNvSpPr>
            <a:spLocks noChangeArrowheads="1" noChangeShapeType="1" noTextEdit="1"/>
          </p:cNvSpPr>
          <p:nvPr/>
        </p:nvSpPr>
        <p:spPr bwMode="auto">
          <a:xfrm>
            <a:off x="1835150" y="247650"/>
            <a:ext cx="67691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19050" cmpd="sng">
                  <a:solidFill>
                    <a:srgbClr val="99CCFF"/>
                  </a:solidFill>
                  <a:prstDash val="solid"/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373500431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FF00"/>
                </a:solidFill>
                <a:latin typeface="Garamond" pitchFamily="18" charset="0"/>
              </a:rPr>
              <a:t>Witaminizowanie żywności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latin typeface="Garamond" pitchFamily="18" charset="0"/>
              </a:rPr>
              <a:t> W wielu krajach, również w Polsce, celem </a:t>
            </a:r>
          </a:p>
          <a:p>
            <a:pPr>
              <a:buFont typeface="Wingdings" pitchFamily="2" charset="2"/>
              <a:buNone/>
            </a:pPr>
            <a:r>
              <a:rPr lang="pl-PL" b="1" dirty="0" smtClean="0">
                <a:latin typeface="Garamond" pitchFamily="18" charset="0"/>
              </a:rPr>
              <a:t>	poprawienia walorów produktów stosuje się </a:t>
            </a:r>
          </a:p>
          <a:p>
            <a:pPr>
              <a:buFont typeface="Wingdings" pitchFamily="2" charset="2"/>
              <a:buNone/>
            </a:pPr>
            <a:r>
              <a:rPr lang="pl-PL" b="1" dirty="0" smtClean="0">
                <a:latin typeface="Garamond" pitchFamily="18" charset="0"/>
              </a:rPr>
              <a:t>	</a:t>
            </a:r>
            <a:r>
              <a:rPr lang="pl-PL" b="1" dirty="0" smtClean="0">
                <a:solidFill>
                  <a:srgbClr val="FFFF00"/>
                </a:solidFill>
                <a:latin typeface="Garamond" pitchFamily="18" charset="0"/>
              </a:rPr>
              <a:t>witaminizowanie żywności.</a:t>
            </a:r>
            <a:r>
              <a:rPr lang="pl-PL" b="1" dirty="0" smtClean="0">
                <a:latin typeface="Garamond" pitchFamily="18" charset="0"/>
              </a:rPr>
              <a:t>  W witaminę A i E</a:t>
            </a:r>
          </a:p>
          <a:p>
            <a:pPr>
              <a:buFont typeface="Wingdings" pitchFamily="2" charset="2"/>
              <a:buNone/>
            </a:pPr>
            <a:r>
              <a:rPr lang="pl-PL" b="1" dirty="0" smtClean="0">
                <a:latin typeface="Garamond" pitchFamily="18" charset="0"/>
              </a:rPr>
              <a:t>	wzbogaca się margaryny i odżywki dla </a:t>
            </a:r>
          </a:p>
          <a:p>
            <a:pPr>
              <a:buFont typeface="Wingdings" pitchFamily="2" charset="2"/>
              <a:buNone/>
            </a:pPr>
            <a:r>
              <a:rPr lang="pl-PL" b="1" dirty="0" smtClean="0">
                <a:latin typeface="Garamond" pitchFamily="18" charset="0"/>
              </a:rPr>
              <a:t>	niemowląt.  </a:t>
            </a:r>
            <a:r>
              <a:rPr lang="pl-PL" b="1" dirty="0" smtClean="0">
                <a:solidFill>
                  <a:srgbClr val="FFFF00"/>
                </a:solidFill>
                <a:latin typeface="Garamond" pitchFamily="18" charset="0"/>
              </a:rPr>
              <a:t>Przyjmuje się, że zawartość </a:t>
            </a:r>
          </a:p>
          <a:p>
            <a:pPr>
              <a:buFont typeface="Wingdings" pitchFamily="2" charset="2"/>
              <a:buNone/>
            </a:pPr>
            <a:r>
              <a:rPr lang="pl-PL" b="1" dirty="0" smtClean="0">
                <a:solidFill>
                  <a:srgbClr val="FFFF00"/>
                </a:solidFill>
                <a:latin typeface="Garamond" pitchFamily="18" charset="0"/>
              </a:rPr>
              <a:t>	witaminy A powinna być podobna jak w maśle </a:t>
            </a:r>
          </a:p>
          <a:p>
            <a:pPr>
              <a:buFont typeface="Wingdings" pitchFamily="2" charset="2"/>
              <a:buNone/>
            </a:pPr>
            <a:r>
              <a:rPr lang="pl-PL" b="1" dirty="0" smtClean="0">
                <a:solidFill>
                  <a:srgbClr val="FFFF00"/>
                </a:solidFill>
                <a:latin typeface="Garamond" pitchFamily="18" charset="0"/>
              </a:rPr>
              <a:t>	krowim, które jest produktem naturalnym.</a:t>
            </a:r>
            <a:r>
              <a:rPr lang="pl-PL" b="1" dirty="0" smtClean="0">
                <a:latin typeface="Garamond" pitchFamily="18" charset="0"/>
              </a:rPr>
              <a:t> </a:t>
            </a:r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 I T A M I N Y</a:t>
            </a:r>
            <a:endParaRPr lang="pl-PL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/>
              <a:t> </a:t>
            </a:r>
            <a:r>
              <a:rPr lang="pl-PL" b="1" dirty="0" smtClean="0">
                <a:latin typeface="Garamond" pitchFamily="18" charset="0"/>
              </a:rPr>
              <a:t>Witaminy w żywności występują w </a:t>
            </a:r>
            <a:r>
              <a:rPr lang="pl-PL" b="1" dirty="0" smtClean="0">
                <a:solidFill>
                  <a:srgbClr val="FFFF00"/>
                </a:solidFill>
                <a:latin typeface="Garamond" pitchFamily="18" charset="0"/>
              </a:rPr>
              <a:t>postaci aktywnej  </a:t>
            </a:r>
            <a:r>
              <a:rPr lang="pl-PL" b="1" dirty="0" smtClean="0">
                <a:latin typeface="Garamond" pitchFamily="18" charset="0"/>
              </a:rPr>
              <a:t>lub  jako  </a:t>
            </a:r>
            <a:r>
              <a:rPr lang="pl-PL" b="1" dirty="0" smtClean="0">
                <a:solidFill>
                  <a:srgbClr val="FFFF00"/>
                </a:solidFill>
                <a:latin typeface="Garamond" pitchFamily="18" charset="0"/>
              </a:rPr>
              <a:t>prowitaminy, </a:t>
            </a:r>
            <a:r>
              <a:rPr lang="pl-PL" b="1" dirty="0" smtClean="0">
                <a:latin typeface="Garamond" pitchFamily="18" charset="0"/>
              </a:rPr>
              <a:t>które w organizmie przekształcane są w formę aktywną, np.: </a:t>
            </a:r>
            <a:r>
              <a:rPr lang="pl-PL" b="1" dirty="0" smtClean="0">
                <a:solidFill>
                  <a:srgbClr val="FFFF00"/>
                </a:solidFill>
                <a:latin typeface="Garamond" pitchFamily="18" charset="0"/>
              </a:rPr>
              <a:t>prowitamina  witaminy  A  to  ß-karoten.</a:t>
            </a:r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 I T A M I N Y</a:t>
            </a:r>
            <a:endParaRPr lang="pl-PL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rgbClr val="FFFF00"/>
                </a:solidFill>
                <a:latin typeface="Garamond" pitchFamily="18" charset="0"/>
              </a:rPr>
              <a:t> Niedobór, nadmiar lub</a:t>
            </a:r>
            <a:r>
              <a:rPr lang="pl-PL" b="1" dirty="0" smtClean="0">
                <a:latin typeface="Garamond" pitchFamily="18" charset="0"/>
              </a:rPr>
              <a:t> </a:t>
            </a:r>
            <a:r>
              <a:rPr lang="pl-P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brak </a:t>
            </a:r>
            <a:r>
              <a:rPr lang="pl-PL" b="1" dirty="0" smtClean="0">
                <a:latin typeface="Garamond" pitchFamily="18" charset="0"/>
              </a:rPr>
              <a:t>poszczególnych witamin  powoduje zaburzenia fizjologiczne</a:t>
            </a:r>
            <a:r>
              <a:rPr lang="pl-PL" b="1" dirty="0" smtClean="0">
                <a:solidFill>
                  <a:srgbClr val="FFFF00"/>
                </a:solidFill>
                <a:latin typeface="Garamond" pitchFamily="18" charset="0"/>
              </a:rPr>
              <a:t>:</a:t>
            </a:r>
          </a:p>
          <a:p>
            <a:endParaRPr lang="pl-PL" b="1" dirty="0" smtClean="0">
              <a:solidFill>
                <a:srgbClr val="FFFF00"/>
              </a:solidFill>
              <a:latin typeface="Garamond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rgbClr val="FFFF00"/>
                </a:solidFill>
                <a:latin typeface="Garamond" pitchFamily="18" charset="0"/>
              </a:rPr>
              <a:t>a</a:t>
            </a:r>
            <a:r>
              <a:rPr lang="pl-PL" b="1" dirty="0" smtClean="0">
                <a:solidFill>
                  <a:srgbClr val="FFFF00"/>
                </a:solidFill>
                <a:latin typeface="Garamond" pitchFamily="18" charset="0"/>
              </a:rPr>
              <a:t>witaminoza – </a:t>
            </a:r>
            <a:r>
              <a:rPr lang="pl-PL" b="1" dirty="0" smtClean="0">
                <a:solidFill>
                  <a:schemeClr val="tx1"/>
                </a:solidFill>
                <a:latin typeface="Garamond" pitchFamily="18" charset="0"/>
              </a:rPr>
              <a:t>długotrwały brak określonej witaminy wywołujący zmiany chorobowe organizmu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hiperwitaminoza </a:t>
            </a:r>
            <a:r>
              <a:rPr lang="pl-PL" b="1" dirty="0" smtClean="0">
                <a:latin typeface="Garamond" pitchFamily="18" charset="0"/>
              </a:rPr>
              <a:t>– nadmiar witamin w organizmie, może wywołać zatrucia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h</a:t>
            </a:r>
            <a:r>
              <a:rPr lang="pl-P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ipowitaminoza</a:t>
            </a:r>
            <a:r>
              <a:rPr lang="pl-PL" b="1" dirty="0" smtClean="0">
                <a:latin typeface="Garamond" pitchFamily="18" charset="0"/>
              </a:rPr>
              <a:t> – stany częściowego niedoboru witamin w organizmie nie powodujące wyraźnych zmian chorobowych</a:t>
            </a:r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kcj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264</TotalTime>
  <Words>1146</Words>
  <Application>Microsoft Office PowerPoint</Application>
  <PresentationFormat>Pokaz na ekranie (4:3)</PresentationFormat>
  <Paragraphs>389</Paragraphs>
  <Slides>71</Slides>
  <Notes>44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71</vt:i4>
      </vt:variant>
    </vt:vector>
  </HeadingPairs>
  <TitlesOfParts>
    <vt:vector size="78" baseType="lpstr">
      <vt:lpstr>Arial</vt:lpstr>
      <vt:lpstr>Calibri</vt:lpstr>
      <vt:lpstr>Calibri Light</vt:lpstr>
      <vt:lpstr>Garamond</vt:lpstr>
      <vt:lpstr>Impact</vt:lpstr>
      <vt:lpstr>Wingdings</vt:lpstr>
      <vt:lpstr>Retrospekcja</vt:lpstr>
      <vt:lpstr>WITAMINY </vt:lpstr>
      <vt:lpstr>PODZIAŁ I ROLA WITAMIN</vt:lpstr>
      <vt:lpstr>W I T A M I N Y</vt:lpstr>
      <vt:lpstr>WITAMINY</vt:lpstr>
      <vt:lpstr>WITAMINY</vt:lpstr>
      <vt:lpstr>W I T A M I N Y</vt:lpstr>
      <vt:lpstr>W I T A M I N Y</vt:lpstr>
      <vt:lpstr>W I T A M I N Y</vt:lpstr>
      <vt:lpstr>W I T A M I N Y</vt:lpstr>
      <vt:lpstr>WŁAŚCIWOŚCI WITAMIN</vt:lpstr>
      <vt:lpstr>FUNKCJE WITAMIN</vt:lpstr>
      <vt:lpstr>PODZIAŁ WITAMIN</vt:lpstr>
      <vt:lpstr>Prezentacja programu PowerPoint</vt:lpstr>
      <vt:lpstr>Prezentacja programu PowerPoint</vt:lpstr>
      <vt:lpstr>Witaminy syntetyzowane  w organizmie człowieka</vt:lpstr>
      <vt:lpstr>CHARAKTERYSTYKA WITAMIN ROZPUSZCZALNYCH W WODZIE</vt:lpstr>
      <vt:lpstr>Witamina B1 ( tiamina)</vt:lpstr>
      <vt:lpstr>CHOROBA BERI-BERI</vt:lpstr>
      <vt:lpstr>Witamina </vt:lpstr>
      <vt:lpstr>Źródła pokarmowe</vt:lpstr>
      <vt:lpstr>Funkcje witaminy </vt:lpstr>
      <vt:lpstr>Prezentacja programu PowerPoint</vt:lpstr>
      <vt:lpstr>ZMIANY SKÓRNE</vt:lpstr>
      <vt:lpstr>Witamina </vt:lpstr>
      <vt:lpstr>Źródła pokarmowe</vt:lpstr>
      <vt:lpstr>Witamina </vt:lpstr>
      <vt:lpstr>Funkcje witaminy </vt:lpstr>
      <vt:lpstr>Prezentacja programu PowerPoint</vt:lpstr>
      <vt:lpstr>DERMATITIS</vt:lpstr>
      <vt:lpstr>DERMATITIS</vt:lpstr>
      <vt:lpstr>Witamina </vt:lpstr>
      <vt:lpstr>Źródła pokarmowe</vt:lpstr>
      <vt:lpstr>Funkcje witaminy </vt:lpstr>
      <vt:lpstr>Prezentacja programu PowerPoint</vt:lpstr>
      <vt:lpstr>Witamina </vt:lpstr>
      <vt:lpstr>Źródła pokarmowe</vt:lpstr>
      <vt:lpstr>Funkcje witaminy </vt:lpstr>
      <vt:lpstr>Prezentacja programu PowerPoint</vt:lpstr>
      <vt:lpstr>PELAGRA</vt:lpstr>
      <vt:lpstr>PELAGRA</vt:lpstr>
      <vt:lpstr>Witamina </vt:lpstr>
      <vt:lpstr>Funkcje witaminy </vt:lpstr>
      <vt:lpstr>Prezentacja programu PowerPoint</vt:lpstr>
      <vt:lpstr>Prezentacja programu PowerPoint</vt:lpstr>
      <vt:lpstr>Funkcje </vt:lpstr>
      <vt:lpstr>Prezentacja programu PowerPoint</vt:lpstr>
      <vt:lpstr>Prezentacja programu PowerPoint</vt:lpstr>
      <vt:lpstr>Funkcje </vt:lpstr>
      <vt:lpstr>Prezentacja programu PowerPoint</vt:lpstr>
      <vt:lpstr>Witamina </vt:lpstr>
      <vt:lpstr>Źródła pokarmowe</vt:lpstr>
      <vt:lpstr>Zawartość witaminy C w wybranych owocach  (mg)</vt:lpstr>
      <vt:lpstr>Prezentacja programu PowerPoint</vt:lpstr>
      <vt:lpstr>Funkcje witaminy </vt:lpstr>
      <vt:lpstr>Prezentacja programu PowerPoint</vt:lpstr>
      <vt:lpstr>SZKORBUT ( GNILEC)</vt:lpstr>
      <vt:lpstr>CHARAKTERYSTYKA WITAMIN ROZPUSZCZALNYCH  W TŁUSZCZACH</vt:lpstr>
      <vt:lpstr>WITAMINA </vt:lpstr>
      <vt:lpstr>Funkcje witaminy </vt:lpstr>
      <vt:lpstr>Prezentacja programu PowerPoint</vt:lpstr>
      <vt:lpstr>Witamina </vt:lpstr>
      <vt:lpstr>Źródła pokarmowe</vt:lpstr>
      <vt:lpstr>Funkcje witaminy </vt:lpstr>
      <vt:lpstr>Prezentacja programu PowerPoint</vt:lpstr>
      <vt:lpstr>Witamina </vt:lpstr>
      <vt:lpstr>Funkcje witaminy </vt:lpstr>
      <vt:lpstr>Prezentacja programu PowerPoint</vt:lpstr>
      <vt:lpstr>Witamina</vt:lpstr>
      <vt:lpstr>Funkcje witaminy </vt:lpstr>
      <vt:lpstr>Prezentacja programu PowerPoint</vt:lpstr>
      <vt:lpstr>Witaminizowanie żywności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Witaminy</dc:title>
  <dc:creator>Kierownik</dc:creator>
  <cp:lastModifiedBy>Lenovo</cp:lastModifiedBy>
  <cp:revision>26</cp:revision>
  <dcterms:created xsi:type="dcterms:W3CDTF">2014-02-09T18:13:35Z</dcterms:created>
  <dcterms:modified xsi:type="dcterms:W3CDTF">2020-05-13T07:31:38Z</dcterms:modified>
</cp:coreProperties>
</file>