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9" r:id="rId6"/>
    <p:sldId id="260" r:id="rId7"/>
    <p:sldId id="261" r:id="rId8"/>
    <p:sldId id="262" r:id="rId9"/>
    <p:sldId id="264" r:id="rId10"/>
    <p:sldId id="265" r:id="rId11"/>
    <p:sldId id="276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URZĄDZENIA </a:t>
            </a:r>
            <a:br>
              <a:rPr lang="pl-PL" dirty="0" smtClean="0"/>
            </a:br>
            <a:r>
              <a:rPr lang="pl-PL" dirty="0" smtClean="0"/>
              <a:t>DO KROJENIA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4400" dirty="0"/>
              <a:t>MIĘSA, CHLEBA</a:t>
            </a:r>
            <a:br>
              <a:rPr lang="pl-PL" sz="4400" dirty="0"/>
            </a:br>
            <a:r>
              <a:rPr lang="pl-PL" sz="4400" dirty="0"/>
              <a:t> I SERA</a:t>
            </a:r>
          </a:p>
        </p:txBody>
      </p:sp>
    </p:spTree>
    <p:extLst>
      <p:ext uri="{BB962C8B-B14F-4D97-AF65-F5344CB8AC3E}">
        <p14:creationId xmlns:p14="http://schemas.microsoft.com/office/powerpoint/2010/main" xmlns="" val="411934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dirty="0" smtClean="0"/>
              <a:t>KRAJALNICA</a:t>
            </a:r>
            <a:br>
              <a:rPr lang="pl-PL" dirty="0" smtClean="0"/>
            </a:br>
            <a:r>
              <a:rPr lang="pl-PL" dirty="0" smtClean="0"/>
              <a:t>ELEKTRYCZNA </a:t>
            </a:r>
            <a:br>
              <a:rPr lang="pl-PL" dirty="0" smtClean="0"/>
            </a:br>
            <a:r>
              <a:rPr lang="pl-PL" dirty="0" smtClean="0"/>
              <a:t>DO CHLEBA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2" y="2454433"/>
            <a:ext cx="3317875" cy="331787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3277" y="3160870"/>
            <a:ext cx="2540000" cy="1905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142" y="772732"/>
            <a:ext cx="3935788" cy="51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765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KRAJALNICA  DO  PIECZYWA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3200" dirty="0" smtClean="0"/>
              <a:t>Jest wyposażona w zespół noży i przeznaczona do krojenia całych bochenków chleba. Jej wydajność wynosi 150 bochenków chleba w ciągu godziny a czynność krojenia może być regulowana odpowiednio do wielkości i rodzaju chleba. W wyposażeniu maszyny znajduje się szuflada na okruchy powstające podczas krojenia.</a:t>
            </a:r>
            <a:endParaRPr lang="pl-PL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378" y="850543"/>
            <a:ext cx="5080000" cy="51054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9083" y="1184856"/>
            <a:ext cx="5164630" cy="464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1781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5" y="2176462"/>
            <a:ext cx="113347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9703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895350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8595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194" y="1205033"/>
            <a:ext cx="4739426" cy="396025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37" y="1205033"/>
            <a:ext cx="5276046" cy="39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3083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895350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7411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8570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BLENDERY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I MIKSERY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xmlns="" val="2071818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3811" y="982132"/>
            <a:ext cx="3718455" cy="692122"/>
          </a:xfrm>
        </p:spPr>
        <p:txBody>
          <a:bodyPr>
            <a:noAutofit/>
          </a:bodyPr>
          <a:lstStyle/>
          <a:p>
            <a:r>
              <a:rPr lang="pl-PL" sz="4400" dirty="0" smtClean="0"/>
              <a:t>BLENDERY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To urządzenia przeznaczone do rozdrabniania i mieszania półproduktów aż do uzyskania gładkiej, jednolitej – płynnej lub półpłynnej- konsystencji. </a:t>
            </a:r>
          </a:p>
          <a:p>
            <a:pPr algn="just"/>
            <a:r>
              <a:rPr lang="pl-PL" dirty="0" smtClean="0"/>
              <a:t>Ich głównym elementem roboczym są noże wirujące z prędkością do 24000 </a:t>
            </a:r>
            <a:r>
              <a:rPr lang="pl-PL" dirty="0" err="1" smtClean="0"/>
              <a:t>obr</a:t>
            </a:r>
            <a:r>
              <a:rPr lang="pl-PL" dirty="0" smtClean="0"/>
              <a:t>/min. oraz naczynie wykonane ze stali nierdzewnej, odpowiedniego szkła lub poliwęglanu.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93811" y="2060620"/>
            <a:ext cx="1310921" cy="340884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217" y="1828800"/>
            <a:ext cx="4584402" cy="43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311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PODZIAŁ KRAJALNIC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1. </a:t>
            </a:r>
            <a:r>
              <a:rPr lang="pl-PL" b="1" dirty="0" smtClean="0"/>
              <a:t>z napędem ręcznym </a:t>
            </a:r>
            <a:r>
              <a:rPr lang="pl-PL" dirty="0" smtClean="0"/>
              <a:t>– zbudowane są z podstawy, ruchomej dźwigni, w którą 	wbudowany jest nóż stalowy</a:t>
            </a:r>
          </a:p>
          <a:p>
            <a:pPr marL="0" indent="0">
              <a:buNone/>
            </a:pPr>
            <a:r>
              <a:rPr lang="pl-PL" dirty="0" smtClean="0"/>
              <a:t>2. </a:t>
            </a:r>
            <a:r>
              <a:rPr lang="pl-PL" b="1" dirty="0" smtClean="0"/>
              <a:t>z napędem elektrycznym </a:t>
            </a:r>
            <a:r>
              <a:rPr lang="pl-PL" dirty="0" smtClean="0"/>
              <a:t>– posiadają obracający się nóż i wyposażone są w:</a:t>
            </a:r>
          </a:p>
          <a:p>
            <a:r>
              <a:rPr lang="pl-PL" dirty="0"/>
              <a:t>s</a:t>
            </a:r>
            <a:r>
              <a:rPr lang="pl-PL" dirty="0" smtClean="0"/>
              <a:t>tół podawczy z posuwem ręcznym</a:t>
            </a:r>
          </a:p>
          <a:p>
            <a:r>
              <a:rPr lang="pl-PL" dirty="0"/>
              <a:t>s</a:t>
            </a:r>
            <a:r>
              <a:rPr lang="pl-PL" dirty="0" smtClean="0"/>
              <a:t>tół podawczy z posuwem mechanicznym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14708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633449"/>
          </a:xfrm>
        </p:spPr>
        <p:txBody>
          <a:bodyPr>
            <a:normAutofit fontScale="90000"/>
          </a:bodyPr>
          <a:lstStyle/>
          <a:p>
            <a:r>
              <a:rPr lang="pl-PL" sz="4000" dirty="0" smtClean="0"/>
              <a:t>MIKSERY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Miksery zanurzeniowe wyposażone są w wymienne końcówki robocze, które dają różne możliwości zastosowania w procesie produkcyjnym.</a:t>
            </a:r>
          </a:p>
          <a:p>
            <a:pPr algn="just"/>
            <a:r>
              <a:rPr lang="pl-PL" dirty="0" smtClean="0"/>
              <a:t>Oprócz mieszania, miksowania, ucierania, emulgowania i rozdrabniania surowca mogą służyć do ubijania np. piany.</a:t>
            </a:r>
          </a:p>
          <a:p>
            <a:pPr algn="just"/>
            <a:r>
              <a:rPr lang="pl-PL" dirty="0" smtClean="0"/>
              <a:t>Prędkość końcówek roboczych w zależności od zastosowanego biegu waha się od 2000 do 18000 </a:t>
            </a:r>
            <a:r>
              <a:rPr lang="pl-PL" dirty="0" err="1" smtClean="0"/>
              <a:t>obr</a:t>
            </a:r>
            <a:r>
              <a:rPr lang="pl-PL" dirty="0" smtClean="0"/>
              <a:t>/min.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22601" y="5589305"/>
            <a:ext cx="2776258" cy="3280061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050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81" y="2021983"/>
            <a:ext cx="4622487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595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1107581" y="1736330"/>
            <a:ext cx="3799270" cy="3046988"/>
          </a:xfrm>
          <a:prstGeom prst="rect">
            <a:avLst/>
          </a:prstGeom>
          <a:solidFill>
            <a:srgbClr val="1717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rgbClr val="FAFAFA"/>
                </a:solidFill>
                <a:effectLst/>
                <a:cs typeface="Arial" panose="020B0604020202020204" pitchFamily="34" charset="0"/>
              </a:rPr>
              <a:t>KRAJALNICE ŻYWNOŚCI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pl-PL" alt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FAFAFA"/>
                </a:solidFill>
                <a:effectLst/>
                <a:cs typeface="Arial" panose="020B0604020202020204" pitchFamily="34" charset="0"/>
              </a:rPr>
              <a:t>napęd  paskowy lub ślimakowy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FAFAFA"/>
                </a:solidFill>
                <a:effectLst/>
                <a:cs typeface="Arial" panose="020B0604020202020204" pitchFamily="34" charset="0"/>
              </a:rPr>
              <a:t> nóż ułożony skośnie (wygodne 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FAFAFA"/>
                </a:solidFill>
                <a:effectLst/>
                <a:cs typeface="Arial" panose="020B0604020202020204" pitchFamily="34" charset="0"/>
              </a:rPr>
              <a:t>do układania potraw przykrojeniu)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FAFAFA"/>
                </a:solidFill>
                <a:effectLst/>
                <a:cs typeface="Arial" panose="020B0604020202020204" pitchFamily="34" charset="0"/>
              </a:rPr>
              <a:t>krajalnice z napędem paskowym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FAFAFA"/>
                </a:solidFill>
                <a:effectLst/>
                <a:cs typeface="Arial" panose="020B0604020202020204" pitchFamily="34" charset="0"/>
              </a:rPr>
              <a:t>można używać do krojenia wędlin, jak również do krojenia</a:t>
            </a:r>
            <a:r>
              <a:rPr lang="pl-PL" altLang="pl-PL" sz="1600" dirty="0"/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FAFAFA"/>
                </a:solidFill>
                <a:effectLst/>
                <a:cs typeface="Arial" panose="020B0604020202020204" pitchFamily="34" charset="0"/>
              </a:rPr>
              <a:t>sera i mięsa - różne rodzaje noży</a:t>
            </a:r>
            <a:r>
              <a:rPr lang="pl-PL" altLang="pl-PL" sz="1600" dirty="0"/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FAFAFA"/>
                </a:solidFill>
                <a:effectLst/>
                <a:cs typeface="Arial" panose="020B0604020202020204" pitchFamily="34" charset="0"/>
              </a:rPr>
              <a:t>- gładki, teflonowy, zębaty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FAFAFA"/>
                </a:solidFill>
                <a:effectLst/>
                <a:cs typeface="Arial" panose="020B0604020202020204" pitchFamily="34" charset="0"/>
              </a:rPr>
              <a:t>krajalnice z napędem paskowym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FAFAFA"/>
                </a:solidFill>
                <a:effectLst/>
                <a:cs typeface="Arial" panose="020B0604020202020204" pitchFamily="34" charset="0"/>
              </a:rPr>
              <a:t>nie są przeznaczone do pracy</a:t>
            </a:r>
            <a:r>
              <a:rPr lang="pl-PL" altLang="pl-PL" sz="1600" dirty="0"/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FAFAFA"/>
                </a:solidFill>
                <a:effectLst/>
                <a:cs typeface="Arial" panose="020B0604020202020204" pitchFamily="34" charset="0"/>
              </a:rPr>
              <a:t>ciągłej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3833" y="1016686"/>
            <a:ext cx="43910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661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375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99" y="1107583"/>
            <a:ext cx="6194738" cy="45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75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BUDOWA MASZYN DO KROJENIA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 smtClean="0"/>
              <a:t>Maszyny do krojenia zasilane elektrycznie z posuwem ręcznym stołu podawczego zbudowane są z:</a:t>
            </a:r>
          </a:p>
          <a:p>
            <a:r>
              <a:rPr lang="pl-PL" dirty="0"/>
              <a:t>w</a:t>
            </a:r>
            <a:r>
              <a:rPr lang="pl-PL" dirty="0" smtClean="0"/>
              <a:t>ózka podającego </a:t>
            </a:r>
          </a:p>
          <a:p>
            <a:r>
              <a:rPr lang="pl-PL" dirty="0"/>
              <a:t>n</a:t>
            </a:r>
            <a:r>
              <a:rPr lang="pl-PL" dirty="0" smtClean="0"/>
              <a:t>apędu elektrycznego</a:t>
            </a:r>
          </a:p>
          <a:p>
            <a:r>
              <a:rPr lang="pl-PL" dirty="0"/>
              <a:t>r</a:t>
            </a:r>
            <a:r>
              <a:rPr lang="pl-PL" dirty="0" smtClean="0"/>
              <a:t>egulatora grubości</a:t>
            </a:r>
          </a:p>
          <a:p>
            <a:r>
              <a:rPr lang="pl-PL" dirty="0" smtClean="0"/>
              <a:t>ostrzałki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6096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BUDOWA MASZYN DO KROJENIA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1" dirty="0" smtClean="0"/>
              <a:t>Wózek podający </a:t>
            </a:r>
            <a:r>
              <a:rPr lang="pl-PL" dirty="0" smtClean="0"/>
              <a:t>utrzymuje produkt we właściwym położeniu w czasie krojenia, dzięki temu, że stół podawczy jest pochyły. Do stołu podawczego przymocowany jest dociskacz żywności w kształcie płyty z wystającymi kolcami.</a:t>
            </a:r>
          </a:p>
          <a:p>
            <a:pPr algn="just"/>
            <a:r>
              <a:rPr lang="pl-PL" b="1" dirty="0" smtClean="0"/>
              <a:t>Napęd elektryczny </a:t>
            </a:r>
            <a:r>
              <a:rPr lang="pl-PL" dirty="0" smtClean="0"/>
              <a:t>wytwarza moment obrotowy noża. W obwodzie elektrycznym umieszczony jest </a:t>
            </a:r>
            <a:r>
              <a:rPr lang="pl-PL" dirty="0" err="1" smtClean="0"/>
              <a:t>mikrowyłącznik</a:t>
            </a:r>
            <a:r>
              <a:rPr lang="pl-PL" dirty="0" smtClean="0"/>
              <a:t> (blokada bezpieczeństwa), który odcina dopływ prądu w momencie usunięcia osłony noża.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55983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BUDOWA MASZYN DO KROJENIA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Regulator grubości </a:t>
            </a:r>
            <a:r>
              <a:rPr lang="pl-PL" dirty="0" smtClean="0"/>
              <a:t>plastrów pozwala uzyskiwać plastry różnej grubości.</a:t>
            </a:r>
          </a:p>
          <a:p>
            <a:r>
              <a:rPr lang="pl-PL" b="1" dirty="0" smtClean="0"/>
              <a:t>Ostrzałki </a:t>
            </a:r>
            <a:r>
              <a:rPr lang="pl-PL" dirty="0" smtClean="0"/>
              <a:t>służą do ostrzenia stępionego ostrza poprzez ciągłe szlifowanie i dogładzanie noża.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1066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KRAJALNICA ELEKTRYCZNA </a:t>
            </a:r>
            <a:br>
              <a:rPr lang="pl-PL" dirty="0" smtClean="0"/>
            </a:br>
            <a:r>
              <a:rPr lang="pl-PL" dirty="0" smtClean="0"/>
              <a:t>Z POSUWEM RĘCZNYM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5012" y="2415796"/>
            <a:ext cx="3949851" cy="3317875"/>
          </a:xfrm>
        </p:spPr>
      </p:pic>
    </p:spTree>
    <p:extLst>
      <p:ext uri="{BB962C8B-B14F-4D97-AF65-F5344CB8AC3E}">
        <p14:creationId xmlns:p14="http://schemas.microsoft.com/office/powerpoint/2010/main" xmlns="" val="1512993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</TotalTime>
  <Words>296</Words>
  <Application>Microsoft Office PowerPoint</Application>
  <PresentationFormat>Niestandardowy</PresentationFormat>
  <Paragraphs>34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Organiczny</vt:lpstr>
      <vt:lpstr>URZĄDZENIA  DO KROJENIA</vt:lpstr>
      <vt:lpstr>PODZIAŁ KRAJALNIC</vt:lpstr>
      <vt:lpstr>Slajd 3</vt:lpstr>
      <vt:lpstr>Slajd 4</vt:lpstr>
      <vt:lpstr>Slajd 5</vt:lpstr>
      <vt:lpstr>BUDOWA MASZYN DO KROJENIA</vt:lpstr>
      <vt:lpstr>BUDOWA MASZYN DO KROJENIA</vt:lpstr>
      <vt:lpstr>BUDOWA MASZYN DO KROJENIA</vt:lpstr>
      <vt:lpstr>KRAJALNICA ELEKTRYCZNA  Z POSUWEM RĘCZNYM</vt:lpstr>
      <vt:lpstr>KRAJALNICA ELEKTRYCZNA  DO CHLEBA</vt:lpstr>
      <vt:lpstr>KRAJALNICA  DO  PIECZYWA</vt:lpstr>
      <vt:lpstr>Slajd 12</vt:lpstr>
      <vt:lpstr>Slajd 13</vt:lpstr>
      <vt:lpstr>Slajd 14</vt:lpstr>
      <vt:lpstr>Slajd 15</vt:lpstr>
      <vt:lpstr>Slajd 16</vt:lpstr>
      <vt:lpstr>Slajd 17</vt:lpstr>
      <vt:lpstr>BLENDERY </vt:lpstr>
      <vt:lpstr>BLENDERY</vt:lpstr>
      <vt:lpstr>MIKSERY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URZĄDZENIA  DO KROJENIA</dc:title>
  <dc:creator>Kierownik</dc:creator>
  <cp:lastModifiedBy>user</cp:lastModifiedBy>
  <cp:revision>11</cp:revision>
  <dcterms:created xsi:type="dcterms:W3CDTF">2014-10-13T15:17:49Z</dcterms:created>
  <dcterms:modified xsi:type="dcterms:W3CDTF">2020-05-24T17:13:02Z</dcterms:modified>
</cp:coreProperties>
</file>