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387" r:id="rId3"/>
    <p:sldId id="388" r:id="rId4"/>
    <p:sldId id="389" r:id="rId5"/>
    <p:sldId id="390" r:id="rId6"/>
    <p:sldId id="391" r:id="rId7"/>
    <p:sldId id="396" r:id="rId8"/>
    <p:sldId id="392" r:id="rId9"/>
    <p:sldId id="393" r:id="rId10"/>
    <p:sldId id="394" r:id="rId11"/>
    <p:sldId id="395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5" r:id="rId26"/>
    <p:sldId id="416" r:id="rId27"/>
    <p:sldId id="410" r:id="rId28"/>
    <p:sldId id="411" r:id="rId29"/>
    <p:sldId id="41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8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pl-PL" smtClean="0"/>
              <a:t>08.05.2020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pl-PL" smtClean="0"/>
              <a:t>08.05.2020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Prostokąt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Prostokąt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Prostokąt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Prostokąt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rostokąt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7" name="Grupa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Prostokąt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9" name="Prostokąt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08.05.2020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08.05.2020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08.05.2020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Prostokąt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Prostokąt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Prostokąt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08.05.2020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pl-PL" smtClean="0"/>
              <a:t>08.05.2020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08.05.2020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08.05.2020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08.05.2020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Prostokąt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08.05.2020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t>08.05.2020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t>‹#›</a:t>
            </a:fld>
            <a:endParaRPr lang="pl-PL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Prostokąt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1" name="Grupa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Prostokąt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Prostokąt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4" name="Grupa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Prostokąt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Prostokąt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7" name="Grupa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Prostokąt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9" name="Prostokąt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Prostokąt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Prostokąt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08.05.2020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TECHNIKA PRZENOSZENIA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ZASTAWY STOŁOWEJ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5302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PRZENOSZENIE PÓŁMISKÓW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Sposób przenoszenia półmisków uzależniony jest od ich wielkości, kształtu i przeznaczenia. 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Półmiski używane są do:</a:t>
            </a:r>
          </a:p>
          <a:p>
            <a:pPr lvl="1"/>
            <a:r>
              <a:rPr lang="pl-PL" dirty="0">
                <a:solidFill>
                  <a:srgbClr val="0070C0"/>
                </a:solidFill>
              </a:rPr>
              <a:t>w</a:t>
            </a:r>
            <a:r>
              <a:rPr lang="pl-PL" dirty="0" smtClean="0">
                <a:solidFill>
                  <a:srgbClr val="0070C0"/>
                </a:solidFill>
              </a:rPr>
              <a:t>ieloporcjowego podawania potraw</a:t>
            </a:r>
          </a:p>
          <a:p>
            <a:pPr lvl="1"/>
            <a:r>
              <a:rPr lang="pl-PL" dirty="0" smtClean="0">
                <a:solidFill>
                  <a:srgbClr val="0070C0"/>
                </a:solidFill>
              </a:rPr>
              <a:t>serwowania potraw w serwisie francuskim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Przenoszenie małych półmisków:</a:t>
            </a:r>
          </a:p>
          <a:p>
            <a:pPr lvl="1"/>
            <a:r>
              <a:rPr lang="pl-PL" dirty="0">
                <a:solidFill>
                  <a:srgbClr val="FF0000"/>
                </a:solidFill>
              </a:rPr>
              <a:t>j</a:t>
            </a:r>
            <a:r>
              <a:rPr lang="pl-PL" dirty="0" smtClean="0">
                <a:solidFill>
                  <a:srgbClr val="FF0000"/>
                </a:solidFill>
              </a:rPr>
              <a:t>eden półmisek przenosi się w trzech palcach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dwa półmiski przenosi się chwytem górnym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Przenoszenie dużych półmisków:</a:t>
            </a:r>
          </a:p>
          <a:p>
            <a:pPr lvl="1"/>
            <a:r>
              <a:rPr lang="pl-PL" dirty="0">
                <a:solidFill>
                  <a:srgbClr val="FF0000"/>
                </a:solidFill>
              </a:rPr>
              <a:t>p</a:t>
            </a:r>
            <a:r>
              <a:rPr lang="pl-PL" dirty="0" smtClean="0">
                <a:solidFill>
                  <a:srgbClr val="FF0000"/>
                </a:solidFill>
              </a:rPr>
              <a:t>ojedynczo na odwróconej lewej dłoni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pod półmisek należy podłożyć serwetę kelnerską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C:\Users\Agata\AppData\Local\Microsoft\Windows\Temporary Internet Files\Content.Word\CIMG00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010" y="2193097"/>
            <a:ext cx="2407545" cy="187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F:\DCIM\101CASIO\CIMG00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011" y="4569185"/>
            <a:ext cx="2407545" cy="1836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1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TECHNIKA PRZENOSZENIA TAC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7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RODZAJE TAC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Podział ze względu na materiał, z którego są wykonane:</a:t>
            </a:r>
          </a:p>
          <a:p>
            <a:pPr lvl="1"/>
            <a:r>
              <a:rPr lang="pl-PL" b="1" dirty="0">
                <a:solidFill>
                  <a:srgbClr val="92D050"/>
                </a:solidFill>
              </a:rPr>
              <a:t>z</a:t>
            </a:r>
            <a:r>
              <a:rPr lang="pl-PL" b="1" dirty="0" smtClean="0">
                <a:solidFill>
                  <a:srgbClr val="92D050"/>
                </a:solidFill>
              </a:rPr>
              <a:t>e stali nierdzewnej</a:t>
            </a:r>
          </a:p>
          <a:p>
            <a:pPr lvl="1"/>
            <a:r>
              <a:rPr lang="pl-PL" b="1" dirty="0">
                <a:solidFill>
                  <a:srgbClr val="92D050"/>
                </a:solidFill>
              </a:rPr>
              <a:t>z</a:t>
            </a:r>
            <a:r>
              <a:rPr lang="pl-PL" b="1" dirty="0" smtClean="0">
                <a:solidFill>
                  <a:srgbClr val="92D050"/>
                </a:solidFill>
              </a:rPr>
              <a:t> tworzyw sztucznych</a:t>
            </a:r>
            <a:endParaRPr lang="pl-PL" b="1" dirty="0">
              <a:solidFill>
                <a:srgbClr val="92D050"/>
              </a:solidFill>
            </a:endParaRPr>
          </a:p>
        </p:txBody>
      </p:sp>
      <p:pic>
        <p:nvPicPr>
          <p:cNvPr id="4" name="Obraz 3" descr="\\192.168.0.252\KOWEZiU\SCENARIUSZE\42. Podstawy obsługi kelnerskiej\Grafika\PDF\4.1_POK_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83" y="3302357"/>
            <a:ext cx="286702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\\192.168.0.252\KOWEZiU\SCENARIUSZE\42. Podstawy obsługi kelnerskiej\Grafika\PDF\4.1_POK_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56" y="3302357"/>
            <a:ext cx="2867025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TAC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Podział tac ze względu na przeznaczenie:</a:t>
            </a:r>
          </a:p>
          <a:p>
            <a:pPr lvl="1" algn="just"/>
            <a:r>
              <a:rPr lang="pl-PL" b="1" dirty="0">
                <a:solidFill>
                  <a:srgbClr val="FFC000"/>
                </a:solidFill>
              </a:rPr>
              <a:t>okrągłe o średnicy 30–50 cm, rzadziej prostokątne i owalne, przeznaczone do bezpośredniej obsługi gości</a:t>
            </a:r>
            <a:r>
              <a:rPr lang="pl-PL" b="1" dirty="0" smtClean="0">
                <a:solidFill>
                  <a:srgbClr val="FFC000"/>
                </a:solidFill>
              </a:rPr>
              <a:t>,</a:t>
            </a:r>
          </a:p>
          <a:p>
            <a:pPr marL="365760" lvl="1" indent="0" algn="just">
              <a:buNone/>
            </a:pPr>
            <a:endParaRPr lang="pl-PL" b="1" dirty="0">
              <a:solidFill>
                <a:srgbClr val="FFC000"/>
              </a:solidFill>
            </a:endParaRPr>
          </a:p>
          <a:p>
            <a:pPr lvl="1" algn="just"/>
            <a:r>
              <a:rPr lang="pl-PL" b="1" dirty="0">
                <a:solidFill>
                  <a:srgbClr val="FFC000"/>
                </a:solidFill>
              </a:rPr>
              <a:t>duże, prostokątne do przenoszenia sprzętu i zastawy stołowej z rozdzielni na pomocnik kelnerski, brudnej zastawy stołowej do zmywalni oraz potraw z ekspedycji na stolik pomocniczy</a:t>
            </a:r>
          </a:p>
        </p:txBody>
      </p:sp>
    </p:spTree>
    <p:extLst>
      <p:ext uri="{BB962C8B-B14F-4D97-AF65-F5344CB8AC3E}">
        <p14:creationId xmlns:p14="http://schemas.microsoft.com/office/powerpoint/2010/main" val="7300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TACE DO OBSŁUGI GOŚCI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Używa się ich do:</a:t>
            </a:r>
          </a:p>
          <a:p>
            <a:pPr lvl="1"/>
            <a:r>
              <a:rPr lang="pl-PL" dirty="0" smtClean="0"/>
              <a:t>Przenoszenia potraw i napojów do stolika gości</a:t>
            </a:r>
          </a:p>
          <a:p>
            <a:pPr lvl="1"/>
            <a:r>
              <a:rPr lang="pl-PL" dirty="0" smtClean="0"/>
              <a:t>Serwowania napojów na przyjęciach stojących</a:t>
            </a:r>
          </a:p>
          <a:p>
            <a:pPr lvl="1"/>
            <a:r>
              <a:rPr lang="pl-PL" dirty="0" smtClean="0"/>
              <a:t>Przenoszenia innej zastawy używanej na stoliku gości</a:t>
            </a:r>
          </a:p>
          <a:p>
            <a:pPr lvl="1"/>
            <a:r>
              <a:rPr lang="pl-PL" dirty="0" smtClean="0"/>
              <a:t>Zbierania zastawy stołowej po konsumpcji ze stolika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66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TACE </a:t>
            </a:r>
            <a:r>
              <a:rPr lang="pl-PL" dirty="0" smtClean="0"/>
              <a:t>DO PRZENOSZENIA POTRAW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Używane są do przenoszenia:</a:t>
            </a:r>
          </a:p>
          <a:p>
            <a:pPr lvl="1"/>
            <a:r>
              <a:rPr lang="pl-PL" dirty="0" smtClean="0"/>
              <a:t>Potraw z ekspedycji na stolik pomocniczy</a:t>
            </a:r>
          </a:p>
          <a:p>
            <a:pPr lvl="1"/>
            <a:r>
              <a:rPr lang="pl-PL" dirty="0" smtClean="0"/>
              <a:t>Zastawy stołowej z rozdzielni na pomocnik kelnerski</a:t>
            </a:r>
          </a:p>
          <a:p>
            <a:pPr lvl="1"/>
            <a:r>
              <a:rPr lang="pl-PL" dirty="0" smtClean="0"/>
              <a:t>Większej liczby zastawy stołowej do zmywalni i ze zmywalni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68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TECHNIKI PRZENOSZENIA TAC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Sposób przenoszenia tac zależy od:</a:t>
            </a:r>
          </a:p>
          <a:p>
            <a:pPr lvl="1"/>
            <a:r>
              <a:rPr lang="pl-PL" b="1" dirty="0">
                <a:solidFill>
                  <a:srgbClr val="0070C0"/>
                </a:solidFill>
              </a:rPr>
              <a:t>w</a:t>
            </a:r>
            <a:r>
              <a:rPr lang="pl-PL" b="1" dirty="0" smtClean="0">
                <a:solidFill>
                  <a:srgbClr val="0070C0"/>
                </a:solidFill>
              </a:rPr>
              <a:t>ielkości</a:t>
            </a:r>
          </a:p>
          <a:p>
            <a:pPr lvl="1"/>
            <a:r>
              <a:rPr lang="pl-PL" b="1" dirty="0" smtClean="0">
                <a:solidFill>
                  <a:srgbClr val="0070C0"/>
                </a:solidFill>
              </a:rPr>
              <a:t>obciążenia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Tace nosi się zawsze w lewej ręce:</a:t>
            </a:r>
          </a:p>
          <a:p>
            <a:pPr lvl="1"/>
            <a:r>
              <a:rPr lang="pl-PL" b="1" dirty="0">
                <a:solidFill>
                  <a:srgbClr val="0070C0"/>
                </a:solidFill>
              </a:rPr>
              <a:t>p</a:t>
            </a:r>
            <a:r>
              <a:rPr lang="pl-PL" b="1" dirty="0" smtClean="0">
                <a:solidFill>
                  <a:srgbClr val="0070C0"/>
                </a:solidFill>
              </a:rPr>
              <a:t>rzed sobą</a:t>
            </a:r>
          </a:p>
          <a:p>
            <a:pPr lvl="1"/>
            <a:r>
              <a:rPr lang="pl-PL" b="1" dirty="0">
                <a:solidFill>
                  <a:srgbClr val="0070C0"/>
                </a:solidFill>
              </a:rPr>
              <a:t>n</a:t>
            </a:r>
            <a:r>
              <a:rPr lang="pl-PL" b="1" dirty="0" smtClean="0">
                <a:solidFill>
                  <a:srgbClr val="0070C0"/>
                </a:solidFill>
              </a:rPr>
              <a:t>ad barkiem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Przy przenoszeniu tac należy zadbać:</a:t>
            </a:r>
          </a:p>
          <a:p>
            <a:pPr lvl="1"/>
            <a:r>
              <a:rPr lang="pl-PL" b="1" dirty="0">
                <a:solidFill>
                  <a:srgbClr val="0070C0"/>
                </a:solidFill>
              </a:rPr>
              <a:t>a</a:t>
            </a:r>
            <a:r>
              <a:rPr lang="pl-PL" b="1" dirty="0" smtClean="0">
                <a:solidFill>
                  <a:srgbClr val="0070C0"/>
                </a:solidFill>
              </a:rPr>
              <a:t>by tace były odpowiednio wyważone</a:t>
            </a:r>
          </a:p>
          <a:p>
            <a:pPr lvl="1"/>
            <a:r>
              <a:rPr lang="pl-PL" b="1" dirty="0">
                <a:solidFill>
                  <a:srgbClr val="0070C0"/>
                </a:solidFill>
              </a:rPr>
              <a:t>a</a:t>
            </a:r>
            <a:r>
              <a:rPr lang="pl-PL" b="1" dirty="0" smtClean="0">
                <a:solidFill>
                  <a:srgbClr val="0070C0"/>
                </a:solidFill>
              </a:rPr>
              <a:t>by tace nie były przeładowane</a:t>
            </a:r>
          </a:p>
          <a:p>
            <a:pPr lvl="1"/>
            <a:r>
              <a:rPr lang="pl-PL" b="1" dirty="0">
                <a:solidFill>
                  <a:srgbClr val="0070C0"/>
                </a:solidFill>
              </a:rPr>
              <a:t>a</a:t>
            </a:r>
            <a:r>
              <a:rPr lang="pl-PL" b="1" dirty="0" smtClean="0">
                <a:solidFill>
                  <a:srgbClr val="0070C0"/>
                </a:solidFill>
              </a:rPr>
              <a:t>by przenoszone przedmioty nie stykały się ze sobą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PRZENOSZENIE TACY OKRĄGŁEJ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Przed sobą na odwróconej lewej dłoni</a:t>
            </a:r>
          </a:p>
          <a:p>
            <a:r>
              <a:rPr lang="pl-PL" dirty="0" smtClean="0"/>
              <a:t>Ramię i przedramię tworzą prawie kąt prosty</a:t>
            </a:r>
          </a:p>
          <a:p>
            <a:r>
              <a:rPr lang="pl-PL" dirty="0" smtClean="0"/>
              <a:t>Taca nie dotyka ubrania kelnera</a:t>
            </a:r>
            <a:endParaRPr lang="pl-PL" dirty="0"/>
          </a:p>
        </p:txBody>
      </p:sp>
      <p:pic>
        <p:nvPicPr>
          <p:cNvPr id="4" name="Obraz 3" descr="C:\Users\Agata\AppData\Local\Microsoft\Windows\Temporary Internet Files\Content.Word\CIMG00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4" y="3458492"/>
            <a:ext cx="3128864" cy="270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Agata\AppData\Local\Microsoft\Windows\Temporary Internet Files\Content.Word\CIMG00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49" y="3458492"/>
            <a:ext cx="3387144" cy="2704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5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PRZENOSZENIE </a:t>
            </a:r>
            <a:r>
              <a:rPr lang="pl-PL" dirty="0" smtClean="0"/>
              <a:t>TACY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Tacę unosi się ponad lewy bark i jednocześnie obraca dłoń tak, aby palce znalazły się za głową</a:t>
            </a:r>
          </a:p>
          <a:p>
            <a:r>
              <a:rPr lang="pl-PL" dirty="0" smtClean="0"/>
              <a:t>W celu zachowania równowagi przez cały czas tacę przytrzymuje się prawą ręką</a:t>
            </a:r>
          </a:p>
          <a:p>
            <a:r>
              <a:rPr lang="pl-PL" dirty="0" smtClean="0"/>
              <a:t>Po sprawdzeniu stabilności uchwytu można zwolnić prawą rękę</a:t>
            </a:r>
            <a:endParaRPr lang="pl-PL" dirty="0"/>
          </a:p>
        </p:txBody>
      </p:sp>
      <p:pic>
        <p:nvPicPr>
          <p:cNvPr id="4" name="Obraz 3" descr="F:\DCIM\101CASIO\CIMG00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1" y="3734873"/>
            <a:ext cx="3129566" cy="2627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90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POZOSTAŁE ZASADY PRZENOSZENIA TAC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Pustych tac nigdy nie nosi się pod pachą  lub w inny mało estetyczny sposób</a:t>
            </a:r>
          </a:p>
          <a:p>
            <a:r>
              <a:rPr lang="pl-PL" dirty="0" smtClean="0"/>
              <a:t>Tac nie powinno się przenosić nad głowami gości ani ustawiać na stoliku gości</a:t>
            </a:r>
          </a:p>
          <a:p>
            <a:r>
              <a:rPr lang="pl-PL" dirty="0" smtClean="0"/>
              <a:t>Układając bądź zdejmując zastawę stołową  z tacy trzymanej na ręce, należy zadbać, aby taca była przez cały czas równomiernie obciążona</a:t>
            </a:r>
          </a:p>
          <a:p>
            <a:endParaRPr lang="pl-PL" dirty="0"/>
          </a:p>
        </p:txBody>
      </p:sp>
      <p:pic>
        <p:nvPicPr>
          <p:cNvPr id="4" name="Obraz 3" descr="C:\Users\Agata\AppData\Local\Microsoft\Windows\Temporary Internet Files\Content.Word\CIMG00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5" y="3966692"/>
            <a:ext cx="2653048" cy="26659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Łącznik prosty 5"/>
          <p:cNvCxnSpPr/>
          <p:nvPr/>
        </p:nvCxnSpPr>
        <p:spPr>
          <a:xfrm>
            <a:off x="4146997" y="4082603"/>
            <a:ext cx="3734873" cy="2279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H="1">
            <a:off x="3928056" y="4365938"/>
            <a:ext cx="4198513" cy="2047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5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ZASADY PRZENOSZENIA ZASTAWY STOŁOWEJ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C000"/>
                </a:solidFill>
              </a:rPr>
              <a:t>Przenosimy lewą ręką</a:t>
            </a:r>
          </a:p>
          <a:p>
            <a:r>
              <a:rPr lang="pl-PL" b="1" dirty="0" smtClean="0">
                <a:solidFill>
                  <a:srgbClr val="FFC000"/>
                </a:solidFill>
              </a:rPr>
              <a:t>Podajemy prawą ręką</a:t>
            </a:r>
          </a:p>
          <a:p>
            <a:r>
              <a:rPr lang="pl-PL" b="1" dirty="0" smtClean="0">
                <a:solidFill>
                  <a:srgbClr val="FFC000"/>
                </a:solidFill>
              </a:rPr>
              <a:t>Nie łączymy brudnej zastawy z czystą</a:t>
            </a:r>
          </a:p>
          <a:p>
            <a:r>
              <a:rPr lang="pl-PL" b="1" dirty="0" smtClean="0">
                <a:solidFill>
                  <a:srgbClr val="FFC000"/>
                </a:solidFill>
              </a:rPr>
              <a:t>Naczynia chwytamy tylko w miejscach dozwolonych</a:t>
            </a:r>
          </a:p>
          <a:p>
            <a:r>
              <a:rPr lang="pl-PL" b="1" dirty="0" smtClean="0">
                <a:solidFill>
                  <a:srgbClr val="FFC000"/>
                </a:solidFill>
              </a:rPr>
              <a:t>Używamy czystych tac i serwet</a:t>
            </a:r>
            <a:endParaRPr lang="pl-PL" b="1" dirty="0">
              <a:solidFill>
                <a:srgbClr val="FFC000"/>
              </a:solidFill>
            </a:endParaRPr>
          </a:p>
        </p:txBody>
      </p:sp>
      <p:pic>
        <p:nvPicPr>
          <p:cNvPr id="4" name="Obraz 3" descr="\\192.168.0.252\KOWEZiU\SCENARIUSZE\42. Podstawy obsługi kelnerskiej\Grafika\PDF\1_POK_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560" y="2313717"/>
            <a:ext cx="2131060" cy="356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3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TECHNIKA ZBIERANIA ZASTAWY STOŁOWEJ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PO KONSUMPCJI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5335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KIERUNEK ZBIERANIA ZASTAWY STOŁOWEJ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Podczas zbierania zastawy stołowej kelnera obowiązują te same reguły, co podczas jej wykładania: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wokół stołu należy poruszać się  od prawej do lewej, czyli zgodnie z ruchem wskazówek zegara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wszystkie rzeczy, które znajdują się przed gościem lub po jego prawej stronie sprząta się z prawej strony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wszystkie rzeczy, które znajdują się po lewej stronie gościa sprząta się z lewej strony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sprzęt ze stołu zbiera się prawą ręką, a następnie przekłada do lewej lub ustawia na tacy trzymanej w lewej ręce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ZBIERANIE TALERZY PO KONSUMPCJI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Kelner wykonuje kolejno następujące czynności: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zabiera talerz wraz ze sztućcami prawą ręką i przekłada go do lewej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widelec i nóż układa skrzyżowane, przy czym nóż znajduje się pod widelcem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drugi talerz chwyta chwytem górnym, a sztućce przekłada na pierwszy talerz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z kolejnymi talerzami postępuje podobnie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18" y="3853100"/>
            <a:ext cx="2704563" cy="216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ZBIERANIE TALERZY PO KONSUMPCJI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Przy zbieraniu talerzy z resztkami kelner stosuje technikę zbliżoną do przenoszenia trzech talerzy płaskich: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zabiera talerz ze sztućcami prawą ręką i przekłada go do lewej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drugi i trzeci talerz chwyta tak, jak przy przenoszeniu trzech talerzy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sztućce przekłada na talerz trzymany w ręce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przy pomocy noża zsuwa resztki na środkowy talerz 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kolejne talerze układa na trzecim talerzu, resztki zsuwa na drugi talerz, a sztućce przekłada na trzeci talerz</a:t>
            </a:r>
          </a:p>
          <a:p>
            <a:r>
              <a:rPr lang="pl-PL" dirty="0" smtClean="0"/>
              <a:t>W ten sposób kelner może zebrać od 4 do 8 nakryć.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47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69" y="528034"/>
            <a:ext cx="7770662" cy="60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42" y="785610"/>
            <a:ext cx="7256709" cy="56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ZBIERANIE BULIONÓWEK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Sprzątając </a:t>
            </a:r>
            <a:r>
              <a:rPr lang="pl-PL" dirty="0" err="1" smtClean="0"/>
              <a:t>bulionówki</a:t>
            </a:r>
            <a:r>
              <a:rPr lang="pl-PL" dirty="0" smtClean="0"/>
              <a:t> należy jednocześnie zebrać naczynia i sztućce.</a:t>
            </a:r>
          </a:p>
          <a:p>
            <a:r>
              <a:rPr lang="pl-PL" dirty="0" err="1" smtClean="0"/>
              <a:t>Bulionówki</a:t>
            </a:r>
            <a:r>
              <a:rPr lang="pl-PL" dirty="0" smtClean="0"/>
              <a:t> można zbierać na tacę albo przenosić bezpośrednio w ręce: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pierwsze nakrycie należy chwycić  w lewą rękę</a:t>
            </a:r>
          </a:p>
          <a:p>
            <a:pPr lvl="1"/>
            <a:r>
              <a:rPr lang="pl-PL" dirty="0">
                <a:solidFill>
                  <a:srgbClr val="FF0000"/>
                </a:solidFill>
              </a:rPr>
              <a:t>ł</a:t>
            </a:r>
            <a:r>
              <a:rPr lang="pl-PL" dirty="0" smtClean="0">
                <a:solidFill>
                  <a:srgbClr val="FF0000"/>
                </a:solidFill>
              </a:rPr>
              <a:t>yżkę ułożyć pod kciukiem poprzecznie na podstawce</a:t>
            </a:r>
          </a:p>
          <a:p>
            <a:pPr lvl="1"/>
            <a:r>
              <a:rPr lang="pl-PL" dirty="0">
                <a:solidFill>
                  <a:srgbClr val="FF0000"/>
                </a:solidFill>
              </a:rPr>
              <a:t>d</a:t>
            </a:r>
            <a:r>
              <a:rPr lang="pl-PL" dirty="0" smtClean="0">
                <a:solidFill>
                  <a:srgbClr val="FF0000"/>
                </a:solidFill>
              </a:rPr>
              <a:t>rugie nakrycie chwycić chwytem górnym</a:t>
            </a:r>
          </a:p>
          <a:p>
            <a:pPr lvl="1"/>
            <a:r>
              <a:rPr lang="pl-PL" dirty="0" err="1">
                <a:solidFill>
                  <a:srgbClr val="FF0000"/>
                </a:solidFill>
              </a:rPr>
              <a:t>b</a:t>
            </a:r>
            <a:r>
              <a:rPr lang="pl-PL" dirty="0" err="1" smtClean="0">
                <a:solidFill>
                  <a:srgbClr val="FF0000"/>
                </a:solidFill>
              </a:rPr>
              <a:t>ulionówki</a:t>
            </a:r>
            <a:r>
              <a:rPr lang="pl-PL" dirty="0" smtClean="0">
                <a:solidFill>
                  <a:srgbClr val="FF0000"/>
                </a:solidFill>
              </a:rPr>
              <a:t> i łyżkę przełożyć na pierwsze nakrycie</a:t>
            </a:r>
          </a:p>
          <a:p>
            <a:pPr lvl="1"/>
            <a:r>
              <a:rPr lang="pl-PL" dirty="0">
                <a:solidFill>
                  <a:srgbClr val="FF0000"/>
                </a:solidFill>
              </a:rPr>
              <a:t>w</a:t>
            </a:r>
            <a:r>
              <a:rPr lang="pl-PL" dirty="0" smtClean="0">
                <a:solidFill>
                  <a:srgbClr val="FF0000"/>
                </a:solidFill>
              </a:rPr>
              <a:t> taki sam sposób postępować z kolejnym nakryciem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50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ZBIERANIE ZASTAWY STOŁOWEJ NA TACĘ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 zbierania zastawy stołowej używa się średniej tacy.</a:t>
            </a:r>
          </a:p>
          <a:p>
            <a:r>
              <a:rPr lang="pl-PL" dirty="0" smtClean="0"/>
              <a:t>Sposób zbierania zastawy: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naczynia ze stołu podnosi się prawa ręka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w lewej trzyma się tacę za plecami gości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kieliszki, szklanki i filiżanki ustawiamy na tacy w jednej warstwie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w niewielkie stosy można ustawiać jedynie naczynia do tego przeznaczone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taca powinna być równo miernie obciążona</a:t>
            </a:r>
          </a:p>
          <a:p>
            <a:r>
              <a:rPr lang="pl-PL" dirty="0" smtClean="0"/>
              <a:t>Tacę z zebranymi naczyniami należy bezpośrednio odnieść do zmywalni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89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58" y="347730"/>
            <a:ext cx="7571083" cy="63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ZASADY PRZENOSZENIA ZASTAWY STOŁOWEJ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Przenoszenie zastawy stołowej odbywa się przy użyciu tac</a:t>
            </a:r>
          </a:p>
          <a:p>
            <a:endParaRPr lang="pl-PL" dirty="0"/>
          </a:p>
          <a:p>
            <a:r>
              <a:rPr lang="pl-PL" dirty="0" smtClean="0"/>
              <a:t>Dopuszcza się możliwość przenoszenia zastawy stołowej w ręce:</a:t>
            </a:r>
          </a:p>
          <a:p>
            <a:pPr lvl="1"/>
            <a:r>
              <a:rPr lang="pl-PL" dirty="0">
                <a:solidFill>
                  <a:srgbClr val="FF0000"/>
                </a:solidFill>
              </a:rPr>
              <a:t>t</a:t>
            </a:r>
            <a:r>
              <a:rPr lang="pl-PL" dirty="0" smtClean="0">
                <a:solidFill>
                  <a:srgbClr val="FF0000"/>
                </a:solidFill>
              </a:rPr>
              <a:t>alerze płaskie</a:t>
            </a:r>
          </a:p>
          <a:p>
            <a:pPr lvl="1"/>
            <a:r>
              <a:rPr lang="pl-PL" dirty="0" err="1">
                <a:solidFill>
                  <a:srgbClr val="FF0000"/>
                </a:solidFill>
              </a:rPr>
              <a:t>b</a:t>
            </a:r>
            <a:r>
              <a:rPr lang="pl-PL" dirty="0" err="1" smtClean="0">
                <a:solidFill>
                  <a:srgbClr val="FF0000"/>
                </a:solidFill>
              </a:rPr>
              <a:t>ulionówki</a:t>
            </a:r>
            <a:r>
              <a:rPr lang="pl-PL" dirty="0" smtClean="0">
                <a:solidFill>
                  <a:srgbClr val="FF0000"/>
                </a:solidFill>
              </a:rPr>
              <a:t> i talerze głębokie na talerzu płaskim</a:t>
            </a:r>
          </a:p>
          <a:p>
            <a:pPr lvl="1"/>
            <a:r>
              <a:rPr lang="pl-PL" dirty="0">
                <a:solidFill>
                  <a:srgbClr val="FF0000"/>
                </a:solidFill>
              </a:rPr>
              <a:t>p</a:t>
            </a:r>
            <a:r>
              <a:rPr lang="pl-PL" dirty="0" smtClean="0">
                <a:solidFill>
                  <a:srgbClr val="FF0000"/>
                </a:solidFill>
              </a:rPr>
              <a:t>ółmiski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większe ilości czystych talerzy płaskich i głębokich</a:t>
            </a:r>
          </a:p>
          <a:p>
            <a:r>
              <a:rPr lang="pl-PL" dirty="0" smtClean="0"/>
              <a:t>Szkło i sztućce należy przenosić na tacy</a:t>
            </a:r>
            <a:endParaRPr lang="pl-PL" dirty="0"/>
          </a:p>
        </p:txBody>
      </p:sp>
      <p:pic>
        <p:nvPicPr>
          <p:cNvPr id="4" name="Obraz 3" descr="C:\Users\Agata\AppData\Local\Microsoft\Windows\Temporary Internet Files\Content.Word\CIMG00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53" y="3445615"/>
            <a:ext cx="2160968" cy="27174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Łącznik prosty 5"/>
          <p:cNvCxnSpPr/>
          <p:nvPr/>
        </p:nvCxnSpPr>
        <p:spPr>
          <a:xfrm>
            <a:off x="8563109" y="3275355"/>
            <a:ext cx="3013656" cy="2814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H="1">
            <a:off x="8358389" y="3103808"/>
            <a:ext cx="3322749" cy="2912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3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PRZENOSZENIE TALERZY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Talerzy głębokich nie nosi się bezpośrednio w ręce, ale ustawia na talerzu płaskim</a:t>
            </a:r>
          </a:p>
          <a:p>
            <a:r>
              <a:rPr lang="pl-PL" dirty="0" smtClean="0"/>
              <a:t>Liczba przenoszonych talerzy w lewej ręce nie powinna przekraczać:</a:t>
            </a:r>
          </a:p>
          <a:p>
            <a:pPr lvl="1"/>
            <a:r>
              <a:rPr lang="pl-PL" dirty="0">
                <a:solidFill>
                  <a:srgbClr val="FF0000"/>
                </a:solidFill>
              </a:rPr>
              <a:t>t</a:t>
            </a:r>
            <a:r>
              <a:rPr lang="pl-PL" dirty="0" smtClean="0">
                <a:solidFill>
                  <a:srgbClr val="FF0000"/>
                </a:solidFill>
              </a:rPr>
              <a:t>rzech talerzy płaskich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dwóch talerzy głębokich</a:t>
            </a:r>
          </a:p>
          <a:p>
            <a:r>
              <a:rPr lang="pl-PL" dirty="0" smtClean="0"/>
              <a:t>Ręka prawa jako ręka podająca pozostaje wolna.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330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PRZENOSZENIE TALERZY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Techniki przenoszenia</a:t>
            </a:r>
            <a:r>
              <a:rPr lang="pl-PL" b="1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pl-PL" b="1" dirty="0">
                <a:solidFill>
                  <a:srgbClr val="7030A0"/>
                </a:solidFill>
              </a:rPr>
              <a:t>j</a:t>
            </a:r>
            <a:r>
              <a:rPr lang="pl-PL" b="1" dirty="0" smtClean="0">
                <a:solidFill>
                  <a:srgbClr val="7030A0"/>
                </a:solidFill>
              </a:rPr>
              <a:t>ednego talerza:</a:t>
            </a:r>
          </a:p>
          <a:p>
            <a:pPr lvl="2"/>
            <a:r>
              <a:rPr lang="pl-PL" dirty="0">
                <a:solidFill>
                  <a:srgbClr val="FF0000"/>
                </a:solidFill>
              </a:rPr>
              <a:t>c</a:t>
            </a:r>
            <a:r>
              <a:rPr lang="pl-PL" dirty="0" smtClean="0">
                <a:solidFill>
                  <a:srgbClr val="FF0000"/>
                </a:solidFill>
              </a:rPr>
              <a:t>hwyt od góry kciukiem, od dołu palcem wskazującym</a:t>
            </a:r>
            <a:endParaRPr lang="pl-PL" dirty="0">
              <a:solidFill>
                <a:srgbClr val="FF0000"/>
              </a:solidFill>
            </a:endParaRPr>
          </a:p>
          <a:p>
            <a:pPr lvl="1"/>
            <a:r>
              <a:rPr lang="pl-PL" b="1" dirty="0">
                <a:solidFill>
                  <a:srgbClr val="7030A0"/>
                </a:solidFill>
              </a:rPr>
              <a:t>dwóch talerzy płaskich:</a:t>
            </a:r>
          </a:p>
          <a:p>
            <a:pPr lvl="2"/>
            <a:r>
              <a:rPr lang="pl-PL" dirty="0">
                <a:solidFill>
                  <a:srgbClr val="FF0000"/>
                </a:solidFill>
              </a:rPr>
              <a:t>chwytem </a:t>
            </a:r>
            <a:r>
              <a:rPr lang="pl-PL" dirty="0" smtClean="0">
                <a:solidFill>
                  <a:srgbClr val="FF0000"/>
                </a:solidFill>
              </a:rPr>
              <a:t>górnym</a:t>
            </a:r>
          </a:p>
          <a:p>
            <a:pPr lvl="2"/>
            <a:endParaRPr lang="pl-PL" dirty="0">
              <a:solidFill>
                <a:srgbClr val="FF0000"/>
              </a:solidFill>
            </a:endParaRPr>
          </a:p>
          <a:p>
            <a:pPr lvl="2"/>
            <a:endParaRPr lang="pl-PL" dirty="0" smtClean="0">
              <a:solidFill>
                <a:srgbClr val="FF0000"/>
              </a:solidFill>
            </a:endParaRPr>
          </a:p>
          <a:p>
            <a:pPr lvl="2"/>
            <a:endParaRPr lang="pl-PL" dirty="0">
              <a:solidFill>
                <a:srgbClr val="FF0000"/>
              </a:solidFill>
            </a:endParaRPr>
          </a:p>
          <a:p>
            <a:pPr lvl="2"/>
            <a:endParaRPr lang="pl-PL" dirty="0" smtClean="0">
              <a:solidFill>
                <a:srgbClr val="FF0000"/>
              </a:solidFill>
            </a:endParaRPr>
          </a:p>
          <a:p>
            <a:pPr lvl="2"/>
            <a:endParaRPr lang="pl-PL" dirty="0">
              <a:solidFill>
                <a:srgbClr val="FF0000"/>
              </a:solidFill>
            </a:endParaRPr>
          </a:p>
          <a:p>
            <a:pPr lvl="2"/>
            <a:endParaRPr lang="pl-PL" dirty="0" smtClean="0">
              <a:solidFill>
                <a:srgbClr val="FF0000"/>
              </a:solidFill>
            </a:endParaRPr>
          </a:p>
          <a:p>
            <a:pPr lvl="2"/>
            <a:endParaRPr lang="pl-PL" dirty="0">
              <a:solidFill>
                <a:srgbClr val="FF0000"/>
              </a:solidFill>
            </a:endParaRPr>
          </a:p>
          <a:p>
            <a:pPr lvl="2"/>
            <a:endParaRPr lang="pl-PL" dirty="0">
              <a:solidFill>
                <a:srgbClr val="FF0000"/>
              </a:solidFill>
            </a:endParaRPr>
          </a:p>
          <a:p>
            <a:pPr lvl="2"/>
            <a:r>
              <a:rPr lang="pl-PL" dirty="0" smtClean="0">
                <a:solidFill>
                  <a:srgbClr val="FF0000"/>
                </a:solidFill>
              </a:rPr>
              <a:t>chwytem dolnym</a:t>
            </a:r>
          </a:p>
        </p:txBody>
      </p:sp>
      <p:pic>
        <p:nvPicPr>
          <p:cNvPr id="4" name="Obraz 3" descr="C:\Users\Agata\AppData\Local\Microsoft\Windows\Temporary Internet Files\Content.Word\CIMG00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2" y="4520485"/>
            <a:ext cx="2325562" cy="2215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F:\DCIM\101CASIO\CIMG00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475" y="1384469"/>
            <a:ext cx="2128114" cy="20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F:\DCIM\101CASIO\CIMG00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475" y="4532313"/>
            <a:ext cx="2128114" cy="220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F:\DCIM\101CASIO\CIMG00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9" y="3387144"/>
            <a:ext cx="2334175" cy="194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F:\DCIM\101CASIO\CIMG008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83" y="3387145"/>
            <a:ext cx="2112134" cy="1944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03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PRZENOSZENIE TALERZY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b="1" dirty="0">
                <a:solidFill>
                  <a:srgbClr val="7030A0"/>
                </a:solidFill>
              </a:rPr>
              <a:t>trzech talerzy:</a:t>
            </a:r>
          </a:p>
          <a:p>
            <a:pPr lvl="2"/>
            <a:r>
              <a:rPr lang="pl-PL" dirty="0">
                <a:solidFill>
                  <a:srgbClr val="FF0000"/>
                </a:solidFill>
              </a:rPr>
              <a:t>chwyt dwóch talerzy chwytem dolnym, skręcenie nadgarstka  do siebie i ustawienie trzeciego talerza na brzegu drugiego i </a:t>
            </a:r>
            <a:r>
              <a:rPr lang="pl-PL" dirty="0" smtClean="0">
                <a:solidFill>
                  <a:srgbClr val="FF0000"/>
                </a:solidFill>
              </a:rPr>
              <a:t>nadgarstka</a:t>
            </a:r>
          </a:p>
          <a:p>
            <a:pPr lvl="2"/>
            <a:endParaRPr lang="pl-PL" dirty="0">
              <a:solidFill>
                <a:srgbClr val="FF0000"/>
              </a:solidFill>
            </a:endParaRPr>
          </a:p>
          <a:p>
            <a:pPr lvl="2"/>
            <a:endParaRPr lang="pl-PL" dirty="0" smtClean="0">
              <a:solidFill>
                <a:srgbClr val="FF0000"/>
              </a:solidFill>
            </a:endParaRPr>
          </a:p>
          <a:p>
            <a:pPr lvl="2"/>
            <a:endParaRPr lang="pl-PL" dirty="0">
              <a:solidFill>
                <a:srgbClr val="FF0000"/>
              </a:solidFill>
            </a:endParaRPr>
          </a:p>
          <a:p>
            <a:pPr lvl="2"/>
            <a:endParaRPr lang="pl-PL" dirty="0" smtClean="0">
              <a:solidFill>
                <a:srgbClr val="FF0000"/>
              </a:solidFill>
            </a:endParaRPr>
          </a:p>
          <a:p>
            <a:pPr lvl="2"/>
            <a:endParaRPr lang="pl-PL" dirty="0" smtClean="0">
              <a:solidFill>
                <a:srgbClr val="FF0000"/>
              </a:solidFill>
            </a:endParaRPr>
          </a:p>
          <a:p>
            <a:pPr lvl="2"/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9" name="Symbol zastępczy zawartości 8" descr="F:\DCIM\101CASIO\CIMG0079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336" y="3512412"/>
            <a:ext cx="2671805" cy="261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C:\Users\Agata\AppData\Local\Microsoft\Windows\Temporary Internet Files\Content.Word\CIMG00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58" y="3475836"/>
            <a:ext cx="2880923" cy="26872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6117465" y="1901195"/>
            <a:ext cx="51515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7030A0"/>
                </a:solidFill>
              </a:rPr>
              <a:t>większej liczby czystych talerzy: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bezpośrednio w ręce obejmując je oburącz przez serwetę lub ustawiając na dłoni przykrytej serwetą</a:t>
            </a:r>
          </a:p>
        </p:txBody>
      </p:sp>
    </p:spTree>
    <p:extLst>
      <p:ext uri="{BB962C8B-B14F-4D97-AF65-F5344CB8AC3E}">
        <p14:creationId xmlns:p14="http://schemas.microsoft.com/office/powerpoint/2010/main" val="2166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PRZENOSZENIE BULIONÓWEK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Bulionówki</a:t>
            </a:r>
            <a:r>
              <a:rPr lang="pl-PL" dirty="0" smtClean="0"/>
              <a:t> zawsze ustawia się na spodkach odpowiedniej wielkości. 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Techniki przenoszenia:</a:t>
            </a:r>
          </a:p>
          <a:p>
            <a:pPr lvl="1"/>
            <a:r>
              <a:rPr lang="pl-PL" dirty="0">
                <a:solidFill>
                  <a:srgbClr val="FF0000"/>
                </a:solidFill>
              </a:rPr>
              <a:t>z</a:t>
            </a:r>
            <a:r>
              <a:rPr lang="pl-PL" dirty="0" smtClean="0">
                <a:solidFill>
                  <a:srgbClr val="FF0000"/>
                </a:solidFill>
              </a:rPr>
              <a:t>użyciem tacy kelnerskiej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bezpośrednio w ręce chwytem górnym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 descr="F:\DCIM\101CASIO\CIMG00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93" y="3675115"/>
            <a:ext cx="2715228" cy="2487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PRZENOSZENIE SZKŁA I FILIŻANEK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Naczynia szklane należy zawsze przenosić na tacy</a:t>
            </a:r>
          </a:p>
          <a:p>
            <a:r>
              <a:rPr lang="pl-PL" dirty="0" smtClean="0"/>
              <a:t>Naczynia ustawiać tak, aby nie stykały się ze sobą</a:t>
            </a:r>
          </a:p>
          <a:p>
            <a:r>
              <a:rPr lang="pl-PL" dirty="0" smtClean="0"/>
              <a:t>Filiżanki przenosi się na tacy razem z dodatkami</a:t>
            </a:r>
          </a:p>
          <a:p>
            <a:r>
              <a:rPr lang="pl-PL" dirty="0" smtClean="0"/>
              <a:t>W trakcie przenoszenia należy unikać balansowania tacą</a:t>
            </a:r>
            <a:endParaRPr lang="pl-PL" dirty="0"/>
          </a:p>
        </p:txBody>
      </p:sp>
      <p:pic>
        <p:nvPicPr>
          <p:cNvPr id="4" name="Obraz 3" descr="F:\DCIM\101CASIO\CIMG00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38" y="3593205"/>
            <a:ext cx="3039414" cy="2794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Agata\AppData\Local\Microsoft\Windows\Temporary Internet Files\Content.Word\CIMG00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8" y="3593205"/>
            <a:ext cx="3290370" cy="2794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9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PRZENOSZENIE SZTUĆCÓW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Sposoby przenoszenia:</a:t>
            </a:r>
          </a:p>
          <a:p>
            <a:pPr lvl="1"/>
            <a:r>
              <a:rPr lang="pl-PL" dirty="0">
                <a:solidFill>
                  <a:srgbClr val="FF0000"/>
                </a:solidFill>
              </a:rPr>
              <a:t>w</a:t>
            </a:r>
            <a:r>
              <a:rPr lang="pl-PL" dirty="0" smtClean="0">
                <a:solidFill>
                  <a:srgbClr val="FF0000"/>
                </a:solidFill>
              </a:rPr>
              <a:t>iększą liczbę – na tacy wyłożonej serwetą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pojedyncze sztuki w serwecie kelnerskiej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 descr="C:\Users\Agata\AppData\Local\Microsoft\Windows\Temporary Internet Files\Content.Word\CIMG00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09" y="3303947"/>
            <a:ext cx="3258355" cy="2859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1" y="3303947"/>
            <a:ext cx="3232023" cy="28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projektem zielonego przezroczystego obramowania (panoramiczna)</Template>
  <TotalTime>0</TotalTime>
  <Words>981</Words>
  <Application>Microsoft Office PowerPoint</Application>
  <PresentationFormat>Panoramiczny</PresentationFormat>
  <Paragraphs>156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1" baseType="lpstr">
      <vt:lpstr>Arial</vt:lpstr>
      <vt:lpstr>Century Gothic</vt:lpstr>
      <vt:lpstr>Sheer Green 16x9</vt:lpstr>
      <vt:lpstr>TECHNIKA PRZENOSZENIA</vt:lpstr>
      <vt:lpstr>ZASADY PRZENOSZENIA ZASTAWY STOŁOWEJ</vt:lpstr>
      <vt:lpstr>ZASADY PRZENOSZENIA ZASTAWY STOŁOWEJ</vt:lpstr>
      <vt:lpstr>PRZENOSZENIE TALERZY</vt:lpstr>
      <vt:lpstr>PRZENOSZENIE TALERZY</vt:lpstr>
      <vt:lpstr>PRZENOSZENIE TALERZY</vt:lpstr>
      <vt:lpstr>PRZENOSZENIE BULIONÓWEK</vt:lpstr>
      <vt:lpstr>PRZENOSZENIE SZKŁA I FILIŻANEK</vt:lpstr>
      <vt:lpstr>PRZENOSZENIE SZTUĆCÓW</vt:lpstr>
      <vt:lpstr>PRZENOSZENIE PÓŁMISKÓW</vt:lpstr>
      <vt:lpstr>TECHNIKA PRZENOSZENIA TAC</vt:lpstr>
      <vt:lpstr>RODZAJE TAC</vt:lpstr>
      <vt:lpstr>RODZAJE TAC</vt:lpstr>
      <vt:lpstr>TACE DO OBSŁUGI GOŚCI</vt:lpstr>
      <vt:lpstr>TACE DO PRZENOSZENIA POTRAW</vt:lpstr>
      <vt:lpstr>TECHNIKI PRZENOSZENIA TAC</vt:lpstr>
      <vt:lpstr>PRZENOSZENIE TACY OKRĄGŁEJ</vt:lpstr>
      <vt:lpstr>PRZENOSZENIE TACY </vt:lpstr>
      <vt:lpstr>POZOSTAŁE ZASADY PRZENOSZENIA TAC</vt:lpstr>
      <vt:lpstr>TECHNIKA ZBIERANIA ZASTAWY STOŁOWEJ </vt:lpstr>
      <vt:lpstr>KIERUNEK ZBIERANIA ZASTAWY STOŁOWEJ</vt:lpstr>
      <vt:lpstr>ZBIERANIE TALERZY PO KONSUMPCJI</vt:lpstr>
      <vt:lpstr>ZBIERANIE TALERZY PO KONSUMPCJI</vt:lpstr>
      <vt:lpstr>Prezentacja programu PowerPoint</vt:lpstr>
      <vt:lpstr>Prezentacja programu PowerPoint</vt:lpstr>
      <vt:lpstr>ZBIERANIE BULIONÓWEK</vt:lpstr>
      <vt:lpstr>ZBIERANIE ZASTAWY STOŁOWEJ NA TACĘ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2016-10-31T11:23:22Z</dcterms:created>
  <dcterms:modified xsi:type="dcterms:W3CDTF">2020-05-08T07:06:35Z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