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88" r:id="rId20"/>
    <p:sldId id="274" r:id="rId21"/>
    <p:sldId id="275" r:id="rId22"/>
    <p:sldId id="283" r:id="rId23"/>
    <p:sldId id="276" r:id="rId24"/>
    <p:sldId id="277" r:id="rId25"/>
    <p:sldId id="280" r:id="rId26"/>
    <p:sldId id="281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FEE9-2BD7-4796-9C51-2A26D974DBD5}" type="datetimeFigureOut">
              <a:rPr lang="pl-PL" smtClean="0"/>
              <a:pPr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9924-D271-464D-9415-D162C35FE7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Szkodniki roślin uprawnych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Kl. I </a:t>
            </a:r>
            <a:r>
              <a:rPr lang="pl-PL" dirty="0" smtClean="0"/>
              <a:t>CB, I CG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/>
              <a:t>Żer chowacza brukwiaczka</a:t>
            </a:r>
          </a:p>
        </p:txBody>
      </p:sp>
      <p:pic>
        <p:nvPicPr>
          <p:cNvPr id="81924" name="Picture 4" descr="chowacz brukwiac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5488" y="1412875"/>
            <a:ext cx="2432050" cy="4968875"/>
          </a:xfrm>
          <a:noFill/>
          <a:ln/>
        </p:spPr>
      </p:pic>
      <p:pic>
        <p:nvPicPr>
          <p:cNvPr id="81926" name="Picture 6" descr="chowacz brukwiac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24538" y="2897188"/>
            <a:ext cx="2660650" cy="3101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Szkieletowanie liści</a:t>
            </a:r>
          </a:p>
        </p:txBody>
      </p:sp>
      <p:pic>
        <p:nvPicPr>
          <p:cNvPr id="87044" name="Picture 4" descr="stonka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905000"/>
            <a:ext cx="5872163" cy="4191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/>
              <a:t>Korzenie uszkodzone przez stonkę kukurydzianą</a:t>
            </a:r>
          </a:p>
        </p:txBody>
      </p:sp>
      <p:pic>
        <p:nvPicPr>
          <p:cNvPr id="89092" name="Picture 4" descr="Korzenie uszkodzone przez larw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8950" y="2065338"/>
            <a:ext cx="5815013" cy="393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/>
              <a:t>Żer mszyc o aparacie gębowym kłująco- ssącym</a:t>
            </a:r>
          </a:p>
        </p:txBody>
      </p:sp>
      <p:pic>
        <p:nvPicPr>
          <p:cNvPr id="93188" name="Picture 4" descr="mszyce_fo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9788" y="2332038"/>
            <a:ext cx="5815012" cy="3379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mszyce_fot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549275"/>
            <a:ext cx="6337300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Turkuć podjadek</a:t>
            </a:r>
          </a:p>
        </p:txBody>
      </p:sp>
      <p:pic>
        <p:nvPicPr>
          <p:cNvPr id="108548" name="Picture 4" descr="szkodniki_glebowe_turkuc_podjade_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5713" y="2346325"/>
            <a:ext cx="4632325" cy="3306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roztocz</a:t>
            </a:r>
          </a:p>
        </p:txBody>
      </p:sp>
      <p:pic>
        <p:nvPicPr>
          <p:cNvPr id="110596" name="Picture 4" descr="Rust_Mite%2C_Aceria_anthocop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700213"/>
            <a:ext cx="5545137" cy="475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Wołek zbożowy</a:t>
            </a:r>
          </a:p>
        </p:txBody>
      </p:sp>
      <p:pic>
        <p:nvPicPr>
          <p:cNvPr id="112644" name="Picture 4" descr="enc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9338" y="2598738"/>
            <a:ext cx="5114925" cy="3333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Drutowce</a:t>
            </a:r>
          </a:p>
        </p:txBody>
      </p:sp>
      <p:pic>
        <p:nvPicPr>
          <p:cNvPr id="114692" name="Picture 4" descr="2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9188" y="2870200"/>
            <a:ext cx="4833937" cy="2928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Drutwiec</a:t>
            </a:r>
            <a:r>
              <a:rPr lang="pl-PL" dirty="0" smtClean="0"/>
              <a:t> – larwa sprężyka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550" y="2229644"/>
            <a:ext cx="33909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/>
              <a:t>Szkodniki roślin-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398713"/>
            <a:ext cx="8007350" cy="3000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/>
              <a:t>   </a:t>
            </a:r>
            <a:r>
              <a:rPr lang="pl-PL" sz="3600"/>
              <a:t>Są to organizmy zwierzęce, których działalność (odżywianie) powoduje uszkodzenia roślin i produktów roślinnych.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Strąkowiec </a:t>
            </a:r>
            <a:br>
              <a:rPr lang="pl-PL" dirty="0"/>
            </a:br>
            <a:endParaRPr lang="pl-PL" dirty="0"/>
          </a:p>
        </p:txBody>
      </p:sp>
      <p:pic>
        <p:nvPicPr>
          <p:cNvPr id="119812" name="Picture 4" descr="strakowiecfasolow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00200"/>
            <a:ext cx="6624637" cy="4924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Śmietka ćwiklanka na liściu buraka</a:t>
            </a:r>
          </a:p>
        </p:txBody>
      </p:sp>
      <p:pic>
        <p:nvPicPr>
          <p:cNvPr id="121860" name="Picture 4" descr="smietka_cwiklanka_dorosl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16113"/>
            <a:ext cx="6769100" cy="4249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Szkodnik przedstawiony na ilustracji to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buNone/>
            </a:pPr>
            <a:r>
              <a:rPr lang="pl-PL" dirty="0" smtClean="0"/>
              <a:t>a) skrzypionka.</a:t>
            </a:r>
          </a:p>
          <a:p>
            <a:pPr lvl="0" fontAlgn="base">
              <a:buNone/>
            </a:pPr>
            <a:r>
              <a:rPr lang="pl-PL" dirty="0" smtClean="0"/>
              <a:t>b) chowacz czterozębny.</a:t>
            </a:r>
          </a:p>
          <a:p>
            <a:pPr lvl="0" fontAlgn="base">
              <a:buNone/>
            </a:pPr>
            <a:r>
              <a:rPr lang="pl-PL" dirty="0" smtClean="0"/>
              <a:t>c) drutowiec.</a:t>
            </a:r>
          </a:p>
          <a:p>
            <a:pPr>
              <a:buNone/>
            </a:pPr>
            <a:r>
              <a:rPr lang="pl-PL" dirty="0" smtClean="0"/>
              <a:t>d) mątwik ziemniaczany</a:t>
            </a:r>
            <a:endParaRPr lang="pl-PL" dirty="0"/>
          </a:p>
        </p:txBody>
      </p:sp>
      <p:pic>
        <p:nvPicPr>
          <p:cNvPr id="5" name="Symbol zastępczy zawartości 3" descr="https://kwalifikacjewzawodzie.pl/wp-content/uploads/2018/04/r3_szkodnik4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071678"/>
            <a:ext cx="2505075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Żeruje, nadgryzając pąki kwiatowe </a:t>
            </a:r>
          </a:p>
          <a:p>
            <a:pPr>
              <a:buNone/>
            </a:pPr>
            <a:r>
              <a:rPr lang="pl-PL" dirty="0"/>
              <a:t>a) stonka ziemniaczana.</a:t>
            </a:r>
          </a:p>
          <a:p>
            <a:pPr>
              <a:buNone/>
            </a:pPr>
            <a:r>
              <a:rPr lang="pl-PL" dirty="0"/>
              <a:t>b) turkuć podjadek.</a:t>
            </a:r>
          </a:p>
          <a:p>
            <a:pPr>
              <a:buNone/>
            </a:pPr>
            <a:r>
              <a:rPr lang="pl-PL" dirty="0"/>
              <a:t>c) słodyszek rzepakowy.</a:t>
            </a:r>
          </a:p>
          <a:p>
            <a:pPr>
              <a:buNone/>
            </a:pPr>
            <a:r>
              <a:rPr lang="pl-PL" dirty="0"/>
              <a:t>d) śmietka kapuściana.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/>
              <a:t>Oligofagi to</a:t>
            </a:r>
          </a:p>
          <a:p>
            <a:pPr>
              <a:buNone/>
            </a:pPr>
            <a:r>
              <a:rPr lang="pl-PL" dirty="0"/>
              <a:t>a) szkodniki, które żerują na wielu gatunkach należących do różnych rodzin</a:t>
            </a:r>
          </a:p>
          <a:p>
            <a:pPr>
              <a:buNone/>
            </a:pPr>
            <a:r>
              <a:rPr lang="pl-PL" dirty="0"/>
              <a:t>b) chwasty, których okres wegetacji trwa 4 – 8 tygodni.</a:t>
            </a:r>
          </a:p>
          <a:p>
            <a:pPr>
              <a:buNone/>
            </a:pPr>
            <a:r>
              <a:rPr lang="pl-PL" dirty="0"/>
              <a:t>c) środki ochrony roślin.</a:t>
            </a:r>
          </a:p>
          <a:p>
            <a:pPr>
              <a:buNone/>
            </a:pPr>
            <a:r>
              <a:rPr lang="pl-PL" dirty="0"/>
              <a:t>d) szkodniki, które żerują na roślinach gatunków pokrewnych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Strąkowiec to szkodnik:</a:t>
            </a:r>
            <a:endParaRPr lang="pl-PL" dirty="0"/>
          </a:p>
          <a:p>
            <a:pPr>
              <a:buNone/>
            </a:pPr>
            <a:r>
              <a:rPr lang="pl-PL" dirty="0"/>
              <a:t>a) grochu, peluszki, wyki.</a:t>
            </a:r>
          </a:p>
          <a:p>
            <a:pPr>
              <a:buNone/>
            </a:pPr>
            <a:r>
              <a:rPr lang="pl-PL" dirty="0"/>
              <a:t>b) koniczyny.</a:t>
            </a:r>
          </a:p>
          <a:p>
            <a:pPr>
              <a:buNone/>
            </a:pPr>
            <a:r>
              <a:rPr lang="pl-PL" dirty="0"/>
              <a:t>c) rzepaku.</a:t>
            </a:r>
          </a:p>
          <a:p>
            <a:pPr>
              <a:buNone/>
            </a:pPr>
            <a:r>
              <a:rPr lang="pl-PL" dirty="0"/>
              <a:t>d) ziemniaków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Słodyszek rzepakowiec jest szkodnikiem</a:t>
            </a:r>
          </a:p>
          <a:p>
            <a:pPr lvl="0">
              <a:buNone/>
            </a:pPr>
            <a:r>
              <a:rPr lang="pl-PL" dirty="0" smtClean="0"/>
              <a:t>a) buraka cukrowego</a:t>
            </a:r>
          </a:p>
          <a:p>
            <a:pPr lvl="0">
              <a:buNone/>
            </a:pPr>
            <a:r>
              <a:rPr lang="pl-PL" dirty="0" smtClean="0"/>
              <a:t>b) rzepaku ozimego</a:t>
            </a:r>
          </a:p>
          <a:p>
            <a:pPr lvl="0">
              <a:buNone/>
            </a:pPr>
            <a:r>
              <a:rPr lang="pl-PL" dirty="0" smtClean="0"/>
              <a:t>c) pszenicy jarej</a:t>
            </a:r>
          </a:p>
          <a:p>
            <a:pPr lvl="0">
              <a:buNone/>
            </a:pPr>
            <a:r>
              <a:rPr lang="pl-PL" dirty="0" smtClean="0"/>
              <a:t>d) ziemniaków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Rozpoznaj :       </a:t>
            </a:r>
            <a:endParaRPr lang="pl-PL" sz="3200" dirty="0"/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745" y="2099256"/>
            <a:ext cx="3081521" cy="277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918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 ?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1975" y="1600200"/>
            <a:ext cx="5480050" cy="45259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?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25" y="1600200"/>
            <a:ext cx="5365750" cy="4525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Podział szkodników: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Monofagiczne- żywią się jednym gatunkiem rośliny np. mątwik ziemniaczany, burakowy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matw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920038" cy="4465637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Mątwik ziemniaczany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nici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466850"/>
            <a:ext cx="4495800" cy="3924300"/>
          </a:xfrm>
          <a:prstGeom prst="rect">
            <a:avLst/>
          </a:prstGeom>
          <a:noFill/>
        </p:spPr>
      </p:pic>
      <p:sp>
        <p:nvSpPr>
          <p:cNvPr id="614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Mątwik burakowy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Szkodniki polifagiczne- żywiące się wieloma gatunkami roślin, należące do różnych rodzin botanicznych</a:t>
            </a:r>
          </a:p>
        </p:txBody>
      </p:sp>
      <p:pic>
        <p:nvPicPr>
          <p:cNvPr id="63492" name="Picture 4" descr="6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398713"/>
            <a:ext cx="5872163" cy="3697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/>
              <a:t>Szkodniki oligofagiczne- żywiące się roślinami tej samej rodziny</a:t>
            </a:r>
          </a:p>
        </p:txBody>
      </p:sp>
      <p:pic>
        <p:nvPicPr>
          <p:cNvPr id="66564" name="Picture 4" descr="16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041525"/>
            <a:ext cx="6178550" cy="39163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Szkodniki mogą żerować na :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Częściach podziemnych roślin</a:t>
            </a:r>
          </a:p>
          <a:p>
            <a:r>
              <a:rPr lang="pl-PL" dirty="0"/>
              <a:t>Na częściach nadziemnych</a:t>
            </a:r>
          </a:p>
          <a:p>
            <a:r>
              <a:rPr lang="pl-PL" dirty="0"/>
              <a:t>Na liściach</a:t>
            </a:r>
          </a:p>
          <a:p>
            <a:r>
              <a:rPr lang="pl-PL" dirty="0"/>
              <a:t>W organach generatywnych- kwiaty</a:t>
            </a:r>
          </a:p>
          <a:p>
            <a:r>
              <a:rPr lang="pl-PL" dirty="0"/>
              <a:t>Owocach i nasionach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/>
              <a:t>Najwięcej szkodników należy do gromady owadów</a:t>
            </a:r>
          </a:p>
        </p:txBody>
      </p:sp>
      <p:sp>
        <p:nvSpPr>
          <p:cNvPr id="195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Owady rozmnażają się:</a:t>
            </a:r>
          </a:p>
          <a:p>
            <a:pPr>
              <a:buNone/>
            </a:pPr>
            <a:r>
              <a:rPr lang="pl-PL" dirty="0"/>
              <a:t>I  przeobrażenie zupełne </a:t>
            </a:r>
          </a:p>
          <a:p>
            <a:pPr>
              <a:buNone/>
            </a:pPr>
            <a:r>
              <a:rPr lang="pl-PL" dirty="0"/>
              <a:t>II przeobrażenie niezupełne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265</Words>
  <Application>Microsoft Office PowerPoint</Application>
  <PresentationFormat>Pokaz na ekranie (4:3)</PresentationFormat>
  <Paragraphs>59</Paragraphs>
  <Slides>29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Szkodniki roślin uprawnych</vt:lpstr>
      <vt:lpstr>Szkodniki roślin-</vt:lpstr>
      <vt:lpstr>Podział szkodników:</vt:lpstr>
      <vt:lpstr>Mątwik ziemniaczany</vt:lpstr>
      <vt:lpstr>Mątwik burakowy</vt:lpstr>
      <vt:lpstr>Szkodniki polifagiczne- żywiące się wieloma gatunkami roślin, należące do różnych rodzin botanicznych</vt:lpstr>
      <vt:lpstr>Szkodniki oligofagiczne- żywiące się roślinami tej samej rodziny</vt:lpstr>
      <vt:lpstr>Szkodniki mogą żerować na :</vt:lpstr>
      <vt:lpstr>Najwięcej szkodników należy do gromady owadów</vt:lpstr>
      <vt:lpstr>Żer chowacza brukwiaczka</vt:lpstr>
      <vt:lpstr>Szkieletowanie liści</vt:lpstr>
      <vt:lpstr>Korzenie uszkodzone przez stonkę kukurydzianą</vt:lpstr>
      <vt:lpstr>Żer mszyc o aparacie gębowym kłująco- ssącym</vt:lpstr>
      <vt:lpstr>Slajd 14</vt:lpstr>
      <vt:lpstr>Turkuć podjadek</vt:lpstr>
      <vt:lpstr>roztocz</vt:lpstr>
      <vt:lpstr>Wołek zbożowy</vt:lpstr>
      <vt:lpstr>Drutowce</vt:lpstr>
      <vt:lpstr>Drutwiec – larwa sprężyka</vt:lpstr>
      <vt:lpstr>Strąkowiec  </vt:lpstr>
      <vt:lpstr>Śmietka ćwiklanka na liściu buraka</vt:lpstr>
      <vt:lpstr>Szkodnik przedstawiony na ilustracji to</vt:lpstr>
      <vt:lpstr>Slajd 23</vt:lpstr>
      <vt:lpstr>Slajd 24</vt:lpstr>
      <vt:lpstr>Slajd 25</vt:lpstr>
      <vt:lpstr>Slajd 26</vt:lpstr>
      <vt:lpstr>Rozpoznaj :       </vt:lpstr>
      <vt:lpstr> ?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Szkodniki roślin uprawnych</dc:title>
  <dc:creator>Mateusz</dc:creator>
  <cp:lastModifiedBy>Mateusz</cp:lastModifiedBy>
  <cp:revision>12</cp:revision>
  <dcterms:created xsi:type="dcterms:W3CDTF">2020-03-25T12:21:14Z</dcterms:created>
  <dcterms:modified xsi:type="dcterms:W3CDTF">2020-05-18T21:14:05Z</dcterms:modified>
</cp:coreProperties>
</file>