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F3BC-E8A6-4380-BD87-9607C4A4D7CD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20E-83EC-419B-AA20-37C14D6D03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139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F3BC-E8A6-4380-BD87-9607C4A4D7CD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20E-83EC-419B-AA20-37C14D6D03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47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F3BC-E8A6-4380-BD87-9607C4A4D7CD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20E-83EC-419B-AA20-37C14D6D03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83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F3BC-E8A6-4380-BD87-9607C4A4D7CD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20E-83EC-419B-AA20-37C14D6D03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64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F3BC-E8A6-4380-BD87-9607C4A4D7CD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20E-83EC-419B-AA20-37C14D6D03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00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F3BC-E8A6-4380-BD87-9607C4A4D7CD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20E-83EC-419B-AA20-37C14D6D03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713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F3BC-E8A6-4380-BD87-9607C4A4D7CD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20E-83EC-419B-AA20-37C14D6D03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85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F3BC-E8A6-4380-BD87-9607C4A4D7CD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20E-83EC-419B-AA20-37C14D6D03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47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F3BC-E8A6-4380-BD87-9607C4A4D7CD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20E-83EC-419B-AA20-37C14D6D03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50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F3BC-E8A6-4380-BD87-9607C4A4D7CD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20E-83EC-419B-AA20-37C14D6D03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92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F3BC-E8A6-4380-BD87-9607C4A4D7CD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20E-83EC-419B-AA20-37C14D6D03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9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F3BC-E8A6-4380-BD87-9607C4A4D7CD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9120E-83EC-419B-AA20-37C14D6D03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909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9936" y="2909600"/>
            <a:ext cx="7221682" cy="2493673"/>
          </a:xfrm>
          <a:ln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Sporządzanie potraw </a:t>
            </a:r>
            <a:b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wykorzystaniem </a:t>
            </a:r>
            <a:b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śmietany i śmietanki</a:t>
            </a:r>
            <a:endParaRPr lang="pl-P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65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1323" y="483937"/>
            <a:ext cx="8731827" cy="975302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</a:t>
            </a: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mietanka i śmietana w żywieniu dietetycznym</a:t>
            </a:r>
            <a:endParaRPr lang="pl-PL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1323" y="1732107"/>
            <a:ext cx="10515600" cy="4585566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Śmietanka i śmietana - </a:t>
            </a:r>
            <a:r>
              <a:rPr lang="pl-PL" dirty="0" smtClean="0"/>
              <a:t>w żywieniu ludzi chorych ma zastosowanie </a:t>
            </a:r>
            <a:br>
              <a:rPr lang="pl-PL" dirty="0" smtClean="0"/>
            </a:br>
            <a:r>
              <a:rPr lang="pl-PL" dirty="0" smtClean="0"/>
              <a:t>tylko śmietanka, którą używa się do podprawiania zup, sosów, zaprawiania surówek, sałatek, do produkcji deserów. </a:t>
            </a:r>
          </a:p>
          <a:p>
            <a:pPr marL="0" indent="0">
              <a:buNone/>
            </a:pPr>
            <a:endParaRPr lang="pl-P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Uwaga! Śmietana jest zabroniona we wszystkich dietach. 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66" y="3155662"/>
            <a:ext cx="2893283" cy="192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616" y="3242036"/>
            <a:ext cx="2619375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77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Śmietanka- otrzymywanie i rodzaje.</a:t>
            </a:r>
            <a:endParaRPr lang="pl-PL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6309" y="1441161"/>
            <a:ext cx="10515600" cy="4351338"/>
          </a:xfrm>
        </p:spPr>
        <p:txBody>
          <a:bodyPr/>
          <a:lstStyle/>
          <a:p>
            <a:r>
              <a:rPr lang="pl-PL" dirty="0" smtClean="0"/>
              <a:t>Śmietankę uzyskuje się poprzez odwirowanie mleka, </a:t>
            </a:r>
            <a:br>
              <a:rPr lang="pl-PL" dirty="0" smtClean="0"/>
            </a:br>
            <a:r>
              <a:rPr lang="pl-PL" dirty="0" smtClean="0"/>
              <a:t>a następnie poddanie homogenizacji i pasteryzacji. </a:t>
            </a:r>
          </a:p>
          <a:p>
            <a:r>
              <a:rPr lang="pl-PL" dirty="0" smtClean="0"/>
              <a:t>W zależności od zawartości tłuszczu wyróżnia się następujące </a:t>
            </a:r>
            <a:br>
              <a:rPr lang="pl-PL" dirty="0" smtClean="0"/>
            </a:br>
            <a:r>
              <a:rPr lang="pl-PL" dirty="0" smtClean="0"/>
              <a:t>rodzaje śmietanki: </a:t>
            </a:r>
          </a:p>
          <a:p>
            <a:pPr marL="0" indent="0">
              <a:buNone/>
            </a:pPr>
            <a:r>
              <a:rPr lang="pl-PL" dirty="0" smtClean="0"/>
              <a:t>−niskotłuszczowa – o zwartości tłuszczu 9% i 12%, </a:t>
            </a:r>
          </a:p>
          <a:p>
            <a:pPr marL="0" indent="0">
              <a:buNone/>
            </a:pPr>
            <a:r>
              <a:rPr lang="pl-PL" dirty="0" smtClean="0"/>
              <a:t>−tłusta – o zawartości tłuszczu 18% i 20%, </a:t>
            </a:r>
          </a:p>
          <a:p>
            <a:pPr marL="0" indent="0">
              <a:buNone/>
            </a:pPr>
            <a:r>
              <a:rPr lang="pl-PL" dirty="0" smtClean="0"/>
              <a:t>−kremowa – o zawartości tłuszczu 30%, −tortowa - o zawartości tłuszczu 36%.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117" y="4867518"/>
            <a:ext cx="1891145" cy="1891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597" y="4368207"/>
            <a:ext cx="1399525" cy="2308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585" y="4826335"/>
            <a:ext cx="1443689" cy="193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69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Śmietana- otrzymywanie i rodzaje. </a:t>
            </a:r>
            <a:endParaRPr lang="pl-PL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8818" y="1690688"/>
            <a:ext cx="10515600" cy="4351338"/>
          </a:xfrm>
        </p:spPr>
        <p:txBody>
          <a:bodyPr/>
          <a:lstStyle/>
          <a:p>
            <a:r>
              <a:rPr lang="pl-PL" dirty="0" smtClean="0"/>
              <a:t>Śmietanę uzyskuje się ze śmietanki poprzez ukwaszenie jej czystymi kulturami maślarskimi. </a:t>
            </a:r>
          </a:p>
          <a:p>
            <a:r>
              <a:rPr lang="pl-PL" dirty="0" smtClean="0"/>
              <a:t>Śmietany dzielimy także ze względu na zawartość tłuszczu na:</a:t>
            </a:r>
          </a:p>
          <a:p>
            <a:pPr marL="0" indent="0">
              <a:buNone/>
            </a:pPr>
            <a:r>
              <a:rPr lang="pl-PL" dirty="0" smtClean="0"/>
              <a:t>−niskotłuszczowe – zawartość tłuszczu 9% i 12%, </a:t>
            </a:r>
          </a:p>
          <a:p>
            <a:pPr marL="0" indent="0">
              <a:buNone/>
            </a:pPr>
            <a:r>
              <a:rPr lang="pl-PL" dirty="0" smtClean="0"/>
              <a:t>−tłuste – zawartość tłuszczu 18% i 20%.</a:t>
            </a:r>
            <a:endParaRPr lang="pl-PL" dirty="0"/>
          </a:p>
        </p:txBody>
      </p:sp>
      <p:sp>
        <p:nvSpPr>
          <p:cNvPr id="4" name="Elipsa 3"/>
          <p:cNvSpPr/>
          <p:nvPr/>
        </p:nvSpPr>
        <p:spPr>
          <a:xfrm>
            <a:off x="4297133" y="4389081"/>
            <a:ext cx="7712015" cy="21479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Dobra śmietanka i śmietana powinny mieć barwę białą lub kremową , powierzchnię gładką i błyszczącą, konsystencję 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ednolitą bez grudek. Aromat powinien być przyjemny, czysty, smak słodki dla śmietanki, lekko kwaśny dla śmietany. </a:t>
            </a:r>
            <a:endParaRPr lang="pl-PL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2" descr="Śmietana 12% 200 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4" descr="Śmietana 12% 200 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4392625"/>
            <a:ext cx="1896918" cy="189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740" y="4618771"/>
            <a:ext cx="1670771" cy="1670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38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4355" y="500062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Zastosowanie </a:t>
            </a: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śmietanki </a:t>
            </a:r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śmietany </a:t>
            </a:r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produkcji potraw.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1782" y="1472333"/>
            <a:ext cx="10515600" cy="50531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u="sng" dirty="0" smtClean="0">
                <a:solidFill>
                  <a:srgbClr val="0070C0"/>
                </a:solidFill>
              </a:rPr>
              <a:t>Śmietana może być dodatkiem do wielu potraw: </a:t>
            </a:r>
          </a:p>
          <a:p>
            <a:pPr marL="0" indent="0">
              <a:buNone/>
            </a:pPr>
            <a:r>
              <a:rPr lang="pl-PL" dirty="0" smtClean="0"/>
              <a:t>- zup</a:t>
            </a:r>
            <a:br>
              <a:rPr lang="pl-PL" dirty="0" smtClean="0"/>
            </a:br>
            <a:r>
              <a:rPr lang="pl-PL" dirty="0" smtClean="0"/>
              <a:t>- sosów</a:t>
            </a:r>
            <a:br>
              <a:rPr lang="pl-PL" dirty="0" smtClean="0"/>
            </a:br>
            <a:r>
              <a:rPr lang="pl-PL" dirty="0" smtClean="0"/>
              <a:t>- surówek</a:t>
            </a:r>
            <a:br>
              <a:rPr lang="pl-PL" dirty="0" smtClean="0"/>
            </a:br>
            <a:r>
              <a:rPr lang="pl-PL" dirty="0" smtClean="0"/>
              <a:t>- sałatek </a:t>
            </a:r>
            <a:br>
              <a:rPr lang="pl-PL" dirty="0" smtClean="0"/>
            </a:br>
            <a:r>
              <a:rPr lang="pl-PL" dirty="0" smtClean="0"/>
              <a:t>- potraw mącznych (pierogi z owocami)</a:t>
            </a:r>
            <a:br>
              <a:rPr lang="pl-PL" dirty="0" smtClean="0"/>
            </a:br>
            <a:r>
              <a:rPr lang="pl-PL" dirty="0" smtClean="0"/>
              <a:t>- purée i farszów </a:t>
            </a:r>
            <a:br>
              <a:rPr lang="pl-PL" dirty="0" smtClean="0"/>
            </a:br>
            <a:r>
              <a:rPr lang="pl-PL" dirty="0" smtClean="0"/>
              <a:t>- koktajli słonych i słodkich</a:t>
            </a:r>
          </a:p>
          <a:p>
            <a:pPr marL="0" indent="0">
              <a:buNone/>
            </a:pPr>
            <a:endParaRPr lang="pl-PL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u="sng" dirty="0" smtClean="0">
                <a:solidFill>
                  <a:srgbClr val="0070C0"/>
                </a:solidFill>
              </a:rPr>
              <a:t>Śmietanka 9 i 12% </a:t>
            </a:r>
            <a:r>
              <a:rPr lang="pl-PL" dirty="0" smtClean="0"/>
              <a:t>jest stosowana jako dodatek do kawy i herbaty. </a:t>
            </a:r>
            <a:br>
              <a:rPr lang="pl-PL" dirty="0" smtClean="0"/>
            </a:br>
            <a:endParaRPr lang="pl-PL" dirty="0" smtClean="0"/>
          </a:p>
          <a:p>
            <a:pPr marL="0" indent="0">
              <a:buNone/>
            </a:pPr>
            <a:r>
              <a:rPr lang="pl-PL" u="sng" dirty="0" smtClean="0">
                <a:solidFill>
                  <a:srgbClr val="0070C0"/>
                </a:solidFill>
              </a:rPr>
              <a:t>Śmietanka kremowa 30% </a:t>
            </a:r>
            <a:r>
              <a:rPr lang="pl-PL" dirty="0" smtClean="0"/>
              <a:t>jest wykorzystywana do sporządzania deserów oraz kremów do ciast w cukiernictwie. Kremowa śmietanka jest także składnikiem knelu (mięso drobiowe mielone i </a:t>
            </a:r>
            <a:r>
              <a:rPr lang="pl-PL" dirty="0" err="1" smtClean="0"/>
              <a:t>tablerowane</a:t>
            </a:r>
            <a:r>
              <a:rPr lang="pl-PL" dirty="0" smtClean="0"/>
              <a:t> – sporządza się z niego budynie, pulpety i nadzienia do innych potraw z drobiu).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74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337" y="666461"/>
            <a:ext cx="10515600" cy="590839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ubijania śmietanki:</a:t>
            </a:r>
            <a:endParaRPr lang="pl-P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647" y="158663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Do ubijania należy użyć śmietanki o zawartości tłuszczu 30–36%; </a:t>
            </a:r>
          </a:p>
          <a:p>
            <a:r>
              <a:rPr lang="pl-PL" dirty="0"/>
              <a:t>P</a:t>
            </a:r>
            <a:r>
              <a:rPr lang="pl-PL" dirty="0" smtClean="0"/>
              <a:t>rzed ubijaniem śmietankę należy schłodzić do temperatury 2–4ºC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i utrzymywać w tej temperaturze przez 24–48 godzin; </a:t>
            </a:r>
          </a:p>
          <a:p>
            <a:r>
              <a:rPr lang="pl-PL" dirty="0"/>
              <a:t>U</a:t>
            </a:r>
            <a:r>
              <a:rPr lang="pl-PL" dirty="0" smtClean="0"/>
              <a:t>bijać trzeba intensywnie (najlepiej maszynowo); </a:t>
            </a:r>
          </a:p>
          <a:p>
            <a:r>
              <a:rPr lang="pl-PL" dirty="0"/>
              <a:t>C</a:t>
            </a:r>
            <a:r>
              <a:rPr lang="pl-PL" dirty="0" smtClean="0"/>
              <a:t>ukier należy dodawać pod koniec ubijania w ilości nie większej niż 100-150 g na 1 kg śmietanki; </a:t>
            </a:r>
          </a:p>
          <a:p>
            <a:r>
              <a:rPr lang="pl-PL" dirty="0" smtClean="0"/>
              <a:t>Podczas ubijania należy zachować ostrożnie, ponieważ może nastąpić oddzielanie się tłuszczu (tzw. zmaślanie);</a:t>
            </a:r>
          </a:p>
          <a:p>
            <a:r>
              <a:rPr lang="pl-PL" dirty="0" smtClean="0"/>
              <a:t>Bitą śmietanę można utrwalić, dodając np. śmietan-</a:t>
            </a:r>
            <a:r>
              <a:rPr lang="pl-PL" dirty="0" err="1" smtClean="0"/>
              <a:t>fix</a:t>
            </a:r>
            <a:r>
              <a:rPr lang="pl-PL" dirty="0" smtClean="0"/>
              <a:t> lub żelatynę;</a:t>
            </a:r>
          </a:p>
          <a:p>
            <a:pPr marL="0" indent="0">
              <a:buNone/>
            </a:pPr>
            <a:r>
              <a:rPr lang="pl-PL" i="1" dirty="0" smtClean="0">
                <a:solidFill>
                  <a:srgbClr val="FF0000"/>
                </a:solidFill>
              </a:rPr>
              <a:t>     Wyroby z bitej śmietanki należy przechowywać w temperaturze 6 ºC </a:t>
            </a:r>
            <a:br>
              <a:rPr lang="pl-PL" i="1" dirty="0" smtClean="0">
                <a:solidFill>
                  <a:srgbClr val="FF0000"/>
                </a:solidFill>
              </a:rPr>
            </a:br>
            <a:r>
              <a:rPr lang="pl-PL" i="1" dirty="0" smtClean="0">
                <a:solidFill>
                  <a:srgbClr val="FF0000"/>
                </a:solidFill>
              </a:rPr>
              <a:t>     nie dłużej niż 6 godzin. </a:t>
            </a:r>
            <a:endParaRPr lang="pl-PL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889664" cy="975302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Desery ze śmietanki </a:t>
            </a:r>
            <a:endParaRPr lang="pl-PL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530159"/>
              </p:ext>
            </p:extLst>
          </p:nvPr>
        </p:nvGraphicFramePr>
        <p:xfrm>
          <a:off x="838200" y="1547813"/>
          <a:ext cx="10515600" cy="1285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8264"/>
                <a:gridCol w="2691245"/>
                <a:gridCol w="3706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Bita śmietanka</a:t>
                      </a:r>
                      <a:endParaRPr lang="pl-PL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Lody</a:t>
                      </a:r>
                      <a:endParaRPr lang="pl-PL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Galaretki</a:t>
                      </a:r>
                      <a:endParaRPr lang="pl-PL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</a:rPr>
                        <a:t>owoce</a:t>
                      </a:r>
                      <a:r>
                        <a:rPr lang="pl-PL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</a:rPr>
                        <a:t> z bitą śmietaną</a:t>
                      </a:r>
                    </a:p>
                    <a:p>
                      <a:pPr algn="ctr"/>
                      <a:r>
                        <a:rPr lang="pl-PL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</a:rPr>
                        <a:t>Krem sułtański</a:t>
                      </a:r>
                    </a:p>
                    <a:p>
                      <a:pPr algn="ctr"/>
                      <a:r>
                        <a:rPr lang="pl-PL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</a:rPr>
                        <a:t>Kremy śmietankowe (zestalane żelatyną)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</a:rPr>
                        <a:t>lody kremowe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aseline="0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</a:rPr>
                        <a:t>Lody śmietankowe</a:t>
                      </a:r>
                    </a:p>
                    <a:p>
                      <a:pPr algn="ctr"/>
                      <a:endParaRPr lang="pl-PL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n>
                            <a:noFill/>
                          </a:ln>
                          <a:solidFill>
                            <a:schemeClr val="tx1">
                              <a:alpha val="99000"/>
                            </a:schemeClr>
                          </a:solidFill>
                        </a:rPr>
                        <a:t>Panna cotta</a:t>
                      </a:r>
                    </a:p>
                    <a:p>
                      <a:pPr algn="ctr"/>
                      <a:endParaRPr lang="pl-PL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7" y="3180634"/>
            <a:ext cx="2549669" cy="1432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36" y="3771222"/>
            <a:ext cx="2248233" cy="1684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23" y="5144798"/>
            <a:ext cx="2230957" cy="148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8313" y="3896929"/>
            <a:ext cx="2181225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3262" y="3180634"/>
            <a:ext cx="3028950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43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662" y="405245"/>
            <a:ext cx="11464637" cy="6141029"/>
          </a:xfrm>
        </p:spPr>
        <p:txBody>
          <a:bodyPr>
            <a:normAutofit/>
          </a:bodyPr>
          <a:lstStyle/>
          <a:p>
            <a:pPr algn="just"/>
            <a:endParaRPr lang="pl-PL" sz="2600" b="1" u="sng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r>
              <a:rPr lang="pl-PL" sz="26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Owoce w bitej śmietance </a:t>
            </a:r>
            <a:r>
              <a:rPr lang="pl-PL" sz="2600" b="1" dirty="0" smtClean="0">
                <a:latin typeface="+mj-lt"/>
              </a:rPr>
              <a:t>– to jeden lub różne gatunki owoców podawane </a:t>
            </a:r>
            <a:br>
              <a:rPr lang="pl-PL" sz="2600" b="1" dirty="0" smtClean="0">
                <a:latin typeface="+mj-lt"/>
              </a:rPr>
            </a:br>
            <a:r>
              <a:rPr lang="pl-PL" sz="2600" b="1" dirty="0" smtClean="0">
                <a:latin typeface="+mj-lt"/>
              </a:rPr>
              <a:t>z dodatkiem bitej śmietanki. Używa się owoce świeże, pasteryzowane lub konfitury. Owoce układa się dekoracyjnie w pucharkach, szprycuje bitą śmietanką i dekoruje.   </a:t>
            </a:r>
          </a:p>
          <a:p>
            <a:pPr algn="just"/>
            <a:endParaRPr lang="pl-PL" sz="2600" b="1" u="sng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r>
              <a:rPr lang="pl-PL" sz="26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Krem sułtański </a:t>
            </a:r>
            <a:r>
              <a:rPr lang="pl-PL" sz="2600" b="1" dirty="0" smtClean="0">
                <a:latin typeface="+mj-lt"/>
              </a:rPr>
              <a:t>– śmietankę ubija się, połowę miesza z kakao, do części białej dodaje się rodzynki i migdały. Na dno pucharka kładzie się bezy, na nie śmietankę </a:t>
            </a:r>
            <a:br>
              <a:rPr lang="pl-PL" sz="2600" b="1" dirty="0" smtClean="0">
                <a:latin typeface="+mj-lt"/>
              </a:rPr>
            </a:br>
            <a:r>
              <a:rPr lang="pl-PL" sz="2600" b="1" dirty="0" smtClean="0">
                <a:latin typeface="+mj-lt"/>
              </a:rPr>
              <a:t>z bakaliami i dekoracyjnie wyciska śmietankę kakaową, którą posypuje się bakaliami </a:t>
            </a:r>
            <a:br>
              <a:rPr lang="pl-PL" sz="2600" b="1" dirty="0" smtClean="0">
                <a:latin typeface="+mj-lt"/>
              </a:rPr>
            </a:br>
            <a:r>
              <a:rPr lang="pl-PL" sz="2600" b="1" dirty="0" smtClean="0">
                <a:latin typeface="+mj-lt"/>
              </a:rPr>
              <a:t>i dekoruje bezą.   </a:t>
            </a:r>
          </a:p>
          <a:p>
            <a:pPr algn="just"/>
            <a:r>
              <a:rPr lang="pl-PL" sz="26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Kremy śmietankowe </a:t>
            </a:r>
            <a:r>
              <a:rPr lang="pl-PL" sz="2600" b="1" dirty="0" smtClean="0">
                <a:latin typeface="+mj-lt"/>
              </a:rPr>
              <a:t>– składają się z żółtek utartych z cukrem, piany z białek, żelatyny i ubitej śmietanki kremowej oraz dodatków smakowo – aromatycznych </a:t>
            </a:r>
            <a:br>
              <a:rPr lang="pl-PL" sz="2600" b="1" dirty="0" smtClean="0">
                <a:latin typeface="+mj-lt"/>
              </a:rPr>
            </a:br>
            <a:r>
              <a:rPr lang="pl-PL" sz="2600" b="1" dirty="0" smtClean="0">
                <a:latin typeface="+mj-lt"/>
              </a:rPr>
              <a:t>np.: naparu z kawy, herbaty, syropu karmelowego, kakao. Kremy są deserami drogimi i wykwintnymi. Należy je bardzo starannie dekorować dobranymi dodatkami smakowymi i kolorystycznymi. Dobrze wykonany krem powinien być gładki, bez nitek zestalonej żelatyny. Konsystencję powinien mieć podobną do ubitej śmietanki.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33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14399"/>
            <a:ext cx="8801100" cy="6141029"/>
          </a:xfrm>
        </p:spPr>
        <p:txBody>
          <a:bodyPr>
            <a:normAutofit/>
          </a:bodyPr>
          <a:lstStyle/>
          <a:p>
            <a:pPr algn="just"/>
            <a:r>
              <a:rPr lang="pl-PL" sz="26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Lody śmietankowe (lody na wpół zamrożone, </a:t>
            </a:r>
            <a:r>
              <a:rPr lang="pl-PL" sz="2600" b="1" u="sng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Parfait</a:t>
            </a:r>
            <a:r>
              <a:rPr lang="pl-PL" sz="26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– </a:t>
            </a:r>
            <a:r>
              <a:rPr lang="pl-PL" sz="2600" b="1" dirty="0" smtClean="0">
                <a:latin typeface="+mj-lt"/>
              </a:rPr>
              <a:t>zamrażane są (w odróżnieniu od innych lodów) bez mieszania, </a:t>
            </a:r>
            <a:br>
              <a:rPr lang="pl-PL" sz="2600" b="1" dirty="0" smtClean="0">
                <a:latin typeface="+mj-lt"/>
              </a:rPr>
            </a:br>
            <a:r>
              <a:rPr lang="pl-PL" sz="2600" b="1" dirty="0" smtClean="0">
                <a:latin typeface="+mj-lt"/>
              </a:rPr>
              <a:t>w wieloporcjowych, szczelnie zamykanych formach. Podstawowa masa na lody śmietankowe składa się z masy jajowo-cukrowej połączonej z bitą śmietanką. Można ją łączyć z kuwerturą czekoladową, owocami kandyzowanymi, miąższem owocowym, alkoholem itp., w wyniku czego uzyskuje się lody o różnych smakach. </a:t>
            </a:r>
          </a:p>
          <a:p>
            <a:pPr algn="just"/>
            <a:r>
              <a:rPr lang="pl-PL" sz="2600" b="1" dirty="0" smtClean="0">
                <a:latin typeface="+mj-lt"/>
              </a:rPr>
              <a:t>Lody śmietankowe używane są do produkcji deserów lodowych: bomb, tortów, sufletów, biszkoptów</a:t>
            </a:r>
            <a:r>
              <a:rPr lang="pl-PL" sz="2600" b="1" dirty="0" smtClean="0">
                <a:latin typeface="+mj-lt"/>
              </a:rPr>
              <a:t>.</a:t>
            </a:r>
          </a:p>
          <a:p>
            <a:pPr algn="just"/>
            <a:r>
              <a:rPr lang="pl-PL" sz="26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Lody kremowe - </a:t>
            </a:r>
            <a:r>
              <a:rPr lang="pl-PL" sz="2600" dirty="0" smtClean="0"/>
              <a:t>są sporządzane na bazie kremu waniliowego </a:t>
            </a:r>
            <a:br>
              <a:rPr lang="pl-PL" sz="2600" dirty="0" smtClean="0"/>
            </a:br>
            <a:r>
              <a:rPr lang="pl-PL" sz="2600" dirty="0" smtClean="0"/>
              <a:t>i stanowią podstawę do produkowania lodów o różnych smakach. </a:t>
            </a:r>
            <a:endParaRPr lang="pl-PL" sz="2600" dirty="0" smtClean="0">
              <a:latin typeface="+mj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896" y="4601441"/>
            <a:ext cx="2562225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083" y="1146030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19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1323" y="483937"/>
            <a:ext cx="8731827" cy="975302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</a:t>
            </a: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mietanka i śmietana w kuchniach innych narodów</a:t>
            </a:r>
            <a:endParaRPr lang="pl-PL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1323" y="17321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Śmietanka i śmietana mają szerokie zastosowanie w kuchniach </a:t>
            </a:r>
            <a:br>
              <a:rPr lang="pl-PL" dirty="0" smtClean="0"/>
            </a:br>
            <a:r>
              <a:rPr lang="pl-PL" dirty="0" smtClean="0"/>
              <a:t>różnych narodów: </a:t>
            </a:r>
          </a:p>
          <a:p>
            <a:r>
              <a:rPr lang="pl-PL" u="sng" dirty="0" smtClean="0">
                <a:solidFill>
                  <a:srgbClr val="00B050"/>
                </a:solidFill>
              </a:rPr>
              <a:t>śmietanka do podprawiania zup i sosów </a:t>
            </a:r>
            <a:r>
              <a:rPr lang="pl-PL" dirty="0" smtClean="0"/>
              <a:t>(np. zup kremów w kuchni francuskiej) i </a:t>
            </a:r>
            <a:r>
              <a:rPr lang="pl-PL" u="sng" dirty="0" smtClean="0">
                <a:solidFill>
                  <a:srgbClr val="00B050"/>
                </a:solidFill>
              </a:rPr>
              <a:t>do produkcji deserów.  </a:t>
            </a:r>
          </a:p>
          <a:p>
            <a:r>
              <a:rPr lang="pl-PL" u="sng" dirty="0" smtClean="0">
                <a:solidFill>
                  <a:srgbClr val="00B050"/>
                </a:solidFill>
              </a:rPr>
              <a:t>Panna cotta (gotowana śmietana) </a:t>
            </a:r>
            <a:r>
              <a:rPr lang="pl-PL" dirty="0" smtClean="0"/>
              <a:t>– to deser charakterystyczny </a:t>
            </a:r>
            <a:br>
              <a:rPr lang="pl-PL" dirty="0" smtClean="0"/>
            </a:br>
            <a:r>
              <a:rPr lang="pl-PL" dirty="0" smtClean="0"/>
              <a:t>w kuchni włoskiej, jest to kremowa śmietanka gotowana z wanilią </a:t>
            </a:r>
            <a:br>
              <a:rPr lang="pl-PL" dirty="0" smtClean="0"/>
            </a:br>
            <a:r>
              <a:rPr lang="pl-PL" dirty="0" smtClean="0"/>
              <a:t>i cukrem, zestalona przez dodatek żelatyny, podana z sosem ze zmiksowanych truskawek.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07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305</Words>
  <Application>Microsoft Office PowerPoint</Application>
  <PresentationFormat>Panoramiczny</PresentationFormat>
  <Paragraphs>58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Sporządzanie potraw  z wykorzystaniem  śmietany i śmietanki</vt:lpstr>
      <vt:lpstr>Śmietanka- otrzymywanie i rodzaje.</vt:lpstr>
      <vt:lpstr>Śmietana- otrzymywanie i rodzaje. </vt:lpstr>
      <vt:lpstr>Zastosowanie śmietanki i śmietany w produkcji potraw. </vt:lpstr>
      <vt:lpstr>Zasady ubijania śmietanki:</vt:lpstr>
      <vt:lpstr>Desery ze śmietanki </vt:lpstr>
      <vt:lpstr>Prezentacja programu PowerPoint</vt:lpstr>
      <vt:lpstr>Prezentacja programu PowerPoint</vt:lpstr>
      <vt:lpstr>Śmietanka i śmietana w kuchniach innych narodów</vt:lpstr>
      <vt:lpstr>Śmietanka i śmietana w żywieniu dietetycznym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Sporządzanie potraw  z wykorzystaniem śmietany  i śmietanki</dc:title>
  <dc:creator>Sylwia</dc:creator>
  <cp:lastModifiedBy>Sylwia</cp:lastModifiedBy>
  <cp:revision>9</cp:revision>
  <dcterms:created xsi:type="dcterms:W3CDTF">2020-05-20T17:51:54Z</dcterms:created>
  <dcterms:modified xsi:type="dcterms:W3CDTF">2020-05-20T18:49:51Z</dcterms:modified>
</cp:coreProperties>
</file>