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4" r:id="rId6"/>
    <p:sldId id="260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01318-6663-47CD-A9C8-01FEA3C07C94}" type="datetimeFigureOut">
              <a:rPr lang="pl-PL" smtClean="0"/>
              <a:pPr/>
              <a:t>2020-05-13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68CF-6B57-4ED1-8BB5-80ADDBE0FF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01318-6663-47CD-A9C8-01FEA3C07C94}" type="datetimeFigureOut">
              <a:rPr lang="pl-PL" smtClean="0"/>
              <a:pPr/>
              <a:t>2020-05-13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68CF-6B57-4ED1-8BB5-80ADDBE0FF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01318-6663-47CD-A9C8-01FEA3C07C94}" type="datetimeFigureOut">
              <a:rPr lang="pl-PL" smtClean="0"/>
              <a:pPr/>
              <a:t>2020-05-13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68CF-6B57-4ED1-8BB5-80ADDBE0FF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ytuł, wykres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wykresu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54B729-4436-4E99-B3D3-7D8E61CF8F52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01318-6663-47CD-A9C8-01FEA3C07C94}" type="datetimeFigureOut">
              <a:rPr lang="pl-PL" smtClean="0"/>
              <a:pPr/>
              <a:t>2020-05-13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68CF-6B57-4ED1-8BB5-80ADDBE0FF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01318-6663-47CD-A9C8-01FEA3C07C94}" type="datetimeFigureOut">
              <a:rPr lang="pl-PL" smtClean="0"/>
              <a:pPr/>
              <a:t>2020-05-13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68CF-6B57-4ED1-8BB5-80ADDBE0FF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01318-6663-47CD-A9C8-01FEA3C07C94}" type="datetimeFigureOut">
              <a:rPr lang="pl-PL" smtClean="0"/>
              <a:pPr/>
              <a:t>2020-05-13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68CF-6B57-4ED1-8BB5-80ADDBE0FF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01318-6663-47CD-A9C8-01FEA3C07C94}" type="datetimeFigureOut">
              <a:rPr lang="pl-PL" smtClean="0"/>
              <a:pPr/>
              <a:t>2020-05-13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68CF-6B57-4ED1-8BB5-80ADDBE0FF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01318-6663-47CD-A9C8-01FEA3C07C94}" type="datetimeFigureOut">
              <a:rPr lang="pl-PL" smtClean="0"/>
              <a:pPr/>
              <a:t>2020-05-13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68CF-6B57-4ED1-8BB5-80ADDBE0FF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01318-6663-47CD-A9C8-01FEA3C07C94}" type="datetimeFigureOut">
              <a:rPr lang="pl-PL" smtClean="0"/>
              <a:pPr/>
              <a:t>2020-05-13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68CF-6B57-4ED1-8BB5-80ADDBE0FF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01318-6663-47CD-A9C8-01FEA3C07C94}" type="datetimeFigureOut">
              <a:rPr lang="pl-PL" smtClean="0"/>
              <a:pPr/>
              <a:t>2020-05-13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68CF-6B57-4ED1-8BB5-80ADDBE0FF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01318-6663-47CD-A9C8-01FEA3C07C94}" type="datetimeFigureOut">
              <a:rPr lang="pl-PL" smtClean="0"/>
              <a:pPr/>
              <a:t>2020-05-13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68CF-6B57-4ED1-8BB5-80ADDBE0FF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01318-6663-47CD-A9C8-01FEA3C07C94}" type="datetimeFigureOut">
              <a:rPr lang="pl-PL" smtClean="0"/>
              <a:pPr/>
              <a:t>2020-05-13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568CF-6B57-4ED1-8BB5-80ADDBE0FF4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Rozpoznaj szkodniki i choroby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lo_rzepa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296025" y="5232400"/>
            <a:ext cx="26987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"/>
            <a:r>
              <a:rPr lang="pl-PL" sz="2000" dirty="0">
                <a:latin typeface="OceanSansPl" pitchFamily="2" charset="0"/>
              </a:rPr>
              <a:t>Jesienne </a:t>
            </a:r>
            <a:r>
              <a:rPr lang="pl-PL" sz="2000">
                <a:latin typeface="OceanSansPl" pitchFamily="2" charset="0"/>
              </a:rPr>
              <a:t>objawy </a:t>
            </a:r>
            <a:r>
              <a:rPr lang="pl-PL" sz="2000" dirty="0">
                <a:latin typeface="OceanSansPl" pitchFamily="2" charset="0"/>
              </a:rPr>
              <a:t/>
            </a:r>
            <a:br>
              <a:rPr lang="pl-PL" sz="2000" dirty="0">
                <a:latin typeface="OceanSansPl" pitchFamily="2" charset="0"/>
              </a:rPr>
            </a:br>
            <a:r>
              <a:rPr lang="pl-PL" sz="2000" dirty="0" smtClean="0">
                <a:latin typeface="OceanSansPl" pitchFamily="2" charset="0"/>
              </a:rPr>
              <a:t>……………………..</a:t>
            </a:r>
            <a:endParaRPr lang="pl-PL" sz="2000" dirty="0">
              <a:latin typeface="OceanSansPl" pitchFamily="2" charset="0"/>
            </a:endParaRPr>
          </a:p>
        </p:txBody>
      </p:sp>
      <p:pic>
        <p:nvPicPr>
          <p:cNvPr id="5124" name="Picture 4" descr="Image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7088" y="233363"/>
            <a:ext cx="4175125" cy="6243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5" name="Line 5"/>
          <p:cNvSpPr>
            <a:spLocks noChangeShapeType="1"/>
          </p:cNvSpPr>
          <p:nvPr/>
        </p:nvSpPr>
        <p:spPr bwMode="auto">
          <a:xfrm flipV="1">
            <a:off x="6286500" y="1654175"/>
            <a:ext cx="2767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308725" y="1835150"/>
            <a:ext cx="26733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"/>
            <a:endParaRPr lang="pl-PL" sz="2000" i="1">
              <a:latin typeface="OceanSansPl" pitchFamily="2" charset="0"/>
              <a:cs typeface="Arial" charset="0"/>
            </a:endParaRPr>
          </a:p>
          <a:p>
            <a:pPr fontAlgn="b"/>
            <a:r>
              <a:rPr lang="pl-PL" sz="2000" i="1">
                <a:latin typeface="OceanSansPl" pitchFamily="2" charset="0"/>
              </a:rPr>
              <a:t>Leptosphaeria maculans</a:t>
            </a:r>
            <a:r>
              <a:rPr lang="pl-PL" sz="2000">
                <a:latin typeface="OceanSansPl" pitchFamily="2" charset="0"/>
              </a:rPr>
              <a:t> (Desm.) Ces. Et de Not st.kon. </a:t>
            </a:r>
            <a:r>
              <a:rPr lang="pl-PL" sz="2000" i="1">
                <a:latin typeface="OceanSansPl" pitchFamily="2" charset="0"/>
              </a:rPr>
              <a:t>Phoma lingam</a:t>
            </a:r>
            <a:r>
              <a:rPr lang="pl-PL" sz="2000">
                <a:latin typeface="OceanSansPl" pitchFamily="2" charset="0"/>
              </a:rPr>
              <a:t> (Tode) Desm</a:t>
            </a:r>
          </a:p>
        </p:txBody>
      </p:sp>
      <p:pic>
        <p:nvPicPr>
          <p:cNvPr id="5128" name="Picture 8" descr="rzepa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8510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138" y="404813"/>
            <a:ext cx="3886200" cy="1143000"/>
          </a:xfrm>
        </p:spPr>
        <p:txBody>
          <a:bodyPr/>
          <a:lstStyle/>
          <a:p>
            <a:pPr algn="l" eaLnBrk="1" hangingPunct="1"/>
            <a:endParaRPr lang="en-US" altLang="pl-PL" sz="2000" i="1" dirty="0" smtClean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143000" y="685800"/>
            <a:ext cx="358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altLang="pl-PL" sz="2800" i="1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24580" name="Picture 4" descr="slodyszek rzepakowy"/>
          <p:cNvPicPr>
            <a:picLocks noGrp="1" noChangeAspect="1" noChangeArrowheads="1"/>
          </p:cNvPicPr>
          <p:nvPr>
            <p:ph type="ch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95400" y="1676400"/>
            <a:ext cx="3543300" cy="2332038"/>
          </a:xfrm>
          <a:noFill/>
        </p:spPr>
      </p:pic>
      <p:sp>
        <p:nvSpPr>
          <p:cNvPr id="2458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59313" y="1600200"/>
            <a:ext cx="4027487" cy="669925"/>
          </a:xfrm>
          <a:noFill/>
        </p:spPr>
        <p:txBody>
          <a:bodyPr/>
          <a:lstStyle/>
          <a:p>
            <a:pPr eaLnBrk="1" hangingPunct="1"/>
            <a:r>
              <a:rPr lang="pl-PL" altLang="pl-PL" sz="2400" smtClean="0"/>
              <a:t>Owad dorosły</a:t>
            </a:r>
            <a:endParaRPr lang="en-GB" altLang="pl-PL" sz="2400" smtClean="0"/>
          </a:p>
        </p:txBody>
      </p:sp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1295400" y="4060825"/>
          <a:ext cx="2667000" cy="2635250"/>
        </p:xfrm>
        <a:graphic>
          <a:graphicData uri="http://schemas.openxmlformats.org/presentationml/2006/ole">
            <p:oleObj spid="_x0000_s1026" name="Photo Editor Photo" r:id="rId4" imgW="2381582" imgH="2352381" progId="">
              <p:embed/>
            </p:oleObj>
          </a:graphicData>
        </a:graphic>
      </p:graphicFrame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4191000" y="4724400"/>
            <a:ext cx="3886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altLang="pl-PL" sz="2400"/>
              <a:t>Larwa wydłużona, szarobiaława, z trzema parami krótkich odnóży</a:t>
            </a:r>
            <a:endParaRPr lang="en-GB" altLang="pl-PL" sz="2400"/>
          </a:p>
        </p:txBody>
      </p:sp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4953000" y="2590800"/>
          <a:ext cx="2228850" cy="1381125"/>
        </p:xfrm>
        <a:graphic>
          <a:graphicData uri="http://schemas.openxmlformats.org/presentationml/2006/ole">
            <p:oleObj spid="_x0000_s1027" name="Photo Editor Photo" r:id="rId5" imgW="2381582" imgH="1476190" progId="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138" y="404813"/>
            <a:ext cx="3886200" cy="1143000"/>
          </a:xfrm>
        </p:spPr>
        <p:txBody>
          <a:bodyPr/>
          <a:lstStyle/>
          <a:p>
            <a:pPr algn="l" eaLnBrk="1" hangingPunct="1"/>
            <a:r>
              <a:rPr lang="pl-PL" altLang="pl-PL" sz="2800" dirty="0" smtClean="0"/>
              <a:t> </a:t>
            </a:r>
            <a:br>
              <a:rPr lang="pl-PL" altLang="pl-PL" sz="2800" dirty="0" smtClean="0"/>
            </a:br>
            <a:r>
              <a:rPr lang="pl-PL" altLang="pl-PL" sz="2400" dirty="0" smtClean="0"/>
              <a:t>- uszkodzenia roślin:</a:t>
            </a:r>
            <a:endParaRPr lang="en-US" altLang="pl-PL" sz="2400" i="1" dirty="0" smtClean="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143000" y="685800"/>
            <a:ext cx="358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altLang="pl-PL" sz="2800" i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14863" y="2187575"/>
            <a:ext cx="4029075" cy="1423988"/>
          </a:xfrm>
          <a:noFill/>
        </p:spPr>
        <p:txBody>
          <a:bodyPr/>
          <a:lstStyle/>
          <a:p>
            <a:pPr eaLnBrk="1" hangingPunct="1"/>
            <a:r>
              <a:rPr lang="pl-PL" altLang="pl-PL" sz="2400" smtClean="0"/>
              <a:t>Uszkodzenia pąków rzepaku</a:t>
            </a:r>
            <a:endParaRPr lang="en-GB" altLang="pl-PL" sz="2400" smtClean="0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4354513"/>
            <a:ext cx="2895600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1042988" y="1557338"/>
          <a:ext cx="2895600" cy="2624137"/>
        </p:xfrm>
        <a:graphic>
          <a:graphicData uri="http://schemas.openxmlformats.org/presentationml/2006/ole">
            <p:oleObj spid="_x0000_s3074" name="Photo Editor Photo" r:id="rId4" imgW="2343477" imgH="2123810" progId="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143000" y="685800"/>
            <a:ext cx="358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altLang="pl-PL" sz="2800" i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484438" y="404813"/>
            <a:ext cx="388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pl-PL" altLang="pl-PL" sz="2800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pl-PL" altLang="pl-PL" sz="2800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pl-PL" altLang="pl-PL" sz="2000" i="1" dirty="0" err="1">
                <a:solidFill>
                  <a:schemeClr val="tx2"/>
                </a:solidFill>
                <a:latin typeface="Times New Roman" pitchFamily="18" charset="0"/>
              </a:rPr>
              <a:t>Brevicoryne</a:t>
            </a:r>
            <a:r>
              <a:rPr lang="pl-PL" altLang="pl-PL" sz="2000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pl-PL" altLang="pl-PL" sz="2000" i="1" dirty="0" err="1">
                <a:solidFill>
                  <a:schemeClr val="tx2"/>
                </a:solidFill>
                <a:latin typeface="Times New Roman" pitchFamily="18" charset="0"/>
              </a:rPr>
              <a:t>brassicae</a:t>
            </a:r>
            <a:endParaRPr lang="en-US" altLang="pl-PL" sz="2000" i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800600" y="3276600"/>
            <a:ext cx="3543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altLang="pl-PL" sz="2400"/>
              <a:t>Owad dorosły</a:t>
            </a:r>
            <a:endParaRPr lang="en-GB" altLang="pl-PL" sz="2400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648200" y="1905000"/>
            <a:ext cx="304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altLang="pl-PL" sz="2400" dirty="0" smtClean="0"/>
              <a:t>………na </a:t>
            </a:r>
            <a:r>
              <a:rPr lang="pl-PL" altLang="pl-PL" sz="2400" dirty="0"/>
              <a:t>pędzie</a:t>
            </a:r>
            <a:endParaRPr lang="en-GB" altLang="pl-PL" sz="2400" dirty="0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057400"/>
            <a:ext cx="2986088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808413"/>
            <a:ext cx="3505200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altLang="pl-PL" sz="3600" dirty="0" smtClean="0"/>
          </a:p>
        </p:txBody>
      </p:sp>
      <p:pic>
        <p:nvPicPr>
          <p:cNvPr id="51203" name="Picture 3" descr="chowacz brukwiacze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95488" y="1412875"/>
            <a:ext cx="2432050" cy="4968875"/>
          </a:xfrm>
          <a:noFill/>
        </p:spPr>
      </p:pic>
      <p:pic>
        <p:nvPicPr>
          <p:cNvPr id="51204" name="Picture 4" descr="chowacz brukwiaczek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581650" y="2671763"/>
            <a:ext cx="2735263" cy="3349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575" y="404813"/>
            <a:ext cx="3886200" cy="1143000"/>
          </a:xfrm>
        </p:spPr>
        <p:txBody>
          <a:bodyPr/>
          <a:lstStyle/>
          <a:p>
            <a:pPr algn="l" eaLnBrk="1" hangingPunct="1"/>
            <a:r>
              <a:rPr lang="pl-PL" altLang="pl-PL" sz="2800" dirty="0" smtClean="0"/>
              <a:t> </a:t>
            </a:r>
            <a:br>
              <a:rPr lang="pl-PL" altLang="pl-PL" sz="2800" dirty="0" smtClean="0"/>
            </a:br>
            <a:r>
              <a:rPr lang="pl-PL" altLang="pl-PL" sz="2000" i="1" dirty="0" err="1" smtClean="0"/>
              <a:t>Ceutorhynchus</a:t>
            </a:r>
            <a:r>
              <a:rPr lang="pl-PL" altLang="pl-PL" sz="2000" i="1" dirty="0" smtClean="0"/>
              <a:t> </a:t>
            </a:r>
            <a:r>
              <a:rPr lang="pl-PL" altLang="pl-PL" sz="2000" i="1" dirty="0" err="1" smtClean="0"/>
              <a:t>napi</a:t>
            </a:r>
            <a:endParaRPr lang="en-US" altLang="pl-PL" sz="2000" i="1" dirty="0" smtClean="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143000" y="685800"/>
            <a:ext cx="358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altLang="pl-PL" sz="2800" i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095750" y="1935163"/>
            <a:ext cx="4330700" cy="922337"/>
          </a:xfrm>
        </p:spPr>
        <p:txBody>
          <a:bodyPr/>
          <a:lstStyle/>
          <a:p>
            <a:pPr eaLnBrk="1" hangingPunct="1"/>
            <a:r>
              <a:rPr lang="pl-PL" altLang="pl-PL" sz="2400" smtClean="0"/>
              <a:t>Owad dorosły</a:t>
            </a:r>
            <a:endParaRPr lang="en-GB" altLang="pl-PL" sz="2400" smtClean="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334000" y="4419600"/>
            <a:ext cx="3124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altLang="pl-PL" sz="2400"/>
              <a:t>Objawy żerowania</a:t>
            </a:r>
            <a:endParaRPr lang="en-GB" altLang="pl-PL" sz="2400"/>
          </a:p>
        </p:txBody>
      </p:sp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1258888" y="1628775"/>
          <a:ext cx="2819400" cy="2452688"/>
        </p:xfrm>
        <a:graphic>
          <a:graphicData uri="http://schemas.openxmlformats.org/presentationml/2006/ole">
            <p:oleObj spid="_x0000_s2050" name="Bitmap Image" r:id="rId3" imgW="2638095" imgH="2295238" progId="PBrush">
              <p:embed/>
            </p:oleObj>
          </a:graphicData>
        </a:graphic>
      </p:graphicFrame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4221163"/>
            <a:ext cx="36576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313" y="404813"/>
            <a:ext cx="3886200" cy="1143000"/>
          </a:xfrm>
        </p:spPr>
        <p:txBody>
          <a:bodyPr/>
          <a:lstStyle/>
          <a:p>
            <a:pPr algn="l" eaLnBrk="1" hangingPunct="1"/>
            <a:r>
              <a:rPr lang="pl-PL" altLang="pl-PL" sz="2800" dirty="0" smtClean="0"/>
              <a:t> </a:t>
            </a:r>
            <a:br>
              <a:rPr lang="pl-PL" altLang="pl-PL" sz="2800" dirty="0" smtClean="0"/>
            </a:br>
            <a:r>
              <a:rPr lang="pl-PL" altLang="pl-PL" sz="2000" i="1" dirty="0" err="1" smtClean="0"/>
              <a:t>Ceutorhynchus</a:t>
            </a:r>
            <a:r>
              <a:rPr lang="pl-PL" altLang="pl-PL" sz="2000" i="1" dirty="0" smtClean="0"/>
              <a:t> </a:t>
            </a:r>
            <a:r>
              <a:rPr lang="pl-PL" altLang="pl-PL" sz="2000" i="1" dirty="0" err="1" smtClean="0"/>
              <a:t>assimilis</a:t>
            </a:r>
            <a:endParaRPr lang="en-US" altLang="pl-PL" sz="2000" i="1" dirty="0" smtClean="0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143000" y="685800"/>
            <a:ext cx="358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altLang="pl-PL" sz="2800" i="1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28676" name="Picture 4" descr="chowacz podobni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6350" y="2070100"/>
            <a:ext cx="3905250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1600200" y="5029200"/>
            <a:ext cx="2743200" cy="1143000"/>
          </a:xfrm>
          <a:noFill/>
        </p:spPr>
        <p:txBody>
          <a:bodyPr/>
          <a:lstStyle/>
          <a:p>
            <a:pPr eaLnBrk="1" hangingPunct="1"/>
            <a:r>
              <a:rPr lang="pl-PL" altLang="pl-PL" sz="2400" smtClean="0"/>
              <a:t>Owad dorosły</a:t>
            </a:r>
            <a:endParaRPr lang="en-GB" altLang="pl-PL" sz="2400" smtClean="0"/>
          </a:p>
        </p:txBody>
      </p:sp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5392738" y="2057400"/>
          <a:ext cx="3217862" cy="4514850"/>
        </p:xfrm>
        <a:graphic>
          <a:graphicData uri="http://schemas.openxmlformats.org/presentationml/2006/ole">
            <p:oleObj spid="_x0000_s4098" name="Photo Editor Photo" r:id="rId4" imgW="2457143" imgH="3448531" progId="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257800" y="685800"/>
            <a:ext cx="3886200" cy="1143000"/>
          </a:xfrm>
        </p:spPr>
        <p:txBody>
          <a:bodyPr/>
          <a:lstStyle/>
          <a:p>
            <a:pPr algn="l" eaLnBrk="1" hangingPunct="1"/>
            <a:r>
              <a:rPr lang="pl-PL" altLang="pl-PL" sz="2800" dirty="0" smtClean="0"/>
              <a:t> </a:t>
            </a:r>
            <a:br>
              <a:rPr lang="pl-PL" altLang="pl-PL" sz="2800" dirty="0" smtClean="0"/>
            </a:br>
            <a:r>
              <a:rPr lang="pl-PL" altLang="pl-PL" sz="2000" i="1" dirty="0" err="1" smtClean="0"/>
              <a:t>Psylliodes</a:t>
            </a:r>
            <a:r>
              <a:rPr lang="pl-PL" altLang="pl-PL" sz="2000" i="1" dirty="0" smtClean="0"/>
              <a:t> </a:t>
            </a:r>
            <a:r>
              <a:rPr lang="pl-PL" altLang="pl-PL" sz="2000" i="1" dirty="0" err="1" smtClean="0"/>
              <a:t>chrysocephala</a:t>
            </a:r>
            <a:endParaRPr lang="en-US" altLang="pl-PL" sz="2000" i="1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700213"/>
            <a:ext cx="3810000" cy="4876800"/>
          </a:xfrm>
        </p:spPr>
        <p:txBody>
          <a:bodyPr/>
          <a:lstStyle/>
          <a:p>
            <a:pPr marL="723900" indent="-669925" defTabSz="957263" eaLnBrk="1" hangingPunct="1"/>
            <a:r>
              <a:rPr lang="pl-PL" altLang="pl-PL" sz="1400" b="1" smtClean="0"/>
              <a:t>Pojaw: od wschodów rzepaku do k.wegetacji w temp. &lt;16C</a:t>
            </a:r>
          </a:p>
          <a:p>
            <a:pPr marL="723900" indent="-669925" defTabSz="957263" eaLnBrk="1" hangingPunct="1"/>
            <a:r>
              <a:rPr lang="pl-PL" altLang="pl-PL" sz="1400" b="1" smtClean="0"/>
              <a:t>Szkodliwość: Owad czarny dł. 3-4 mn.Chrząszcze-nadżerki (okienka w blaszce liściowej liścieni i liści), w dużym nasileniu (liście - uszkodzenia w formie sita). Jaja składane do gleby na 1-2 cm wokół roślin –1 pokolenie rocznie</a:t>
            </a:r>
          </a:p>
          <a:p>
            <a:pPr marL="723900" indent="-669925" defTabSz="957263" eaLnBrk="1" hangingPunct="1"/>
            <a:r>
              <a:rPr lang="pl-PL" altLang="pl-PL" sz="1400" b="1" smtClean="0"/>
              <a:t>Larwy- brudnobiaławe z ciemnobrązową główką, 3 pary odnóży,dł. 6-7 mn. Żerowanie w ogonkach liściowych, nerwach liściowych i liściach sercowych oraz pędu. Uszkodzenia szyjki korzeniowej larw powodują gnicie i wymarzanie roślin.</a:t>
            </a:r>
          </a:p>
          <a:p>
            <a:pPr marL="723900" indent="-669925" defTabSz="957263" eaLnBrk="1" hangingPunct="1"/>
            <a:r>
              <a:rPr lang="pl-PL" altLang="pl-PL" sz="1400" b="1" smtClean="0"/>
              <a:t>Progi szkodliwości: od pocz. weget. do 6 liści - 4x 10 roślin  –zniszczenie 10 %pow. liści</a:t>
            </a:r>
            <a:endParaRPr lang="en-US" altLang="pl-PL" sz="1400" b="1" smtClean="0"/>
          </a:p>
        </p:txBody>
      </p:sp>
      <p:pic>
        <p:nvPicPr>
          <p:cNvPr id="5124" name="Picture 4" descr="~AUT0002"/>
          <p:cNvPicPr>
            <a:picLocks noGrp="1" noChangeAspect="1" noChangeArrowheads="1"/>
          </p:cNvPicPr>
          <p:nvPr>
            <p:ph type="ch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052513"/>
            <a:ext cx="3289300" cy="4876800"/>
          </a:xfrm>
          <a:noFill/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143000" y="685800"/>
            <a:ext cx="358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altLang="pl-PL" sz="2800" i="1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lo_rzepa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1698625" y="5332413"/>
            <a:ext cx="7159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011363" y="4818063"/>
            <a:ext cx="65992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"/>
            <a:endParaRPr lang="pl-PL" sz="2800" dirty="0">
              <a:latin typeface="OceanSansPl" pitchFamily="2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997075" y="5321300"/>
            <a:ext cx="3778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"/>
            <a:r>
              <a:rPr lang="pl-PL" sz="2000" i="1">
                <a:latin typeface="OceanSansPl" pitchFamily="2" charset="0"/>
              </a:rPr>
              <a:t>Plasmodiophora brassicae</a:t>
            </a:r>
            <a:r>
              <a:rPr lang="pl-PL" sz="2000">
                <a:latin typeface="OceanSansPl" pitchFamily="2" charset="0"/>
              </a:rPr>
              <a:t> wor.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988050" y="5303838"/>
            <a:ext cx="2984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"/>
            <a:r>
              <a:rPr lang="pl-PL" sz="2000" dirty="0">
                <a:latin typeface="OceanSansPl" pitchFamily="2" charset="0"/>
              </a:rPr>
              <a:t>Guzy na korzeniach wskazują na porażenie roślin przez sprawcę </a:t>
            </a:r>
            <a:r>
              <a:rPr lang="pl-PL" sz="2000" dirty="0" smtClean="0">
                <a:latin typeface="OceanSansPl" pitchFamily="2" charset="0"/>
              </a:rPr>
              <a:t>…..</a:t>
            </a:r>
            <a:endParaRPr lang="pl-PL" sz="2000" dirty="0">
              <a:latin typeface="OceanSansPl" pitchFamily="2" charset="0"/>
            </a:endParaRPr>
          </a:p>
        </p:txBody>
      </p:sp>
      <p:pic>
        <p:nvPicPr>
          <p:cNvPr id="11271" name="Picture 7" descr="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5025" y="238125"/>
            <a:ext cx="6751638" cy="4514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72" name="Picture 8" descr="rzepa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8510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179</Words>
  <Application>Microsoft Office PowerPoint</Application>
  <PresentationFormat>Pokaz na ekranie 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10</vt:i4>
      </vt:variant>
    </vt:vector>
  </HeadingPairs>
  <TitlesOfParts>
    <vt:vector size="13" baseType="lpstr">
      <vt:lpstr>Motyw pakietu Office</vt:lpstr>
      <vt:lpstr>Photo Editor Photo</vt:lpstr>
      <vt:lpstr>Bitmap Image</vt:lpstr>
      <vt:lpstr>Rozpoznaj szkodniki i choroby</vt:lpstr>
      <vt:lpstr>Slajd 2</vt:lpstr>
      <vt:lpstr>  - uszkodzenia roślin:</vt:lpstr>
      <vt:lpstr>Slajd 4</vt:lpstr>
      <vt:lpstr>Slajd 5</vt:lpstr>
      <vt:lpstr>  Ceutorhynchus napi</vt:lpstr>
      <vt:lpstr>  Ceutorhynchus assimilis</vt:lpstr>
      <vt:lpstr>  Psylliodes chrysocephala</vt:lpstr>
      <vt:lpstr>Slajd 9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Rozpoznaj szkodniki i choroby</dc:title>
  <dc:creator>Mateusz</dc:creator>
  <cp:lastModifiedBy>Mateusz</cp:lastModifiedBy>
  <cp:revision>6</cp:revision>
  <dcterms:created xsi:type="dcterms:W3CDTF">2020-05-13T04:28:25Z</dcterms:created>
  <dcterms:modified xsi:type="dcterms:W3CDTF">2020-05-13T04:48:52Z</dcterms:modified>
</cp:coreProperties>
</file>