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0" y="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40013C-61C7-4CDB-BCA8-684314910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9A4A6E-06BB-4C13-9F1D-922D01384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8D80E09-8983-478A-BC29-BBA195CCB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162C40-B5CF-49AA-903A-944CCFFB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B13261-E664-4799-A773-E7CA2969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8100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960A15-B25F-4F20-B6A6-ACA7B6B43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80B46CB-C83C-4DA9-A813-F54E87F0E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CFAECA8-134A-46A3-BA94-80149C38D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C94AB8-D2C7-4D22-89D4-AB037517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725F8C6-48FF-4BD3-897F-518AD38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816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B0A7EF79-E4BC-4CE3-8F12-E6E20DAE9C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5942B35-3BF7-4142-A09C-0913466BA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27EA98-2E41-4678-BF54-AE653081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DA51323-C47E-4E89-9F5D-B2A180FD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B8E67E-BAAE-4F36-8A15-0835EEBC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057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2CF3EA-E290-4635-AC07-C64044D34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69BC3D-90E2-4830-83E1-74F43DCC7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3D28149-A9B7-42CC-ACC2-93A55B72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E1877BD-CCE5-4628-A02C-ECB3DB8F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376657-7AA6-433F-BB60-E7AD98C07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7343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82745D-5083-4D88-9AB1-E9574E66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7C198A0-00BA-4264-8D37-DC78B40DE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8E900F2-0FC7-4416-872A-64D11C5A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7403B3-D3E8-4979-9D3C-1F3080C0A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66B077-4D27-43CB-A3BA-1BFE1F43F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310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B59E60-62AA-41F3-AFB3-D0A45C7E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4316F1-6DC9-462A-AB67-DC47ACF10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58CBBA1-D09A-4BD9-A66B-9A7E263B6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D39816-8B7E-469D-A625-F8260FE3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DFB61C2-590D-479F-8096-0C3B79DD6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784D8A4-1E3C-4135-9975-12846EF8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364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7E7224-01F7-4C13-AAA4-017D9A6E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A001B7D-A249-44BC-B5BD-649AE82C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DE22522-1E96-428F-8239-DA2957F34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FCADDAD-193E-4DE0-8EC8-3D9D91FB9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191A2D2-C0DC-4094-998A-26D2FCE52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7721890-AA79-485B-844F-1AF8600B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46E7382-C7F3-4179-AB7D-2FFB218B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D5E0019-B195-4DC5-9B62-78DA7F97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839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6284D1-4211-4AE9-9CF2-B85B697B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959C76E-AB06-4DD7-8867-9055A73C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B370D3D-E8EF-4110-8F94-9EED05C6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ACF4A68-02AB-465D-8AF9-5899AA31F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1399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0E8B91E-C09B-4A62-A751-5178FC2B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0674D5-A877-4D97-9360-7CD61EA2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A8C13C1-0464-46A4-9C85-F85D158B1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58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E8BF5A-E9D4-4EA1-8558-3054F6A9F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CCB120-F9B2-40AC-B1F5-67B9FA102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FF39364-11F5-43E5-8DEB-751350A09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B643BB5-FF46-451E-B941-4AF4A755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497725D-475C-4ECC-A349-4FAAA35B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E409844-29BB-41E7-95B7-DE794146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90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79559D-5F1B-4003-82E8-787FF531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4637CE9-9F21-4C44-A62E-09C322DC8E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4F6CFE-0762-48F5-9EE1-0371ABB6F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50C4F4E-3BC8-4CE5-AFE2-162B4B7F0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32C07CD-BAF6-4EBD-9910-7370D265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44731FC-7256-4A9F-8FAC-A1CE8CBB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853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43CB112-C4D8-457F-856D-3B7BF809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99A5DA1-B868-4F11-8F63-4ED05CE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E46803-6F75-4D50-899C-7CC50F71A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B2805-399F-4E69-B9FE-73D268C49919}" type="datetimeFigureOut">
              <a:rPr lang="pl-PL" smtClean="0"/>
              <a:t>12.05.2020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75A9FB-1C23-4188-B1E2-9036EDC56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42DECE3-CCDE-460F-84F1-1F28171D7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B1B75-5717-4440-A630-6EBFCB2CCC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171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IHMoLo2QXU" TargetMode="External"/><Relationship Id="rId3" Type="http://schemas.openxmlformats.org/officeDocument/2006/relationships/hyperlink" Target="https://www.youtube.com/watch?time_continue=8&amp;v=KJYvcDNxCu4&amp;feature=emb_title" TargetMode="External"/><Relationship Id="rId7" Type="http://schemas.openxmlformats.org/officeDocument/2006/relationships/image" Target="../media/image3.jpg"/><Relationship Id="rId2" Type="http://schemas.openxmlformats.org/officeDocument/2006/relationships/hyperlink" Target="https://www.youtube.com/watch?time_continue=18&amp;v=f-nzMnEIhEg&amp;feature=emb_titl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hyperlink" Target="https://www.youtube.com/watch?v=UAbVgab8ct8" TargetMode="External"/><Relationship Id="rId5" Type="http://schemas.openxmlformats.org/officeDocument/2006/relationships/image" Target="../media/image1.png"/><Relationship Id="rId10" Type="http://schemas.openxmlformats.org/officeDocument/2006/relationships/hyperlink" Target="https://www.youtube.com/watch?v=l5xnDjwWGkc" TargetMode="External"/><Relationship Id="rId4" Type="http://schemas.openxmlformats.org/officeDocument/2006/relationships/hyperlink" Target="https://www.youtube.com/watch?v=ykiagx2Icy4" TargetMode="External"/><Relationship Id="rId9" Type="http://schemas.openxmlformats.org/officeDocument/2006/relationships/hyperlink" Target="https://www.youtube.com/watch?v=dFzfLWRVBe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Flaga_Rosji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Herb_Rosj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Hymn_Pa%C5%84stwowy_Federacji_Rosyjskiej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xbSfvITkCI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991D37-EDA6-44E4-A336-8A2DC6DE3E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7200" b="1" dirty="0">
                <a:solidFill>
                  <a:srgbClr val="FF0000"/>
                </a:solidFill>
                <a:latin typeface="Arial Black" panose="020B0A04020102020204" pitchFamily="34" charset="0"/>
              </a:rPr>
              <a:t>Rosja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CEED26-E6A5-4191-BAC2-4583D7AB2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4573" y="3602038"/>
            <a:ext cx="9144000" cy="1655762"/>
          </a:xfrm>
        </p:spPr>
        <p:txBody>
          <a:bodyPr>
            <a:normAutofit/>
          </a:bodyPr>
          <a:lstStyle/>
          <a:p>
            <a:r>
              <a:rPr lang="pl-PL" sz="6000" b="1" dirty="0">
                <a:latin typeface="Arial Black" panose="020B0A04020102020204" pitchFamily="34" charset="0"/>
              </a:rPr>
              <a:t>godło, flaga, hymn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4A642655-CD60-4DA8-86BF-A900AD8B2F8F}"/>
              </a:ext>
            </a:extLst>
          </p:cNvPr>
          <p:cNvSpPr/>
          <p:nvPr/>
        </p:nvSpPr>
        <p:spPr>
          <a:xfrm>
            <a:off x="191530" y="4763143"/>
            <a:ext cx="7068065" cy="2773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Flaga i herb Rosji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https://www.youtube.com/watch?time_continue=18&amp;v=f-nzMnEIhEg&amp;feature=emb_title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Rosja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https://www.youtube.com/watch?time_continue=8&amp;v=KJYvcDNxCu4&amp;feature=emb_title</a:t>
            </a:r>
            <a:endParaRPr lang="pl-PL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1400" b="1" dirty="0"/>
              <a:t>Największą na świecie rosyjską flagę pokazano na Krymie”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400" b="1" dirty="0">
                <a:hlinkClick r:id="rId4"/>
              </a:rPr>
              <a:t>https://www.youtube.com/watch?v=ykiagx2Icy4</a:t>
            </a:r>
            <a:endParaRPr lang="pl-PL" sz="1400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580362B-BE54-44D0-B538-D2BF1D46D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5" y="222422"/>
            <a:ext cx="2505865" cy="29717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F6762F5-CA6C-4A16-9FB3-7AEA113D1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47" y="0"/>
            <a:ext cx="3764950" cy="253699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F8DAA20-FB7B-426D-9F8E-28D77E0CC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54" y="459803"/>
            <a:ext cx="3659547" cy="246257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148CFE7-F1D6-4328-8D89-55763270BA1D}"/>
              </a:ext>
            </a:extLst>
          </p:cNvPr>
          <p:cNvSpPr txBox="1"/>
          <p:nvPr/>
        </p:nvSpPr>
        <p:spPr>
          <a:xfrm>
            <a:off x="6913606" y="4551538"/>
            <a:ext cx="52021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„</a:t>
            </a:r>
            <a:r>
              <a:rPr lang="ru-RU" sz="1600" b="1" dirty="0"/>
              <a:t>История герба России</a:t>
            </a:r>
            <a:r>
              <a:rPr lang="pl-PL" sz="1600" b="1" dirty="0"/>
              <a:t>”</a:t>
            </a:r>
          </a:p>
          <a:p>
            <a:r>
              <a:rPr lang="pl-PL" sz="1600" b="1" dirty="0">
                <a:hlinkClick r:id="rId8"/>
              </a:rPr>
              <a:t>https://www.youtube.com/watch?v=qIHMoLo2QXU</a:t>
            </a:r>
            <a:endParaRPr lang="pl-PL" sz="1600" b="1" dirty="0"/>
          </a:p>
          <a:p>
            <a:r>
              <a:rPr lang="pl-PL" sz="1600" b="1" dirty="0"/>
              <a:t>„</a:t>
            </a:r>
            <a:r>
              <a:rPr lang="ru-RU" sz="1600" b="1" dirty="0"/>
              <a:t>ЧТО ОЗНАЧАЮТ ЦВЕТА ФЛАГА РОССИИ? ИСТОРИЯ ФЛАГА РОССИИ</a:t>
            </a:r>
            <a:r>
              <a:rPr lang="pl-PL" sz="1600" b="1" dirty="0"/>
              <a:t>”</a:t>
            </a:r>
            <a:endParaRPr lang="ru-RU" sz="1600" b="1" dirty="0"/>
          </a:p>
          <a:p>
            <a:r>
              <a:rPr lang="pl-PL" sz="1600" b="1" dirty="0">
                <a:hlinkClick r:id="rId9"/>
              </a:rPr>
              <a:t>https://www.youtube.com/watch?v=dFzfLWRVBeY</a:t>
            </a:r>
            <a:endParaRPr lang="pl-PL" sz="1600" b="1" dirty="0"/>
          </a:p>
          <a:p>
            <a:r>
              <a:rPr lang="pl-PL" sz="1600" b="1" dirty="0"/>
              <a:t>„</a:t>
            </a:r>
            <a:r>
              <a:rPr lang="ru-RU" sz="1600" b="1" dirty="0"/>
              <a:t>История гимна России</a:t>
            </a:r>
            <a:r>
              <a:rPr lang="pl-PL" sz="1600" b="1" dirty="0"/>
              <a:t>”</a:t>
            </a:r>
          </a:p>
          <a:p>
            <a:r>
              <a:rPr lang="pl-PL" sz="1600" b="1" dirty="0">
                <a:hlinkClick r:id="rId10"/>
              </a:rPr>
              <a:t>https://www.youtube.com/watch?v=l5xnDjwWGkc</a:t>
            </a:r>
            <a:endParaRPr lang="pl-PL" sz="1600" b="1" dirty="0"/>
          </a:p>
          <a:p>
            <a:r>
              <a:rPr lang="ru-RU" sz="1600" b="1" dirty="0"/>
              <a:t>Гимн</a:t>
            </a:r>
            <a:r>
              <a:rPr lang="pl-PL" sz="1600" b="1" dirty="0">
                <a:hlinkClick r:id="rId11"/>
              </a:rPr>
              <a:t>https://www.youtube.com/watch?v=UAbVgab8ct8</a:t>
            </a:r>
            <a:endParaRPr lang="ru-RU" sz="1600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3555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0EA53AD-D56F-4C0F-94C9-F23FB130EF9E}"/>
              </a:ext>
            </a:extLst>
          </p:cNvPr>
          <p:cNvSpPr/>
          <p:nvPr/>
        </p:nvSpPr>
        <p:spPr>
          <a:xfrm>
            <a:off x="191529" y="135924"/>
            <a:ext cx="12109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Flaga Rosji</a:t>
            </a:r>
            <a:r>
              <a:rPr lang="pl-PL" dirty="0"/>
              <a:t> (</a:t>
            </a:r>
            <a:r>
              <a:rPr lang="ru-RU" dirty="0"/>
              <a:t>флаг России) </a:t>
            </a:r>
            <a:r>
              <a:rPr lang="pl-PL" dirty="0"/>
              <a:t>– jeden z symboli państwowych Federacji Rosyjskiej, w użyciu </a:t>
            </a:r>
            <a:r>
              <a:rPr lang="pl-PL" i="1" dirty="0"/>
              <a:t>de facto</a:t>
            </a:r>
            <a:r>
              <a:rPr lang="pl-PL" dirty="0"/>
              <a:t> od 1668 roku jako flaga carska i nieco później rosyjski sztandar narodowy.</a:t>
            </a:r>
            <a:endParaRPr lang="pl-PL" baseline="30000" dirty="0"/>
          </a:p>
          <a:p>
            <a:r>
              <a:rPr lang="pl-PL" dirty="0"/>
              <a:t>Jako oficjalna flaga państwowa była używana w kilku wariantach w latach 1883–1917. Ponownie została oficjalnie wprowadzona jako flaga Rosyjskiej FSRR w 1991 roku i po niewielkich zmianach w proporcjach oraz odcieniach kolorów z 1993 roku jest używana do dziś. 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BEAF237-A260-4D1B-8C2D-933F263D3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86" y="1381898"/>
            <a:ext cx="5146589" cy="514658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458B385-779E-46EE-942A-55ACE238115D}"/>
              </a:ext>
            </a:extLst>
          </p:cNvPr>
          <p:cNvSpPr txBox="1"/>
          <p:nvPr/>
        </p:nvSpPr>
        <p:spPr>
          <a:xfrm>
            <a:off x="593123" y="6398911"/>
            <a:ext cx="767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Więcej informacji: </a:t>
            </a:r>
            <a:r>
              <a:rPr lang="pl-PL" dirty="0">
                <a:hlinkClick r:id="rId3"/>
              </a:rPr>
              <a:t>https://pl.wikipedia.org/wiki/Flaga_Rosji</a:t>
            </a:r>
            <a:endParaRPr lang="pl-PL" dirty="0"/>
          </a:p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61F6A5E-F4C4-4971-BD9D-A02CC87306EB}"/>
              </a:ext>
            </a:extLst>
          </p:cNvPr>
          <p:cNvSpPr txBox="1"/>
          <p:nvPr/>
        </p:nvSpPr>
        <p:spPr>
          <a:xfrm>
            <a:off x="7549978" y="1804086"/>
            <a:ext cx="43001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Obecnie najczęściej używa się następującego wyjaśnienia symboliki barw flagi Rosji: </a:t>
            </a:r>
          </a:p>
          <a:p>
            <a:r>
              <a:rPr lang="pl-PL" u="sng" dirty="0"/>
              <a:t>Biały</a:t>
            </a:r>
            <a:r>
              <a:rPr lang="pl-PL" dirty="0"/>
              <a:t> kolor oznacza świat, czystość, niewinność, doskonałość;</a:t>
            </a:r>
          </a:p>
          <a:p>
            <a:r>
              <a:rPr lang="pl-PL" u="sng" dirty="0"/>
              <a:t>Granatowy</a:t>
            </a:r>
            <a:r>
              <a:rPr lang="pl-PL" dirty="0"/>
              <a:t> jest kolorem wiary i wierności, stałości;</a:t>
            </a:r>
          </a:p>
          <a:p>
            <a:r>
              <a:rPr lang="pl-PL" u="sng" dirty="0"/>
              <a:t>Czerwony</a:t>
            </a:r>
            <a:r>
              <a:rPr lang="pl-PL" dirty="0"/>
              <a:t> kolor symbolizuje energię, siłę, krew przelaną za Ojczyznę.</a:t>
            </a:r>
          </a:p>
          <a:p>
            <a:r>
              <a:rPr lang="pl-PL" dirty="0"/>
              <a:t>Istnieje jeszcze jedno dopuszczalne traktowanie znaczeń kolorów flagi (tzw. wyjaśnienie "państwowe"), według niego barwy oznaczają jedność trzech braterskich wschodniosłowiańskich narodów: biały jest więc kolorem Białorusi, granatowy – Małorusi (Ukrainy), czerwony zaś Wielkorusi (Rosji). </a:t>
            </a:r>
          </a:p>
        </p:txBody>
      </p:sp>
    </p:spTree>
    <p:extLst>
      <p:ext uri="{BB962C8B-B14F-4D97-AF65-F5344CB8AC3E}">
        <p14:creationId xmlns:p14="http://schemas.microsoft.com/office/powerpoint/2010/main" val="1389721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6E596B90-3EC4-46E8-A0B2-A234359FCDD6}"/>
              </a:ext>
            </a:extLst>
          </p:cNvPr>
          <p:cNvSpPr/>
          <p:nvPr/>
        </p:nvSpPr>
        <p:spPr>
          <a:xfrm>
            <a:off x="475735" y="469558"/>
            <a:ext cx="113496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Według legendy, flaga została wprowadzona podczas podróży cara Piotra Wielkiego do Holandii w 1699, gdzie car uczył się budowy okrętów. Rzekomo dla swej floty Piotr wziął za przykład właśnie flagę Holandii. Faktycznie biało-granatowo-czerwona flaga była wprowadzona przez cara Piotra Wielkiego w 1693 dla marynarki, ale od 1705była używana jako flaga floty handlowej. W okresie ZSRR zerwano z historyczną flagą i wprowadzono nowy symbol, odwołujący się do ideologii komunistycznej i rewolucyjnej (flaga Rosyjskiej FSRR). </a:t>
            </a:r>
          </a:p>
          <a:p>
            <a:r>
              <a:rPr lang="pl-PL" dirty="0"/>
              <a:t>Tradycyjna trójkolorowa flaga przywrócona została 22 sierpnia1991.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D2884C-2A94-4688-8270-7407763E8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76" y="2458847"/>
            <a:ext cx="5840749" cy="424469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500A9E6-DD8D-4AFE-A55A-198798D47351}"/>
              </a:ext>
            </a:extLst>
          </p:cNvPr>
          <p:cNvSpPr txBox="1"/>
          <p:nvPr/>
        </p:nvSpPr>
        <p:spPr>
          <a:xfrm flipH="1">
            <a:off x="7963930" y="4581194"/>
            <a:ext cx="2421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/>
              <a:t>Flagi historyczne</a:t>
            </a:r>
          </a:p>
        </p:txBody>
      </p:sp>
    </p:spTree>
    <p:extLst>
      <p:ext uri="{BB962C8B-B14F-4D97-AF65-F5344CB8AC3E}">
        <p14:creationId xmlns:p14="http://schemas.microsoft.com/office/powerpoint/2010/main" val="135610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A3C7553F-2487-4DF2-9C2D-C0CE3BCB7E24}"/>
              </a:ext>
            </a:extLst>
          </p:cNvPr>
          <p:cNvSpPr/>
          <p:nvPr/>
        </p:nvSpPr>
        <p:spPr>
          <a:xfrm>
            <a:off x="426307" y="395416"/>
            <a:ext cx="11016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Herb Rosji</a:t>
            </a:r>
            <a:r>
              <a:rPr lang="pl-PL" dirty="0"/>
              <a:t> </a:t>
            </a:r>
            <a:r>
              <a:rPr lang="ru-RU" dirty="0"/>
              <a:t>(герб России) </a:t>
            </a:r>
            <a:r>
              <a:rPr lang="pl-PL" dirty="0"/>
              <a:t>– herb Federacji Rosyjskiej to tradycyjny herb Rosji, przywrócony w 1993, przedstawiający dwugłowego złotego orła z czasów Cesarstwa </a:t>
            </a:r>
            <a:r>
              <a:rPr lang="pl-PL" dirty="0" err="1"/>
              <a:t>Wschodniorzymskiego</a:t>
            </a:r>
            <a:r>
              <a:rPr lang="pl-PL" dirty="0"/>
              <a:t> – godło dynastii </a:t>
            </a:r>
            <a:r>
              <a:rPr lang="pl-PL" dirty="0" err="1"/>
              <a:t>Paleologów</a:t>
            </a:r>
            <a:r>
              <a:rPr lang="pl-PL" dirty="0"/>
              <a:t> z Pogonią Ruską na piersi; całość umieszczona na czerwonej tarczy.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EE671D-2A53-4FE0-B925-05DC33130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58" y="1505826"/>
            <a:ext cx="4440096" cy="5265676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655F4A7-BB31-41E7-8698-3FB71181FF88}"/>
              </a:ext>
            </a:extLst>
          </p:cNvPr>
          <p:cNvSpPr/>
          <p:nvPr/>
        </p:nvSpPr>
        <p:spPr>
          <a:xfrm>
            <a:off x="0" y="5931244"/>
            <a:ext cx="4127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hlinkClick r:id="rId3"/>
              </a:rPr>
              <a:t>https://pl.wikipedia.org/wiki/Herb_Rosji</a:t>
            </a:r>
            <a:endParaRPr lang="pl-PL" dirty="0"/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79941CD-052D-41EF-8163-9D3B6CC17F25}"/>
              </a:ext>
            </a:extLst>
          </p:cNvPr>
          <p:cNvSpPr txBox="1"/>
          <p:nvPr/>
        </p:nvSpPr>
        <p:spPr>
          <a:xfrm>
            <a:off x="345989" y="5552651"/>
            <a:ext cx="1882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Więcej informacji:</a:t>
            </a:r>
          </a:p>
        </p:txBody>
      </p:sp>
    </p:spTree>
    <p:extLst>
      <p:ext uri="{BB962C8B-B14F-4D97-AF65-F5344CB8AC3E}">
        <p14:creationId xmlns:p14="http://schemas.microsoft.com/office/powerpoint/2010/main" val="355534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C8A4F9E-19DF-4CE1-AC3D-E02F4B095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804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69BE41B-A921-4C0B-88C9-45B0377FD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16" y="0"/>
            <a:ext cx="425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7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0428B3C-228C-48DC-A7D7-04CD96F9B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7636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693096-D9AC-4627-A0C5-E3DD6D8AF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620" y="0"/>
            <a:ext cx="4763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3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9634164-0066-4F12-B983-72B035EB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42" y="92676"/>
            <a:ext cx="8540578" cy="41563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CE2FECA-EE51-48B8-86AD-EB846007C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60" y="4340752"/>
            <a:ext cx="7080423" cy="242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96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B2FFF6E0-6F4B-4F0B-84DC-F9408BFB9B9B}"/>
              </a:ext>
            </a:extLst>
          </p:cNvPr>
          <p:cNvSpPr/>
          <p:nvPr/>
        </p:nvSpPr>
        <p:spPr>
          <a:xfrm>
            <a:off x="352168" y="500449"/>
            <a:ext cx="70618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Hymn państwowy Federacji Rosyjskiej</a:t>
            </a:r>
            <a:r>
              <a:rPr lang="pl-PL" dirty="0"/>
              <a:t> (ros. </a:t>
            </a:r>
            <a:r>
              <a:rPr lang="pl-PL" dirty="0" err="1"/>
              <a:t>Государственный</a:t>
            </a:r>
            <a:r>
              <a:rPr lang="pl-PL" dirty="0"/>
              <a:t> </a:t>
            </a:r>
            <a:r>
              <a:rPr lang="pl-PL" dirty="0" err="1"/>
              <a:t>гимн</a:t>
            </a:r>
            <a:r>
              <a:rPr lang="pl-PL" dirty="0"/>
              <a:t> </a:t>
            </a:r>
            <a:r>
              <a:rPr lang="pl-PL" dirty="0" err="1"/>
              <a:t>Российской</a:t>
            </a:r>
            <a:r>
              <a:rPr lang="pl-PL" dirty="0"/>
              <a:t> </a:t>
            </a:r>
            <a:r>
              <a:rPr lang="pl-PL" dirty="0" err="1"/>
              <a:t>Федерации</a:t>
            </a:r>
            <a:r>
              <a:rPr lang="pl-PL" dirty="0"/>
              <a:t>, </a:t>
            </a:r>
            <a:r>
              <a:rPr lang="pl-PL" i="1" dirty="0" err="1"/>
              <a:t>Gosudarstwiennyj</a:t>
            </a:r>
            <a:r>
              <a:rPr lang="pl-PL" i="1" dirty="0"/>
              <a:t> </a:t>
            </a:r>
            <a:r>
              <a:rPr lang="pl-PL" i="1" dirty="0" err="1"/>
              <a:t>gimn</a:t>
            </a:r>
            <a:r>
              <a:rPr lang="pl-PL" i="1" dirty="0"/>
              <a:t> </a:t>
            </a:r>
            <a:r>
              <a:rPr lang="pl-PL" i="1" dirty="0" err="1"/>
              <a:t>Rossijskoj</a:t>
            </a:r>
            <a:r>
              <a:rPr lang="pl-PL" i="1" dirty="0"/>
              <a:t> </a:t>
            </a:r>
            <a:r>
              <a:rPr lang="pl-PL" i="1" dirty="0" err="1"/>
              <a:t>Fiedieracyi</a:t>
            </a:r>
            <a:r>
              <a:rPr lang="pl-PL" dirty="0"/>
              <a:t>) – hymn przyjęty pod koniec 2000 z inicjatywy prezydenta Władimira Putina, zastępując wprowadzoną w 1991 Pieśń Patriotyczną. Jest adaptacją hymnu państwowego Związku Socjalistycznych Republik Radzieckich z 1944. </a:t>
            </a:r>
          </a:p>
          <a:p>
            <a:r>
              <a:rPr lang="pl-PL" dirty="0"/>
              <a:t>Muzykę do niego stworzył </a:t>
            </a:r>
            <a:r>
              <a:rPr lang="pl-PL" dirty="0" err="1"/>
              <a:t>Aleksandr</a:t>
            </a:r>
            <a:r>
              <a:rPr lang="pl-PL" dirty="0"/>
              <a:t> Aleksandrow, zaś weryfikacją tekstu zajął się Siergiej Michałkow, współautor słów do wersji pieśni z 1943 i 1977. Usunięte zostały wszelkie wzmianki o ideach Włodzimierza Lenina i „niezłomnym związku” kraju Rad. Zamiast tego uwaga skupiona jest na kraju, jego rozległym terytorium i licznych zasobach naturalnych, które powierzone mają być przyszłym pokoleniom.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04C73D-E410-432C-A255-208B51434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78" y="0"/>
            <a:ext cx="3439022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35C6FD-574C-4CA6-8844-FD1C0C6321B2}"/>
              </a:ext>
            </a:extLst>
          </p:cNvPr>
          <p:cNvSpPr txBox="1"/>
          <p:nvPr/>
        </p:nvSpPr>
        <p:spPr>
          <a:xfrm>
            <a:off x="568411" y="4794422"/>
            <a:ext cx="735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Więcej informacji:</a:t>
            </a:r>
          </a:p>
          <a:p>
            <a:r>
              <a:rPr lang="pl-PL" dirty="0">
                <a:hlinkClick r:id="rId3"/>
              </a:rPr>
              <a:t>https://pl.wikipedia.org/wiki/Hymn_Pa%C5%84stwowy_Federacji_Rosyjskiej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58761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5D3AD02F-8711-49E4-91DA-D4BDD13F495B}"/>
              </a:ext>
            </a:extLst>
          </p:cNvPr>
          <p:cNvSpPr/>
          <p:nvPr/>
        </p:nvSpPr>
        <p:spPr>
          <a:xfrm>
            <a:off x="556053" y="129746"/>
            <a:ext cx="407773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Россия – священная наша держава,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Россия – любимая наша страна.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Могучая воля, великая слава –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Твоё достоянье на все времена!</a:t>
            </a:r>
            <a:br>
              <a:rPr lang="ru-RU" dirty="0">
                <a:effectLst/>
              </a:rPr>
            </a:b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Припев</a:t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Славься, Отечество наше свободное,</a:t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Братских народов союз вековой,</a:t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Предками данная мудрость народная!</a:t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Славься, страна! Мы гордимся тобой!</a:t>
            </a:r>
            <a:br>
              <a:rPr lang="ru-RU" dirty="0">
                <a:effectLst/>
              </a:rPr>
            </a:br>
            <a:br>
              <a:rPr lang="ru-RU" dirty="0">
                <a:effectLst/>
              </a:rPr>
            </a:br>
            <a:r>
              <a:rPr lang="ru-RU" dirty="0">
                <a:effectLst/>
              </a:rPr>
              <a:t>От южных морей до полярного края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Раскинулись наши леса и поля.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Одна ты на свете! Одна ты такая –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Хранимая Богом родная земля!</a:t>
            </a:r>
            <a:br>
              <a:rPr lang="ru-RU" dirty="0">
                <a:effectLst/>
              </a:rPr>
            </a:b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Припев</a:t>
            </a:r>
            <a:br>
              <a:rPr lang="ru-RU" dirty="0">
                <a:effectLst/>
              </a:rPr>
            </a:br>
            <a:br>
              <a:rPr lang="ru-RU" dirty="0">
                <a:effectLst/>
              </a:rPr>
            </a:br>
            <a:r>
              <a:rPr lang="ru-RU" dirty="0">
                <a:effectLst/>
              </a:rPr>
              <a:t>Широкий простор для мечты и для жизни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Грядущие нам открывают года.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Нам силу даёт наша верность Отчизне.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Так было, так есть и так будет всегда!</a:t>
            </a:r>
            <a:br>
              <a:rPr lang="ru-RU" dirty="0">
                <a:effectLst/>
              </a:rPr>
            </a:br>
            <a:r>
              <a:rPr lang="ru-RU" i="1" dirty="0">
                <a:effectLst/>
              </a:rPr>
              <a:t>Припев</a:t>
            </a:r>
            <a:r>
              <a:rPr lang="ru-RU" dirty="0">
                <a:effectLst/>
              </a:rPr>
              <a:t>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2318709-ABE7-4AB4-9571-3A5FE446041C}"/>
              </a:ext>
            </a:extLst>
          </p:cNvPr>
          <p:cNvSpPr/>
          <p:nvPr/>
        </p:nvSpPr>
        <p:spPr>
          <a:xfrm>
            <a:off x="6586150" y="58847"/>
            <a:ext cx="549875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Rosja to nasze święte mocarstwo,</a:t>
            </a:r>
            <a:br>
              <a:rPr lang="pl-PL" dirty="0"/>
            </a:br>
            <a:r>
              <a:rPr lang="pl-PL" dirty="0"/>
              <a:t>Rosja to ukochany nasz kraj.</a:t>
            </a:r>
            <a:br>
              <a:rPr lang="pl-PL" dirty="0"/>
            </a:br>
            <a:r>
              <a:rPr lang="pl-PL" dirty="0"/>
              <a:t>Potężna siła woli, wielka chwała</a:t>
            </a:r>
            <a:br>
              <a:rPr lang="pl-PL" dirty="0"/>
            </a:br>
            <a:r>
              <a:rPr lang="pl-PL" dirty="0"/>
              <a:t>Są twoją własnością po wsze czasy!</a:t>
            </a:r>
            <a:br>
              <a:rPr lang="pl-PL" dirty="0"/>
            </a:br>
            <a:br>
              <a:rPr lang="pl-PL" dirty="0"/>
            </a:br>
            <a:r>
              <a:rPr lang="pl-PL" i="1" dirty="0"/>
              <a:t>Refren</a:t>
            </a:r>
            <a:br>
              <a:rPr lang="pl-PL" dirty="0"/>
            </a:br>
            <a:r>
              <a:rPr lang="pl-PL" i="1" dirty="0"/>
              <a:t>Chwała Ci, nasza wolna Ojczyzno,</a:t>
            </a:r>
            <a:br>
              <a:rPr lang="pl-PL" dirty="0"/>
            </a:br>
            <a:r>
              <a:rPr lang="pl-PL" i="1" dirty="0"/>
              <a:t>Prastary związku bratnich narodów,</a:t>
            </a:r>
            <a:br>
              <a:rPr lang="pl-PL" dirty="0"/>
            </a:br>
            <a:r>
              <a:rPr lang="pl-PL" i="1" dirty="0"/>
              <a:t>Ludowa mądrości dana przez przodków!</a:t>
            </a:r>
            <a:br>
              <a:rPr lang="pl-PL" dirty="0"/>
            </a:br>
            <a:r>
              <a:rPr lang="pl-PL" i="1" dirty="0"/>
              <a:t>Chwała ci, kraju! Jesteśmy z ciebie dumni!</a:t>
            </a:r>
            <a:br>
              <a:rPr lang="pl-PL" dirty="0"/>
            </a:br>
            <a:br>
              <a:rPr lang="pl-PL" dirty="0"/>
            </a:br>
            <a:r>
              <a:rPr lang="pl-PL" dirty="0"/>
              <a:t>Od mórz południowych do polarnej krainy</a:t>
            </a:r>
            <a:br>
              <a:rPr lang="pl-PL" dirty="0"/>
            </a:br>
            <a:r>
              <a:rPr lang="pl-PL" dirty="0"/>
              <a:t>Rozciągnęły się nasze lasy i pola.</a:t>
            </a:r>
            <a:br>
              <a:rPr lang="pl-PL" dirty="0"/>
            </a:br>
            <a:r>
              <a:rPr lang="pl-PL" dirty="0"/>
              <a:t>Tyś jedna na świecie! </a:t>
            </a:r>
            <a:r>
              <a:rPr lang="pl-PL" dirty="0" err="1"/>
              <a:t>Jedynaś</a:t>
            </a:r>
            <a:r>
              <a:rPr lang="pl-PL" dirty="0"/>
              <a:t> ty taka,</a:t>
            </a:r>
            <a:br>
              <a:rPr lang="pl-PL" dirty="0"/>
            </a:br>
            <a:r>
              <a:rPr lang="pl-PL" dirty="0"/>
              <a:t>Chroniona przez Boga ojczysta ziemio!</a:t>
            </a:r>
            <a:br>
              <a:rPr lang="pl-PL" dirty="0"/>
            </a:br>
            <a:br>
              <a:rPr lang="pl-PL" dirty="0"/>
            </a:br>
            <a:r>
              <a:rPr lang="pl-PL" i="1" dirty="0"/>
              <a:t>Refren</a:t>
            </a:r>
            <a:br>
              <a:rPr lang="pl-PL" dirty="0"/>
            </a:br>
            <a:br>
              <a:rPr lang="pl-PL" dirty="0"/>
            </a:br>
            <a:r>
              <a:rPr lang="pl-PL" dirty="0"/>
              <a:t>Rozległą przestrzeń dla marzeń i dla życia</a:t>
            </a:r>
            <a:br>
              <a:rPr lang="pl-PL" dirty="0"/>
            </a:br>
            <a:r>
              <a:rPr lang="pl-PL" dirty="0"/>
              <a:t>Odkrywają nam nadchodzące lata.</a:t>
            </a:r>
            <a:br>
              <a:rPr lang="pl-PL" dirty="0"/>
            </a:br>
            <a:r>
              <a:rPr lang="pl-PL" dirty="0"/>
              <a:t>Siłę nam daje nasza wierność Ojczyźnie.</a:t>
            </a:r>
            <a:br>
              <a:rPr lang="pl-PL" dirty="0"/>
            </a:br>
            <a:r>
              <a:rPr lang="pl-PL" dirty="0"/>
              <a:t>Tak było, tak jest i tak będzie zawsze!</a:t>
            </a:r>
            <a:br>
              <a:rPr lang="pl-PL" dirty="0"/>
            </a:br>
            <a:r>
              <a:rPr lang="pl-PL" i="1" dirty="0"/>
              <a:t>Refren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4D1F732-6004-4732-9A92-1113565E8CDC}"/>
              </a:ext>
            </a:extLst>
          </p:cNvPr>
          <p:cNvSpPr txBox="1"/>
          <p:nvPr/>
        </p:nvSpPr>
        <p:spPr>
          <a:xfrm>
            <a:off x="6141308" y="6522155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hlinkClick r:id="rId2"/>
              </a:rPr>
              <a:t>https://www.youtube.com/watch?v=XxbSfvITkCI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540629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893</Words>
  <Application>Microsoft Office PowerPoint</Application>
  <PresentationFormat>Panoramiczny</PresentationFormat>
  <Paragraphs>36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Motyw pakietu Office</vt:lpstr>
      <vt:lpstr>Rosja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ula.radkowska@gmail.com</dc:creator>
  <cp:lastModifiedBy>ula.radkowska@gmail.com</cp:lastModifiedBy>
  <cp:revision>8</cp:revision>
  <dcterms:created xsi:type="dcterms:W3CDTF">2020-05-12T14:54:10Z</dcterms:created>
  <dcterms:modified xsi:type="dcterms:W3CDTF">2020-05-12T23:34:40Z</dcterms:modified>
</cp:coreProperties>
</file>