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349" r:id="rId2"/>
    <p:sldId id="350" r:id="rId3"/>
    <p:sldId id="316" r:id="rId4"/>
    <p:sldId id="317" r:id="rId5"/>
    <p:sldId id="319" r:id="rId6"/>
    <p:sldId id="322" r:id="rId7"/>
    <p:sldId id="321" r:id="rId8"/>
    <p:sldId id="323" r:id="rId9"/>
    <p:sldId id="324" r:id="rId10"/>
    <p:sldId id="325" r:id="rId11"/>
    <p:sldId id="326" r:id="rId12"/>
    <p:sldId id="327" r:id="rId13"/>
    <p:sldId id="328" r:id="rId14"/>
    <p:sldId id="329" r:id="rId15"/>
    <p:sldId id="330" r:id="rId16"/>
    <p:sldId id="331" r:id="rId17"/>
    <p:sldId id="334" r:id="rId18"/>
    <p:sldId id="335" r:id="rId19"/>
    <p:sldId id="336" r:id="rId20"/>
    <p:sldId id="337" r:id="rId21"/>
    <p:sldId id="338" r:id="rId22"/>
    <p:sldId id="339" r:id="rId23"/>
    <p:sldId id="340" r:id="rId24"/>
    <p:sldId id="332" r:id="rId25"/>
    <p:sldId id="341" r:id="rId26"/>
    <p:sldId id="343" r:id="rId27"/>
    <p:sldId id="342" r:id="rId28"/>
    <p:sldId id="353" r:id="rId29"/>
    <p:sldId id="344" r:id="rId30"/>
    <p:sldId id="345" r:id="rId31"/>
    <p:sldId id="346" r:id="rId32"/>
    <p:sldId id="347" r:id="rId33"/>
    <p:sldId id="348" r:id="rId34"/>
    <p:sldId id="352" r:id="rId35"/>
    <p:sldId id="305" r:id="rId36"/>
  </p:sldIdLst>
  <p:sldSz cx="12192000" cy="6858000"/>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63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asz Kałuski" initials="T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43"/>
    <a:srgbClr val="00982C"/>
    <a:srgbClr val="009739"/>
    <a:srgbClr val="004C42"/>
    <a:srgbClr val="232C5A"/>
    <a:srgbClr val="E6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74"/>
  </p:normalViewPr>
  <p:slideViewPr>
    <p:cSldViewPr snapToGrid="0" snapToObjects="1">
      <p:cViewPr varScale="1">
        <p:scale>
          <a:sx n="58" d="100"/>
          <a:sy n="58" d="100"/>
        </p:scale>
        <p:origin x="893" y="29"/>
      </p:cViewPr>
      <p:guideLst>
        <p:guide orient="horz" pos="2160"/>
        <p:guide pos="2638"/>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1-16T10:02:23.541" idx="1">
    <p:pos x="5960" y="548"/>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166C0A-8136-4438-A89B-C0CBA1A1CD0F}" type="datetimeFigureOut">
              <a:rPr lang="pl-PL"/>
              <a:pPr>
                <a:defRPr/>
              </a:pPr>
              <a:t>17.05.2020</a:t>
            </a:fld>
            <a:endParaRPr lang="pl-PL"/>
          </a:p>
        </p:txBody>
      </p:sp>
      <p:sp>
        <p:nvSpPr>
          <p:cNvPr id="4" name="Symbol zastępczy stopki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36CE88-291A-4EA6-889C-4D40E970C032}"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DAB004-D38B-4DF7-8530-4181683E378F}" type="datetimeFigureOut">
              <a:rPr lang="pl-PL"/>
              <a:pPr>
                <a:defRPr/>
              </a:pPr>
              <a:t>17.05.2020</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EA4178-F6BF-44C0-9B89-FDA037DBCE73}"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ymbol zastępczy obrazu slajdu 1"/>
          <p:cNvSpPr>
            <a:spLocks noGrp="1" noRot="1" noChangeAspect="1"/>
          </p:cNvSpPr>
          <p:nvPr>
            <p:ph type="sldImg"/>
          </p:nvPr>
        </p:nvSpPr>
        <p:spPr bwMode="auto">
          <a:noFill/>
          <a:ln>
            <a:solidFill>
              <a:srgbClr val="000000"/>
            </a:solidFill>
            <a:miter lim="800000"/>
            <a:headEnd/>
            <a:tailEnd/>
          </a:ln>
        </p:spPr>
      </p:sp>
      <p:sp>
        <p:nvSpPr>
          <p:cNvPr id="1741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1741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8979AF-299E-4ED7-ADD1-96BEC12F8D7C}" type="slidenum">
              <a:rPr lang="pl-PL">
                <a:cs typeface="Arial" charset="0"/>
              </a:rPr>
              <a:pPr fontAlgn="base">
                <a:spcBef>
                  <a:spcPct val="0"/>
                </a:spcBef>
                <a:spcAft>
                  <a:spcPct val="0"/>
                </a:spcAft>
                <a:defRPr/>
              </a:pPr>
              <a:t>1</a:t>
            </a:fld>
            <a:endParaRPr lang="pl-P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obrazu slajdu 1"/>
          <p:cNvSpPr>
            <a:spLocks noGrp="1" noRot="1" noChangeAspect="1"/>
          </p:cNvSpPr>
          <p:nvPr>
            <p:ph type="sldImg"/>
          </p:nvPr>
        </p:nvSpPr>
        <p:spPr bwMode="auto">
          <a:noFill/>
          <a:ln>
            <a:solidFill>
              <a:srgbClr val="000000"/>
            </a:solidFill>
            <a:miter lim="800000"/>
            <a:headEnd/>
            <a:tailEnd/>
          </a:ln>
        </p:spPr>
      </p:sp>
      <p:sp>
        <p:nvSpPr>
          <p:cNvPr id="3686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3686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59EC7F-8126-4FBC-BF41-92D175E120BA}" type="slidenum">
              <a:rPr lang="pl-PL">
                <a:cs typeface="Arial" charset="0"/>
              </a:rPr>
              <a:pPr fontAlgn="base">
                <a:spcBef>
                  <a:spcPct val="0"/>
                </a:spcBef>
                <a:spcAft>
                  <a:spcPct val="0"/>
                </a:spcAft>
                <a:defRPr/>
              </a:pPr>
              <a:t>11</a:t>
            </a:fld>
            <a:endParaRPr lang="pl-P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obrazu slajdu 1"/>
          <p:cNvSpPr>
            <a:spLocks noGrp="1" noRot="1" noChangeAspect="1"/>
          </p:cNvSpPr>
          <p:nvPr>
            <p:ph type="sldImg"/>
          </p:nvPr>
        </p:nvSpPr>
        <p:spPr bwMode="auto">
          <a:noFill/>
          <a:ln>
            <a:solidFill>
              <a:srgbClr val="000000"/>
            </a:solidFill>
            <a:miter lim="800000"/>
            <a:headEnd/>
            <a:tailEnd/>
          </a:ln>
        </p:spPr>
      </p:sp>
      <p:sp>
        <p:nvSpPr>
          <p:cNvPr id="3891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3891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A2B80-E2F8-4C86-86B1-1A9F3BCAACC2}" type="slidenum">
              <a:rPr lang="pl-PL">
                <a:cs typeface="Arial" charset="0"/>
              </a:rPr>
              <a:pPr fontAlgn="base">
                <a:spcBef>
                  <a:spcPct val="0"/>
                </a:spcBef>
                <a:spcAft>
                  <a:spcPct val="0"/>
                </a:spcAft>
                <a:defRPr/>
              </a:pPr>
              <a:t>12</a:t>
            </a:fld>
            <a:endParaRPr lang="pl-P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4096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AF5A06-8E00-4782-A1DB-0052E4D778EA}" type="slidenum">
              <a:rPr lang="pl-PL">
                <a:cs typeface="Arial" charset="0"/>
              </a:rPr>
              <a:pPr fontAlgn="base">
                <a:spcBef>
                  <a:spcPct val="0"/>
                </a:spcBef>
                <a:spcAft>
                  <a:spcPct val="0"/>
                </a:spcAft>
                <a:defRPr/>
              </a:pPr>
              <a:t>13</a:t>
            </a:fld>
            <a:endParaRPr lang="pl-P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ymbol zastępczy obrazu slajdu 1"/>
          <p:cNvSpPr>
            <a:spLocks noGrp="1" noRot="1" noChangeAspect="1"/>
          </p:cNvSpPr>
          <p:nvPr>
            <p:ph type="sldImg"/>
          </p:nvPr>
        </p:nvSpPr>
        <p:spPr bwMode="auto">
          <a:noFill/>
          <a:ln>
            <a:solidFill>
              <a:srgbClr val="000000"/>
            </a:solidFill>
            <a:miter lim="800000"/>
            <a:headEnd/>
            <a:tailEnd/>
          </a:ln>
        </p:spPr>
      </p:sp>
      <p:sp>
        <p:nvSpPr>
          <p:cNvPr id="4301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4.3.3</a:t>
            </a:r>
          </a:p>
        </p:txBody>
      </p:sp>
      <p:sp>
        <p:nvSpPr>
          <p:cNvPr id="4301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0A896D-7151-48E9-BB8C-2AF2E80F37B9}" type="slidenum">
              <a:rPr lang="pl-PL">
                <a:cs typeface="Arial" charset="0"/>
              </a:rPr>
              <a:pPr fontAlgn="base">
                <a:spcBef>
                  <a:spcPct val="0"/>
                </a:spcBef>
                <a:spcAft>
                  <a:spcPct val="0"/>
                </a:spcAft>
                <a:defRPr/>
              </a:pPr>
              <a:t>14</a:t>
            </a:fld>
            <a:endParaRPr lang="pl-P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ymbol zastępczy obrazu slajdu 1"/>
          <p:cNvSpPr>
            <a:spLocks noGrp="1" noRot="1" noChangeAspect="1"/>
          </p:cNvSpPr>
          <p:nvPr>
            <p:ph type="sldImg"/>
          </p:nvPr>
        </p:nvSpPr>
        <p:spPr bwMode="auto">
          <a:noFill/>
          <a:ln>
            <a:solidFill>
              <a:srgbClr val="000000"/>
            </a:solidFill>
            <a:miter lim="800000"/>
            <a:headEnd/>
            <a:tailEnd/>
          </a:ln>
        </p:spPr>
      </p:sp>
      <p:sp>
        <p:nvSpPr>
          <p:cNvPr id="4505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4.3.4</a:t>
            </a:r>
          </a:p>
        </p:txBody>
      </p:sp>
      <p:sp>
        <p:nvSpPr>
          <p:cNvPr id="4505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4ED65C-D1D4-4937-AC6A-AE4D04C44BAF}" type="slidenum">
              <a:rPr lang="pl-PL">
                <a:cs typeface="Arial" charset="0"/>
              </a:rPr>
              <a:pPr fontAlgn="base">
                <a:spcBef>
                  <a:spcPct val="0"/>
                </a:spcBef>
                <a:spcAft>
                  <a:spcPct val="0"/>
                </a:spcAft>
                <a:defRPr/>
              </a:pPr>
              <a:t>15</a:t>
            </a:fld>
            <a:endParaRPr lang="pl-P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ymbol zastępczy obrazu slajdu 1"/>
          <p:cNvSpPr>
            <a:spLocks noGrp="1" noRot="1" noChangeAspect="1"/>
          </p:cNvSpPr>
          <p:nvPr>
            <p:ph type="sldImg"/>
          </p:nvPr>
        </p:nvSpPr>
        <p:spPr bwMode="auto">
          <a:noFill/>
          <a:ln>
            <a:solidFill>
              <a:srgbClr val="000000"/>
            </a:solidFill>
            <a:miter lim="800000"/>
            <a:headEnd/>
            <a:tailEnd/>
          </a:ln>
        </p:spPr>
      </p:sp>
      <p:sp>
        <p:nvSpPr>
          <p:cNvPr id="4710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4.3.5</a:t>
            </a:r>
          </a:p>
        </p:txBody>
      </p:sp>
      <p:sp>
        <p:nvSpPr>
          <p:cNvPr id="4710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F5DFA-CBC2-45A2-A53E-D027D5D5A7B9}" type="slidenum">
              <a:rPr lang="pl-PL">
                <a:cs typeface="Arial" charset="0"/>
              </a:rPr>
              <a:pPr fontAlgn="base">
                <a:spcBef>
                  <a:spcPct val="0"/>
                </a:spcBef>
                <a:spcAft>
                  <a:spcPct val="0"/>
                </a:spcAft>
                <a:defRPr/>
              </a:pPr>
              <a:t>16</a:t>
            </a:fld>
            <a:endParaRPr lang="pl-P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ymbol zastępczy obrazu slajdu 1"/>
          <p:cNvSpPr>
            <a:spLocks noGrp="1" noRot="1" noChangeAspect="1"/>
          </p:cNvSpPr>
          <p:nvPr>
            <p:ph type="sldImg"/>
          </p:nvPr>
        </p:nvSpPr>
        <p:spPr bwMode="auto">
          <a:noFill/>
          <a:ln>
            <a:solidFill>
              <a:srgbClr val="000000"/>
            </a:solidFill>
            <a:miter lim="800000"/>
            <a:headEnd/>
            <a:tailEnd/>
          </a:ln>
        </p:spPr>
      </p:sp>
      <p:sp>
        <p:nvSpPr>
          <p:cNvPr id="4915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4.3.6.a</a:t>
            </a:r>
          </a:p>
        </p:txBody>
      </p:sp>
      <p:sp>
        <p:nvSpPr>
          <p:cNvPr id="4915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3DF59E-240F-4428-924C-658A73AA2A65}" type="slidenum">
              <a:rPr lang="pl-PL">
                <a:cs typeface="Arial" charset="0"/>
              </a:rPr>
              <a:pPr fontAlgn="base">
                <a:spcBef>
                  <a:spcPct val="0"/>
                </a:spcBef>
                <a:spcAft>
                  <a:spcPct val="0"/>
                </a:spcAft>
                <a:defRPr/>
              </a:pPr>
              <a:t>17</a:t>
            </a:fld>
            <a:endParaRPr lang="pl-P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ymbol zastępczy obrazu slajdu 1"/>
          <p:cNvSpPr>
            <a:spLocks noGrp="1" noRot="1" noChangeAspect="1"/>
          </p:cNvSpPr>
          <p:nvPr>
            <p:ph type="sldImg"/>
          </p:nvPr>
        </p:nvSpPr>
        <p:spPr bwMode="auto">
          <a:noFill/>
          <a:ln>
            <a:solidFill>
              <a:srgbClr val="000000"/>
            </a:solidFill>
            <a:miter lim="800000"/>
            <a:headEnd/>
            <a:tailEnd/>
          </a:ln>
        </p:spPr>
      </p:sp>
      <p:sp>
        <p:nvSpPr>
          <p:cNvPr id="5120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4.3.6.b</a:t>
            </a:r>
          </a:p>
        </p:txBody>
      </p:sp>
      <p:sp>
        <p:nvSpPr>
          <p:cNvPr id="5120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3F22D-3CF6-4268-A466-2C4C8986A026}" type="slidenum">
              <a:rPr lang="pl-PL">
                <a:cs typeface="Arial" charset="0"/>
              </a:rPr>
              <a:pPr fontAlgn="base">
                <a:spcBef>
                  <a:spcPct val="0"/>
                </a:spcBef>
                <a:spcAft>
                  <a:spcPct val="0"/>
                </a:spcAft>
                <a:defRPr/>
              </a:pPr>
              <a:t>18</a:t>
            </a:fld>
            <a:endParaRPr lang="pl-P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ymbol zastępczy obrazu slajdu 1"/>
          <p:cNvSpPr>
            <a:spLocks noGrp="1" noRot="1" noChangeAspect="1"/>
          </p:cNvSpPr>
          <p:nvPr>
            <p:ph type="sldImg"/>
          </p:nvPr>
        </p:nvSpPr>
        <p:spPr bwMode="auto">
          <a:noFill/>
          <a:ln>
            <a:solidFill>
              <a:srgbClr val="000000"/>
            </a:solidFill>
            <a:miter lim="800000"/>
            <a:headEnd/>
            <a:tailEnd/>
          </a:ln>
        </p:spPr>
      </p:sp>
      <p:sp>
        <p:nvSpPr>
          <p:cNvPr id="5325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4.3.6.c</a:t>
            </a:r>
          </a:p>
          <a:p>
            <a:pPr eaLnBrk="1" hangingPunct="1">
              <a:spcBef>
                <a:spcPct val="0"/>
              </a:spcBef>
            </a:pPr>
            <a:endParaRPr lang="pl-PL"/>
          </a:p>
        </p:txBody>
      </p:sp>
      <p:sp>
        <p:nvSpPr>
          <p:cNvPr id="5325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0AC5E-47F8-4D3A-86B9-084E1862FBCE}" type="slidenum">
              <a:rPr lang="pl-PL">
                <a:cs typeface="Arial" charset="0"/>
              </a:rPr>
              <a:pPr fontAlgn="base">
                <a:spcBef>
                  <a:spcPct val="0"/>
                </a:spcBef>
                <a:spcAft>
                  <a:spcPct val="0"/>
                </a:spcAft>
                <a:defRPr/>
              </a:pPr>
              <a:t>19</a:t>
            </a:fld>
            <a:endParaRPr lang="pl-P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ymbol zastępczy obrazu slajdu 1"/>
          <p:cNvSpPr>
            <a:spLocks noGrp="1" noRot="1" noChangeAspect="1"/>
          </p:cNvSpPr>
          <p:nvPr>
            <p:ph type="sldImg"/>
          </p:nvPr>
        </p:nvSpPr>
        <p:spPr bwMode="auto">
          <a:noFill/>
          <a:ln>
            <a:solidFill>
              <a:srgbClr val="000000"/>
            </a:solidFill>
            <a:miter lim="800000"/>
            <a:headEnd/>
            <a:tailEnd/>
          </a:ln>
        </p:spPr>
      </p:sp>
      <p:sp>
        <p:nvSpPr>
          <p:cNvPr id="5529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4.3.6.d</a:t>
            </a:r>
          </a:p>
        </p:txBody>
      </p:sp>
      <p:sp>
        <p:nvSpPr>
          <p:cNvPr id="5529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B8BA0-869C-48BF-9CB1-0770B75E1351}" type="slidenum">
              <a:rPr lang="pl-PL">
                <a:cs typeface="Arial" charset="0"/>
              </a:rPr>
              <a:pPr fontAlgn="base">
                <a:spcBef>
                  <a:spcPct val="0"/>
                </a:spcBef>
                <a:spcAft>
                  <a:spcPct val="0"/>
                </a:spcAft>
                <a:defRPr/>
              </a:pPr>
              <a:t>20</a:t>
            </a:fld>
            <a:endParaRPr lang="pl-P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ymbol zastępczy obrazu slajdu 1"/>
          <p:cNvSpPr>
            <a:spLocks noGrp="1" noRot="1" noChangeAspect="1"/>
          </p:cNvSpPr>
          <p:nvPr>
            <p:ph type="sldImg"/>
          </p:nvPr>
        </p:nvSpPr>
        <p:spPr bwMode="auto">
          <a:noFill/>
          <a:ln>
            <a:solidFill>
              <a:srgbClr val="000000"/>
            </a:solidFill>
            <a:miter lim="800000"/>
            <a:headEnd/>
            <a:tailEnd/>
          </a:ln>
        </p:spPr>
      </p:sp>
      <p:sp>
        <p:nvSpPr>
          <p:cNvPr id="2048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4.3.1</a:t>
            </a:r>
          </a:p>
        </p:txBody>
      </p:sp>
      <p:sp>
        <p:nvSpPr>
          <p:cNvPr id="2048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6BC0AD-96B9-42F3-A9C0-BB7C436B4527}" type="slidenum">
              <a:rPr lang="pl-PL">
                <a:cs typeface="Arial" charset="0"/>
              </a:rPr>
              <a:pPr fontAlgn="base">
                <a:spcBef>
                  <a:spcPct val="0"/>
                </a:spcBef>
                <a:spcAft>
                  <a:spcPct val="0"/>
                </a:spcAft>
                <a:defRPr/>
              </a:pPr>
              <a:t>3</a:t>
            </a:fld>
            <a:endParaRPr lang="pl-P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ymbol zastępczy obrazu slajdu 1"/>
          <p:cNvSpPr>
            <a:spLocks noGrp="1" noRot="1" noChangeAspect="1"/>
          </p:cNvSpPr>
          <p:nvPr>
            <p:ph type="sldImg"/>
          </p:nvPr>
        </p:nvSpPr>
        <p:spPr bwMode="auto">
          <a:noFill/>
          <a:ln>
            <a:solidFill>
              <a:srgbClr val="000000"/>
            </a:solidFill>
            <a:miter lim="800000"/>
            <a:headEnd/>
            <a:tailEnd/>
          </a:ln>
        </p:spPr>
      </p:sp>
      <p:sp>
        <p:nvSpPr>
          <p:cNvPr id="5734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4.3.6.e</a:t>
            </a:r>
          </a:p>
        </p:txBody>
      </p:sp>
      <p:sp>
        <p:nvSpPr>
          <p:cNvPr id="5734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55216-3B28-4ECA-9053-DCA4D538ED54}" type="slidenum">
              <a:rPr lang="pl-PL">
                <a:cs typeface="Arial" charset="0"/>
              </a:rPr>
              <a:pPr fontAlgn="base">
                <a:spcBef>
                  <a:spcPct val="0"/>
                </a:spcBef>
                <a:spcAft>
                  <a:spcPct val="0"/>
                </a:spcAft>
                <a:defRPr/>
              </a:pPr>
              <a:t>21</a:t>
            </a:fld>
            <a:endParaRPr lang="pl-P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ymbol zastępczy obrazu slajdu 1"/>
          <p:cNvSpPr>
            <a:spLocks noGrp="1" noRot="1" noChangeAspect="1"/>
          </p:cNvSpPr>
          <p:nvPr>
            <p:ph type="sldImg"/>
          </p:nvPr>
        </p:nvSpPr>
        <p:spPr bwMode="auto">
          <a:noFill/>
          <a:ln>
            <a:solidFill>
              <a:srgbClr val="000000"/>
            </a:solidFill>
            <a:miter lim="800000"/>
            <a:headEnd/>
            <a:tailEnd/>
          </a:ln>
        </p:spPr>
      </p:sp>
      <p:sp>
        <p:nvSpPr>
          <p:cNvPr id="5939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4.3.6.f, g</a:t>
            </a:r>
          </a:p>
        </p:txBody>
      </p:sp>
      <p:sp>
        <p:nvSpPr>
          <p:cNvPr id="5939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64E462-0268-4D4E-9A61-96DD608C9CC0}" type="slidenum">
              <a:rPr lang="pl-PL">
                <a:cs typeface="Arial" charset="0"/>
              </a:rPr>
              <a:pPr fontAlgn="base">
                <a:spcBef>
                  <a:spcPct val="0"/>
                </a:spcBef>
                <a:spcAft>
                  <a:spcPct val="0"/>
                </a:spcAft>
                <a:defRPr/>
              </a:pPr>
              <a:t>22</a:t>
            </a:fld>
            <a:endParaRPr lang="pl-P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ymbol zastępczy obrazu slajdu 1"/>
          <p:cNvSpPr>
            <a:spLocks noGrp="1" noRot="1" noChangeAspect="1"/>
          </p:cNvSpPr>
          <p:nvPr>
            <p:ph type="sldImg"/>
          </p:nvPr>
        </p:nvSpPr>
        <p:spPr bwMode="auto">
          <a:noFill/>
          <a:ln>
            <a:solidFill>
              <a:srgbClr val="000000"/>
            </a:solidFill>
            <a:miter lim="800000"/>
            <a:headEnd/>
            <a:tailEnd/>
          </a:ln>
        </p:spPr>
      </p:sp>
      <p:sp>
        <p:nvSpPr>
          <p:cNvPr id="6144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4.3.6.h</a:t>
            </a:r>
          </a:p>
        </p:txBody>
      </p:sp>
      <p:sp>
        <p:nvSpPr>
          <p:cNvPr id="6144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FD092C-6F61-4B4B-A46B-BC1FA679ACFB}" type="slidenum">
              <a:rPr lang="pl-PL">
                <a:cs typeface="Arial" charset="0"/>
              </a:rPr>
              <a:pPr fontAlgn="base">
                <a:spcBef>
                  <a:spcPct val="0"/>
                </a:spcBef>
                <a:spcAft>
                  <a:spcPct val="0"/>
                </a:spcAft>
                <a:defRPr/>
              </a:pPr>
              <a:t>23</a:t>
            </a:fld>
            <a:endParaRPr lang="pl-P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ymbol zastępczy obrazu slajdu 1"/>
          <p:cNvSpPr>
            <a:spLocks noGrp="1" noRot="1" noChangeAspect="1"/>
          </p:cNvSpPr>
          <p:nvPr>
            <p:ph type="sldImg"/>
          </p:nvPr>
        </p:nvSpPr>
        <p:spPr bwMode="auto">
          <a:noFill/>
          <a:ln>
            <a:solidFill>
              <a:srgbClr val="000000"/>
            </a:solidFill>
            <a:miter lim="800000"/>
            <a:headEnd/>
            <a:tailEnd/>
          </a:ln>
        </p:spPr>
      </p:sp>
      <p:sp>
        <p:nvSpPr>
          <p:cNvPr id="6349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4.3.7.1</a:t>
            </a:r>
          </a:p>
        </p:txBody>
      </p:sp>
      <p:sp>
        <p:nvSpPr>
          <p:cNvPr id="6349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1E1AF-324E-4E91-8AD2-A39E93D10DB0}" type="slidenum">
              <a:rPr lang="pl-PL">
                <a:cs typeface="Arial" charset="0"/>
              </a:rPr>
              <a:pPr fontAlgn="base">
                <a:spcBef>
                  <a:spcPct val="0"/>
                </a:spcBef>
                <a:spcAft>
                  <a:spcPct val="0"/>
                </a:spcAft>
                <a:defRPr/>
              </a:pPr>
              <a:t>24</a:t>
            </a:fld>
            <a:endParaRPr lang="pl-P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ymbol zastępczy obrazu slajdu 1"/>
          <p:cNvSpPr>
            <a:spLocks noGrp="1" noRot="1" noChangeAspect="1"/>
          </p:cNvSpPr>
          <p:nvPr>
            <p:ph type="sldImg"/>
          </p:nvPr>
        </p:nvSpPr>
        <p:spPr bwMode="auto">
          <a:noFill/>
          <a:ln>
            <a:solidFill>
              <a:srgbClr val="000000"/>
            </a:solidFill>
            <a:miter lim="800000"/>
            <a:headEnd/>
            <a:tailEnd/>
          </a:ln>
        </p:spPr>
      </p:sp>
      <p:sp>
        <p:nvSpPr>
          <p:cNvPr id="6553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4.3.7.1</a:t>
            </a:r>
          </a:p>
        </p:txBody>
      </p:sp>
      <p:sp>
        <p:nvSpPr>
          <p:cNvPr id="6553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DD20FF-A4F5-4D06-8C8B-242F467FF3E6}" type="slidenum">
              <a:rPr lang="pl-PL">
                <a:cs typeface="Arial" charset="0"/>
              </a:rPr>
              <a:pPr fontAlgn="base">
                <a:spcBef>
                  <a:spcPct val="0"/>
                </a:spcBef>
                <a:spcAft>
                  <a:spcPct val="0"/>
                </a:spcAft>
                <a:defRPr/>
              </a:pPr>
              <a:t>25</a:t>
            </a:fld>
            <a:endParaRPr lang="pl-P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ymbol zastępczy obrazu slajdu 1"/>
          <p:cNvSpPr>
            <a:spLocks noGrp="1" noRot="1" noChangeAspect="1"/>
          </p:cNvSpPr>
          <p:nvPr>
            <p:ph type="sldImg"/>
          </p:nvPr>
        </p:nvSpPr>
        <p:spPr bwMode="auto">
          <a:noFill/>
          <a:ln>
            <a:solidFill>
              <a:srgbClr val="000000"/>
            </a:solidFill>
            <a:miter lim="800000"/>
            <a:headEnd/>
            <a:tailEnd/>
          </a:ln>
        </p:spPr>
      </p:sp>
      <p:sp>
        <p:nvSpPr>
          <p:cNvPr id="6758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4.3.7.1</a:t>
            </a:r>
          </a:p>
        </p:txBody>
      </p:sp>
      <p:sp>
        <p:nvSpPr>
          <p:cNvPr id="6758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D27A9-532B-46EF-99A2-6697E4B52D60}" type="slidenum">
              <a:rPr lang="pl-PL">
                <a:cs typeface="Arial" charset="0"/>
              </a:rPr>
              <a:pPr fontAlgn="base">
                <a:spcBef>
                  <a:spcPct val="0"/>
                </a:spcBef>
                <a:spcAft>
                  <a:spcPct val="0"/>
                </a:spcAft>
                <a:defRPr/>
              </a:pPr>
              <a:t>26</a:t>
            </a:fld>
            <a:endParaRPr lang="pl-P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ymbol zastępczy obrazu slajdu 1"/>
          <p:cNvSpPr>
            <a:spLocks noGrp="1" noRot="1" noChangeAspect="1"/>
          </p:cNvSpPr>
          <p:nvPr>
            <p:ph type="sldImg"/>
          </p:nvPr>
        </p:nvSpPr>
        <p:spPr bwMode="auto">
          <a:noFill/>
          <a:ln>
            <a:solidFill>
              <a:srgbClr val="000000"/>
            </a:solidFill>
            <a:miter lim="800000"/>
            <a:headEnd/>
            <a:tailEnd/>
          </a:ln>
        </p:spPr>
      </p:sp>
      <p:sp>
        <p:nvSpPr>
          <p:cNvPr id="6963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4.3.7.2.1</a:t>
            </a:r>
          </a:p>
        </p:txBody>
      </p:sp>
      <p:sp>
        <p:nvSpPr>
          <p:cNvPr id="6963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5DC6B-5C71-4EBC-9467-990C0F64B998}" type="slidenum">
              <a:rPr lang="pl-PL">
                <a:cs typeface="Arial" charset="0"/>
              </a:rPr>
              <a:pPr fontAlgn="base">
                <a:spcBef>
                  <a:spcPct val="0"/>
                </a:spcBef>
                <a:spcAft>
                  <a:spcPct val="0"/>
                </a:spcAft>
                <a:defRPr/>
              </a:pPr>
              <a:t>27</a:t>
            </a:fld>
            <a:endParaRPr lang="pl-P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ymbol zastępczy obrazu slajdu 1"/>
          <p:cNvSpPr>
            <a:spLocks noGrp="1" noRot="1" noChangeAspect="1"/>
          </p:cNvSpPr>
          <p:nvPr>
            <p:ph type="sldImg"/>
          </p:nvPr>
        </p:nvSpPr>
        <p:spPr bwMode="auto">
          <a:noFill/>
          <a:ln>
            <a:solidFill>
              <a:srgbClr val="000000"/>
            </a:solidFill>
            <a:miter lim="800000"/>
            <a:headEnd/>
            <a:tailEnd/>
          </a:ln>
        </p:spPr>
      </p:sp>
      <p:sp>
        <p:nvSpPr>
          <p:cNvPr id="7270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4.3.7.2.2</a:t>
            </a:r>
          </a:p>
          <a:p>
            <a:pPr eaLnBrk="1" hangingPunct="1">
              <a:spcBef>
                <a:spcPct val="0"/>
              </a:spcBef>
            </a:pPr>
            <a:endParaRPr lang="pl-PL"/>
          </a:p>
        </p:txBody>
      </p:sp>
      <p:sp>
        <p:nvSpPr>
          <p:cNvPr id="7270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9B8966-86D9-41A4-B4EF-3E0145C625CB}" type="slidenum">
              <a:rPr lang="pl-PL">
                <a:cs typeface="Arial" charset="0"/>
              </a:rPr>
              <a:pPr fontAlgn="base">
                <a:spcBef>
                  <a:spcPct val="0"/>
                </a:spcBef>
                <a:spcAft>
                  <a:spcPct val="0"/>
                </a:spcAft>
                <a:defRPr/>
              </a:pPr>
              <a:t>29</a:t>
            </a:fld>
            <a:endParaRPr lang="pl-P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ymbol zastępczy obrazu slajdu 1"/>
          <p:cNvSpPr>
            <a:spLocks noGrp="1" noRot="1" noChangeAspect="1"/>
          </p:cNvSpPr>
          <p:nvPr>
            <p:ph type="sldImg"/>
          </p:nvPr>
        </p:nvSpPr>
        <p:spPr bwMode="auto">
          <a:noFill/>
          <a:ln>
            <a:solidFill>
              <a:srgbClr val="000000"/>
            </a:solidFill>
            <a:miter lim="800000"/>
            <a:headEnd/>
            <a:tailEnd/>
          </a:ln>
        </p:spPr>
      </p:sp>
      <p:sp>
        <p:nvSpPr>
          <p:cNvPr id="7475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4.3.7.1</a:t>
            </a:r>
          </a:p>
          <a:p>
            <a:pPr eaLnBrk="1" hangingPunct="1">
              <a:spcBef>
                <a:spcPct val="0"/>
              </a:spcBef>
            </a:pPr>
            <a:endParaRPr lang="pl-PL"/>
          </a:p>
        </p:txBody>
      </p:sp>
      <p:sp>
        <p:nvSpPr>
          <p:cNvPr id="7475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DF3BD-4E3C-4263-9937-B21F18F0C577}" type="slidenum">
              <a:rPr lang="pl-PL">
                <a:cs typeface="Arial" charset="0"/>
              </a:rPr>
              <a:pPr fontAlgn="base">
                <a:spcBef>
                  <a:spcPct val="0"/>
                </a:spcBef>
                <a:spcAft>
                  <a:spcPct val="0"/>
                </a:spcAft>
                <a:defRPr/>
              </a:pPr>
              <a:t>30</a:t>
            </a:fld>
            <a:endParaRPr lang="pl-P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ymbol zastępczy obrazu slajdu 1"/>
          <p:cNvSpPr>
            <a:spLocks noGrp="1" noRot="1" noChangeAspect="1"/>
          </p:cNvSpPr>
          <p:nvPr>
            <p:ph type="sldImg"/>
          </p:nvPr>
        </p:nvSpPr>
        <p:spPr bwMode="auto">
          <a:noFill/>
          <a:ln>
            <a:solidFill>
              <a:srgbClr val="000000"/>
            </a:solidFill>
            <a:miter lim="800000"/>
            <a:headEnd/>
            <a:tailEnd/>
          </a:ln>
        </p:spPr>
      </p:sp>
      <p:sp>
        <p:nvSpPr>
          <p:cNvPr id="7680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4.3.7.2.4</a:t>
            </a:r>
          </a:p>
        </p:txBody>
      </p:sp>
      <p:sp>
        <p:nvSpPr>
          <p:cNvPr id="7680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36680-7560-4AF2-9E14-921812A14FCC}" type="slidenum">
              <a:rPr lang="pl-PL">
                <a:cs typeface="Arial" charset="0"/>
              </a:rPr>
              <a:pPr fontAlgn="base">
                <a:spcBef>
                  <a:spcPct val="0"/>
                </a:spcBef>
                <a:spcAft>
                  <a:spcPct val="0"/>
                </a:spcAft>
                <a:defRPr/>
              </a:pPr>
              <a:t>31</a:t>
            </a:fld>
            <a:endParaRPr lang="pl-P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ymbol zastępczy obrazu slajdu 1"/>
          <p:cNvSpPr>
            <a:spLocks noGrp="1" noRot="1" noChangeAspect="1"/>
          </p:cNvSpPr>
          <p:nvPr>
            <p:ph type="sldImg"/>
          </p:nvPr>
        </p:nvSpPr>
        <p:spPr bwMode="auto">
          <a:noFill/>
          <a:ln>
            <a:solidFill>
              <a:srgbClr val="000000"/>
            </a:solidFill>
            <a:miter lim="800000"/>
            <a:headEnd/>
            <a:tailEnd/>
          </a:ln>
        </p:spPr>
      </p:sp>
      <p:sp>
        <p:nvSpPr>
          <p:cNvPr id="2253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 4.3.3; 4.3.5</a:t>
            </a:r>
          </a:p>
        </p:txBody>
      </p:sp>
      <p:sp>
        <p:nvSpPr>
          <p:cNvPr id="2253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1CE9C3-61BD-451D-95D3-38B5AA430BF8}" type="slidenum">
              <a:rPr lang="pl-PL">
                <a:cs typeface="Arial" charset="0"/>
              </a:rPr>
              <a:pPr fontAlgn="base">
                <a:spcBef>
                  <a:spcPct val="0"/>
                </a:spcBef>
                <a:spcAft>
                  <a:spcPct val="0"/>
                </a:spcAft>
                <a:defRPr/>
              </a:pPr>
              <a:t>4</a:t>
            </a:fld>
            <a:endParaRPr lang="pl-P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ymbol zastępczy obrazu slajdu 1"/>
          <p:cNvSpPr>
            <a:spLocks noGrp="1" noRot="1" noChangeAspect="1"/>
          </p:cNvSpPr>
          <p:nvPr>
            <p:ph type="sldImg"/>
          </p:nvPr>
        </p:nvSpPr>
        <p:spPr bwMode="auto">
          <a:noFill/>
          <a:ln>
            <a:solidFill>
              <a:srgbClr val="000000"/>
            </a:solidFill>
            <a:miter lim="800000"/>
            <a:headEnd/>
            <a:tailEnd/>
          </a:ln>
        </p:spPr>
      </p:sp>
      <p:sp>
        <p:nvSpPr>
          <p:cNvPr id="7885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4.3.7.2.3</a:t>
            </a:r>
          </a:p>
        </p:txBody>
      </p:sp>
      <p:sp>
        <p:nvSpPr>
          <p:cNvPr id="7885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B1DD4-E645-4384-9C42-E2997C407F3B}" type="slidenum">
              <a:rPr lang="pl-PL">
                <a:cs typeface="Arial" charset="0"/>
              </a:rPr>
              <a:pPr fontAlgn="base">
                <a:spcBef>
                  <a:spcPct val="0"/>
                </a:spcBef>
                <a:spcAft>
                  <a:spcPct val="0"/>
                </a:spcAft>
                <a:defRPr/>
              </a:pPr>
              <a:t>32</a:t>
            </a:fld>
            <a:endParaRPr lang="pl-P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ymbol zastępczy obrazu slajdu 1"/>
          <p:cNvSpPr>
            <a:spLocks noGrp="1" noRot="1" noChangeAspect="1"/>
          </p:cNvSpPr>
          <p:nvPr>
            <p:ph type="sldImg"/>
          </p:nvPr>
        </p:nvSpPr>
        <p:spPr bwMode="auto">
          <a:noFill/>
          <a:ln>
            <a:solidFill>
              <a:srgbClr val="000000"/>
            </a:solidFill>
            <a:miter lim="800000"/>
            <a:headEnd/>
            <a:tailEnd/>
          </a:ln>
        </p:spPr>
      </p:sp>
      <p:sp>
        <p:nvSpPr>
          <p:cNvPr id="8089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4.3.7.1</a:t>
            </a:r>
          </a:p>
        </p:txBody>
      </p:sp>
      <p:sp>
        <p:nvSpPr>
          <p:cNvPr id="8089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49D337-9E3C-46B7-9587-4A3C0FD14E17}" type="slidenum">
              <a:rPr lang="pl-PL">
                <a:cs typeface="Arial" charset="0"/>
              </a:rPr>
              <a:pPr fontAlgn="base">
                <a:spcBef>
                  <a:spcPct val="0"/>
                </a:spcBef>
                <a:spcAft>
                  <a:spcPct val="0"/>
                </a:spcAft>
                <a:defRPr/>
              </a:pPr>
              <a:t>33</a:t>
            </a:fld>
            <a:endParaRPr lang="pl-P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ymbol zastępczy obrazu slajdu 1"/>
          <p:cNvSpPr>
            <a:spLocks noGrp="1" noRot="1" noChangeAspect="1"/>
          </p:cNvSpPr>
          <p:nvPr>
            <p:ph type="sldImg"/>
          </p:nvPr>
        </p:nvSpPr>
        <p:spPr bwMode="auto">
          <a:noFill/>
          <a:ln>
            <a:solidFill>
              <a:srgbClr val="000000"/>
            </a:solidFill>
            <a:miter lim="800000"/>
            <a:headEnd/>
            <a:tailEnd/>
          </a:ln>
        </p:spPr>
      </p:sp>
      <p:sp>
        <p:nvSpPr>
          <p:cNvPr id="2457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2457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02DDB-F9F0-4951-BF12-16BB0B994ACB}" type="slidenum">
              <a:rPr lang="pl-PL">
                <a:cs typeface="Arial" charset="0"/>
              </a:rPr>
              <a:pPr fontAlgn="base">
                <a:spcBef>
                  <a:spcPct val="0"/>
                </a:spcBef>
                <a:spcAft>
                  <a:spcPct val="0"/>
                </a:spcAft>
                <a:defRPr/>
              </a:pPr>
              <a:t>5</a:t>
            </a:fld>
            <a:endParaRPr lang="pl-P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ymbol zastępczy obrazu slajdu 1"/>
          <p:cNvSpPr>
            <a:spLocks noGrp="1" noRot="1" noChangeAspect="1"/>
          </p:cNvSpPr>
          <p:nvPr>
            <p:ph type="sldImg"/>
          </p:nvPr>
        </p:nvSpPr>
        <p:spPr bwMode="auto">
          <a:noFill/>
          <a:ln>
            <a:solidFill>
              <a:srgbClr val="000000"/>
            </a:solidFill>
            <a:miter lim="800000"/>
            <a:headEnd/>
            <a:tailEnd/>
          </a:ln>
        </p:spPr>
      </p:sp>
      <p:sp>
        <p:nvSpPr>
          <p:cNvPr id="2662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 4.3.3; 4.3.5</a:t>
            </a:r>
          </a:p>
        </p:txBody>
      </p:sp>
      <p:sp>
        <p:nvSpPr>
          <p:cNvPr id="2662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D36039-6841-4DE2-9424-7460DEF68254}" type="slidenum">
              <a:rPr lang="pl-PL">
                <a:cs typeface="Arial" charset="0"/>
              </a:rPr>
              <a:pPr fontAlgn="base">
                <a:spcBef>
                  <a:spcPct val="0"/>
                </a:spcBef>
                <a:spcAft>
                  <a:spcPct val="0"/>
                </a:spcAft>
                <a:defRPr/>
              </a:pPr>
              <a:t>6</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obrazu slajdu 1"/>
          <p:cNvSpPr>
            <a:spLocks noGrp="1" noRot="1" noChangeAspect="1"/>
          </p:cNvSpPr>
          <p:nvPr>
            <p:ph type="sldImg"/>
          </p:nvPr>
        </p:nvSpPr>
        <p:spPr bwMode="auto">
          <a:noFill/>
          <a:ln>
            <a:solidFill>
              <a:srgbClr val="000000"/>
            </a:solidFill>
            <a:miter lim="800000"/>
            <a:headEnd/>
            <a:tailEnd/>
          </a:ln>
        </p:spPr>
      </p:sp>
      <p:sp>
        <p:nvSpPr>
          <p:cNvPr id="2867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2867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F52998-B0A8-4BD7-BF42-3D68F42676FA}" type="slidenum">
              <a:rPr lang="pl-PL">
                <a:cs typeface="Arial" charset="0"/>
              </a:rPr>
              <a:pPr fontAlgn="base">
                <a:spcBef>
                  <a:spcPct val="0"/>
                </a:spcBef>
                <a:spcAft>
                  <a:spcPct val="0"/>
                </a:spcAft>
                <a:defRPr/>
              </a:pPr>
              <a:t>7</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ymbol zastępczy obrazu slajdu 1"/>
          <p:cNvSpPr>
            <a:spLocks noGrp="1" noRot="1" noChangeAspect="1"/>
          </p:cNvSpPr>
          <p:nvPr>
            <p:ph type="sldImg"/>
          </p:nvPr>
        </p:nvSpPr>
        <p:spPr bwMode="auto">
          <a:noFill/>
          <a:ln>
            <a:solidFill>
              <a:srgbClr val="000000"/>
            </a:solidFill>
            <a:miter lim="800000"/>
            <a:headEnd/>
            <a:tailEnd/>
          </a:ln>
        </p:spPr>
      </p:sp>
      <p:sp>
        <p:nvSpPr>
          <p:cNvPr id="3072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3072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35E8F-DC7A-4ADA-A635-D013C68BE634}" type="slidenum">
              <a:rPr lang="pl-PL">
                <a:cs typeface="Arial" charset="0"/>
              </a:rPr>
              <a:pPr fontAlgn="base">
                <a:spcBef>
                  <a:spcPct val="0"/>
                </a:spcBef>
                <a:spcAft>
                  <a:spcPct val="0"/>
                </a:spcAft>
                <a:defRPr/>
              </a:pPr>
              <a:t>8</a:t>
            </a:fld>
            <a:endParaRPr lang="pl-P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ymbol zastępczy obrazu slajdu 1"/>
          <p:cNvSpPr>
            <a:spLocks noGrp="1" noRot="1" noChangeAspect="1"/>
          </p:cNvSpPr>
          <p:nvPr>
            <p:ph type="sldImg"/>
          </p:nvPr>
        </p:nvSpPr>
        <p:spPr bwMode="auto">
          <a:noFill/>
          <a:ln>
            <a:solidFill>
              <a:srgbClr val="000000"/>
            </a:solidFill>
            <a:miter lim="800000"/>
            <a:headEnd/>
            <a:tailEnd/>
          </a:ln>
        </p:spPr>
      </p:sp>
      <p:sp>
        <p:nvSpPr>
          <p:cNvPr id="3277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3277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98734-8E7A-4F94-8CB0-48CDBBCE6A29}" type="slidenum">
              <a:rPr lang="pl-PL">
                <a:cs typeface="Arial" charset="0"/>
              </a:rPr>
              <a:pPr fontAlgn="base">
                <a:spcBef>
                  <a:spcPct val="0"/>
                </a:spcBef>
                <a:spcAft>
                  <a:spcPct val="0"/>
                </a:spcAft>
                <a:defRPr/>
              </a:pPr>
              <a:t>9</a:t>
            </a:fld>
            <a:endParaRPr lang="pl-P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t>Scenariusz lekcji: pkt. 4.3.2.1;</a:t>
            </a:r>
          </a:p>
        </p:txBody>
      </p:sp>
      <p:sp>
        <p:nvSpPr>
          <p:cNvPr id="3481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5B6FBC-265B-4044-9BE9-D6AE66BBCA68}" type="slidenum">
              <a:rPr lang="pl-PL">
                <a:cs typeface="Arial" charset="0"/>
              </a:rPr>
              <a:pPr fontAlgn="base">
                <a:spcBef>
                  <a:spcPct val="0"/>
                </a:spcBef>
                <a:spcAft>
                  <a:spcPct val="0"/>
                </a:spcAft>
                <a:defRPr/>
              </a:pPr>
              <a:t>10</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łówna">
    <p:spTree>
      <p:nvGrpSpPr>
        <p:cNvPr id="1" name=""/>
        <p:cNvGrpSpPr/>
        <p:nvPr/>
      </p:nvGrpSpPr>
      <p:grpSpPr>
        <a:xfrm>
          <a:off x="0" y="0"/>
          <a:ext cx="0" cy="0"/>
          <a:chOff x="0" y="0"/>
          <a:chExt cx="0" cy="0"/>
        </a:xfrm>
      </p:grpSpPr>
      <p:sp>
        <p:nvSpPr>
          <p:cNvPr id="7" name="Prostokąt 6"/>
          <p:cNvSpPr/>
          <p:nvPr userDrawn="1"/>
        </p:nvSpPr>
        <p:spPr>
          <a:xfrm>
            <a:off x="0" y="1203325"/>
            <a:ext cx="12192000" cy="2676525"/>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 name="Obraz 3"/>
          <p:cNvPicPr>
            <a:picLocks noChangeAspect="1"/>
          </p:cNvPicPr>
          <p:nvPr userDrawn="1"/>
        </p:nvPicPr>
        <p:blipFill>
          <a:blip r:embed="rId2"/>
          <a:srcRect/>
          <a:stretch>
            <a:fillRect/>
          </a:stretch>
        </p:blipFill>
        <p:spPr bwMode="auto">
          <a:xfrm>
            <a:off x="8966200" y="0"/>
            <a:ext cx="2646363" cy="6858000"/>
          </a:xfrm>
          <a:prstGeom prst="rect">
            <a:avLst/>
          </a:prstGeom>
          <a:noFill/>
          <a:ln w="9525">
            <a:noFill/>
            <a:miter lim="800000"/>
            <a:headEnd/>
            <a:tailEnd/>
          </a:ln>
        </p:spPr>
      </p:pic>
      <p:pic>
        <p:nvPicPr>
          <p:cNvPr id="10" name="Obraz 5" descr="Obraz zawierający zdjęcie, czarny, pomieszczenie, czerwony&#10;&#10;Opis wygenerowany automatycznie"/>
          <p:cNvPicPr>
            <a:picLocks noChangeAspect="1"/>
          </p:cNvPicPr>
          <p:nvPr userDrawn="1"/>
        </p:nvPicPr>
        <p:blipFill>
          <a:blip r:embed="rId3"/>
          <a:srcRect/>
          <a:stretch>
            <a:fillRect/>
          </a:stretch>
        </p:blipFill>
        <p:spPr bwMode="auto">
          <a:xfrm>
            <a:off x="301625" y="4283075"/>
            <a:ext cx="2082800" cy="2171700"/>
          </a:xfrm>
          <a:prstGeom prst="rect">
            <a:avLst/>
          </a:prstGeom>
          <a:noFill/>
          <a:ln w="9525">
            <a:noFill/>
            <a:miter lim="800000"/>
            <a:headEnd/>
            <a:tailEnd/>
          </a:ln>
        </p:spPr>
      </p:pic>
      <p:sp>
        <p:nvSpPr>
          <p:cNvPr id="11" name="Symbol zastępczy tekstu 10"/>
          <p:cNvSpPr>
            <a:spLocks noGrp="1"/>
          </p:cNvSpPr>
          <p:nvPr>
            <p:ph type="body" sz="quarter" idx="10"/>
          </p:nvPr>
        </p:nvSpPr>
        <p:spPr>
          <a:xfrm>
            <a:off x="419557" y="1637310"/>
            <a:ext cx="6376264" cy="878564"/>
          </a:xfrm>
          <a:prstGeom prst="rect">
            <a:avLst/>
          </a:prstGeom>
        </p:spPr>
        <p:txBody>
          <a:bodyPr/>
          <a:lstStyle>
            <a:lvl1pPr marL="0" indent="0">
              <a:buNone/>
              <a:defRPr sz="60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9" name="Symbol zastępczy tekstu 10"/>
          <p:cNvSpPr>
            <a:spLocks noGrp="1"/>
          </p:cNvSpPr>
          <p:nvPr>
            <p:ph type="body" sz="quarter" idx="13"/>
          </p:nvPr>
        </p:nvSpPr>
        <p:spPr>
          <a:xfrm>
            <a:off x="419557" y="2618318"/>
            <a:ext cx="6376264" cy="878564"/>
          </a:xfrm>
          <a:prstGeom prst="rect">
            <a:avLst/>
          </a:prstGeom>
        </p:spPr>
        <p:txBody>
          <a:bodyPr/>
          <a:lstStyle>
            <a:lvl1pPr marL="0" indent="0">
              <a:buNone/>
              <a:defRPr sz="45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2" name="Symbol zastępczy tekstu 14"/>
          <p:cNvSpPr>
            <a:spLocks noGrp="1"/>
          </p:cNvSpPr>
          <p:nvPr>
            <p:ph type="body" sz="quarter" idx="12"/>
          </p:nvPr>
        </p:nvSpPr>
        <p:spPr>
          <a:xfrm>
            <a:off x="7660726"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6" name="Symbol zastępczy tekstu 4"/>
          <p:cNvSpPr>
            <a:spLocks noGrp="1"/>
          </p:cNvSpPr>
          <p:nvPr>
            <p:ph type="body" sz="quarter" idx="18"/>
          </p:nvPr>
        </p:nvSpPr>
        <p:spPr>
          <a:xfrm>
            <a:off x="2584969" y="4108565"/>
            <a:ext cx="6180506" cy="608215"/>
          </a:xfrm>
          <a:prstGeom prst="rect">
            <a:avLst/>
          </a:prstGeom>
        </p:spPr>
        <p:txBody>
          <a:bodyPr/>
          <a:lstStyle>
            <a:lvl1pPr marL="0" indent="0">
              <a:buNone/>
              <a:defRPr/>
            </a:lvl1pPr>
          </a:lstStyle>
          <a:p>
            <a:pPr lvl="0"/>
            <a:r>
              <a:rPr lang="pl-PL"/>
              <a:t>Kliknij, aby edytować style wzorca tekstu</a:t>
            </a:r>
          </a:p>
          <a:p>
            <a:pPr lvl="1"/>
            <a:r>
              <a:rPr lang="pl-PL"/>
              <a:t>Drugi poziom</a:t>
            </a:r>
          </a:p>
        </p:txBody>
      </p:sp>
      <p:sp>
        <p:nvSpPr>
          <p:cNvPr id="17" name="Symbol zastępczy tekstu 5"/>
          <p:cNvSpPr>
            <a:spLocks noGrp="1"/>
          </p:cNvSpPr>
          <p:nvPr>
            <p:ph type="body" sz="quarter" idx="19"/>
          </p:nvPr>
        </p:nvSpPr>
        <p:spPr>
          <a:xfrm>
            <a:off x="2584969" y="4737425"/>
            <a:ext cx="6180506" cy="1096752"/>
          </a:xfrm>
          <a:prstGeom prst="rect">
            <a:avLst/>
          </a:prstGeom>
        </p:spPr>
        <p:txBody>
          <a:bodyPr/>
          <a:lstStyle>
            <a:lvl1pPr marL="0" indent="0">
              <a:buNone/>
              <a:defRPr/>
            </a:lvl1pPr>
          </a:lstStyle>
          <a:p>
            <a:pPr lvl="0"/>
            <a:r>
              <a:rPr lang="pl-PL"/>
              <a:t>Kliknij, aby edytować style wzorca tekstu</a:t>
            </a:r>
          </a:p>
          <a:p>
            <a:pPr lvl="1"/>
            <a:r>
              <a:rPr lang="pl-PL"/>
              <a:t>Drugi poziom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eksy + Zdjęcie">
    <p:spTree>
      <p:nvGrpSpPr>
        <p:cNvPr id="1" name=""/>
        <p:cNvGrpSpPr/>
        <p:nvPr/>
      </p:nvGrpSpPr>
      <p:grpSpPr>
        <a:xfrm>
          <a:off x="0" y="0"/>
          <a:ext cx="0" cy="0"/>
          <a:chOff x="0" y="0"/>
          <a:chExt cx="0" cy="0"/>
        </a:xfrm>
      </p:grpSpPr>
      <p:pic>
        <p:nvPicPr>
          <p:cNvPr id="8" name="Obraz 13"/>
          <p:cNvPicPr>
            <a:picLocks noChangeAspect="1"/>
          </p:cNvPicPr>
          <p:nvPr userDrawn="1"/>
        </p:nvPicPr>
        <p:blipFill>
          <a:blip r:embed="rId2"/>
          <a:srcRect/>
          <a:stretch>
            <a:fillRect/>
          </a:stretch>
        </p:blipFill>
        <p:spPr bwMode="auto">
          <a:xfrm>
            <a:off x="0" y="0"/>
            <a:ext cx="12187238" cy="6858000"/>
          </a:xfrm>
          <a:prstGeom prst="rect">
            <a:avLst/>
          </a:prstGeom>
          <a:noFill/>
          <a:ln w="9525">
            <a:noFill/>
            <a:miter lim="800000"/>
            <a:headEnd/>
            <a:tailEnd/>
          </a:ln>
        </p:spPr>
      </p:pic>
      <p:sp>
        <p:nvSpPr>
          <p:cNvPr id="30" name="Symbol zastępczy tekstu 14"/>
          <p:cNvSpPr>
            <a:spLocks noGrp="1"/>
          </p:cNvSpPr>
          <p:nvPr>
            <p:ph type="body" sz="quarter" idx="17"/>
          </p:nvPr>
        </p:nvSpPr>
        <p:spPr>
          <a:xfrm>
            <a:off x="334963" y="1709433"/>
            <a:ext cx="5155200"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0" name="Symbol zastępczy obrazu 9"/>
          <p:cNvSpPr>
            <a:spLocks noGrp="1"/>
          </p:cNvSpPr>
          <p:nvPr>
            <p:ph type="pic" sz="quarter" idx="11"/>
          </p:nvPr>
        </p:nvSpPr>
        <p:spPr>
          <a:xfrm>
            <a:off x="5814098" y="1472812"/>
            <a:ext cx="5706000" cy="4338000"/>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6" name="Symbol zastępczy tekstu 10"/>
          <p:cNvSpPr>
            <a:spLocks noGrp="1"/>
          </p:cNvSpPr>
          <p:nvPr>
            <p:ph type="body" sz="quarter" idx="13"/>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Kliknij, aby edytować style wzorca tekstu</a:t>
            </a:r>
          </a:p>
        </p:txBody>
      </p:sp>
      <p:sp>
        <p:nvSpPr>
          <p:cNvPr id="17" name="Symbol zastępczy tekstu 10"/>
          <p:cNvSpPr>
            <a:spLocks noGrp="1"/>
          </p:cNvSpPr>
          <p:nvPr>
            <p:ph type="body" sz="quarter" idx="14"/>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Kliknij, aby edytować style wzorca tekstu</a:t>
            </a:r>
          </a:p>
        </p:txBody>
      </p:sp>
      <p:sp>
        <p:nvSpPr>
          <p:cNvPr id="12" name="Symbol zastępczy tekstu 14"/>
          <p:cNvSpPr>
            <a:spLocks noGrp="1"/>
          </p:cNvSpPr>
          <p:nvPr>
            <p:ph type="body" sz="quarter" idx="12"/>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5" name="Symbol zastępczy tekstu 14"/>
          <p:cNvSpPr>
            <a:spLocks noGrp="1"/>
          </p:cNvSpPr>
          <p:nvPr>
            <p:ph type="body" sz="quarter" idx="16"/>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9" name="Symbol zastępczy numeru slajdu 5"/>
          <p:cNvSpPr>
            <a:spLocks noGrp="1"/>
          </p:cNvSpPr>
          <p:nvPr>
            <p:ph type="sldNum" sz="quarter" idx="18"/>
          </p:nvPr>
        </p:nvSpPr>
        <p:spPr>
          <a:xfrm>
            <a:off x="11587163" y="6372225"/>
            <a:ext cx="500062" cy="231775"/>
          </a:xfrm>
        </p:spPr>
        <p:txBody>
          <a:bodyPr/>
          <a:lstStyle>
            <a:lvl1pPr algn="r">
              <a:defRPr sz="1200" b="1">
                <a:solidFill>
                  <a:schemeClr val="accent6">
                    <a:lumMod val="75000"/>
                  </a:schemeClr>
                </a:solidFill>
              </a:defRPr>
            </a:lvl1pPr>
          </a:lstStyle>
          <a:p>
            <a:pPr>
              <a:defRPr/>
            </a:pPr>
            <a:fld id="{AD025F88-106A-4777-BFBE-CDBDA288EB1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
    <p:spTree>
      <p:nvGrpSpPr>
        <p:cNvPr id="1" name=""/>
        <p:cNvGrpSpPr/>
        <p:nvPr/>
      </p:nvGrpSpPr>
      <p:grpSpPr>
        <a:xfrm>
          <a:off x="0" y="0"/>
          <a:ext cx="0" cy="0"/>
          <a:chOff x="0" y="0"/>
          <a:chExt cx="0" cy="0"/>
        </a:xfrm>
      </p:grpSpPr>
      <p:pic>
        <p:nvPicPr>
          <p:cNvPr id="5" name="Obraz 8"/>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6" name="Obraz 18"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10" name="Symbol zastępczy tekstu 10"/>
          <p:cNvSpPr>
            <a:spLocks noGrp="1"/>
          </p:cNvSpPr>
          <p:nvPr>
            <p:ph type="body" sz="quarter" idx="13"/>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5" name="Symbol zastępczy tekstu 14"/>
          <p:cNvSpPr>
            <a:spLocks noGrp="1"/>
          </p:cNvSpPr>
          <p:nvPr>
            <p:ph type="body" sz="quarter" idx="17"/>
          </p:nvPr>
        </p:nvSpPr>
        <p:spPr>
          <a:xfrm>
            <a:off x="279121" y="2063507"/>
            <a:ext cx="11306981" cy="2255294"/>
          </a:xfrm>
          <a:prstGeom prst="rect">
            <a:avLst/>
          </a:prstGeom>
        </p:spPr>
        <p:txBody>
          <a:bodyPr/>
          <a:lstStyle>
            <a:lvl1pPr marL="0" indent="0" algn="l">
              <a:lnSpc>
                <a:spcPct val="100000"/>
              </a:lnSpc>
              <a:spcBef>
                <a:spcPts val="600"/>
              </a:spcBef>
              <a:spcAft>
                <a:spcPts val="600"/>
              </a:spcAft>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2" name="Symbol zastępczy tekstu 10"/>
          <p:cNvSpPr>
            <a:spLocks noGrp="1"/>
          </p:cNvSpPr>
          <p:nvPr>
            <p:ph type="body" sz="quarter" idx="14"/>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7" name="Symbol zastępczy numeru slajdu 5"/>
          <p:cNvSpPr>
            <a:spLocks noGrp="1"/>
          </p:cNvSpPr>
          <p:nvPr>
            <p:ph type="sldNum" sz="quarter" idx="18"/>
          </p:nvPr>
        </p:nvSpPr>
        <p:spPr>
          <a:xfrm>
            <a:off x="11518900" y="6267450"/>
            <a:ext cx="465138" cy="231775"/>
          </a:xfrm>
        </p:spPr>
        <p:txBody>
          <a:bodyPr/>
          <a:lstStyle>
            <a:lvl1pPr algn="ctr">
              <a:defRPr sz="1200" b="1">
                <a:solidFill>
                  <a:srgbClr val="0F4C43"/>
                </a:solidFill>
              </a:defRPr>
            </a:lvl1pPr>
          </a:lstStyle>
          <a:p>
            <a:pPr>
              <a:defRPr/>
            </a:pPr>
            <a:fld id="{7B109076-AB42-4092-BF70-0C5D4CA195C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Punktory">
    <p:spTree>
      <p:nvGrpSpPr>
        <p:cNvPr id="1" name=""/>
        <p:cNvGrpSpPr/>
        <p:nvPr/>
      </p:nvGrpSpPr>
      <p:grpSpPr>
        <a:xfrm>
          <a:off x="0" y="0"/>
          <a:ext cx="0" cy="0"/>
          <a:chOff x="0" y="0"/>
          <a:chExt cx="0" cy="0"/>
        </a:xfrm>
      </p:grpSpPr>
      <p:pic>
        <p:nvPicPr>
          <p:cNvPr id="6" name="Obraz 36"/>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Obraz 16"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43" name="Symbol zastępczy tekstu 14"/>
          <p:cNvSpPr>
            <a:spLocks noGrp="1"/>
          </p:cNvSpPr>
          <p:nvPr>
            <p:ph type="body" sz="quarter" idx="17"/>
          </p:nvPr>
        </p:nvSpPr>
        <p:spPr>
          <a:xfrm>
            <a:off x="279121" y="2074208"/>
            <a:ext cx="5155200"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p:txBody>
      </p:sp>
      <p:sp>
        <p:nvSpPr>
          <p:cNvPr id="13" name="Symbol zastępczy tekstu 10"/>
          <p:cNvSpPr>
            <a:spLocks noGrp="1"/>
          </p:cNvSpPr>
          <p:nvPr>
            <p:ph type="body" sz="quarter" idx="20"/>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6" name="Symbol zastępczy tekstu 10"/>
          <p:cNvSpPr>
            <a:spLocks noGrp="1"/>
          </p:cNvSpPr>
          <p:nvPr>
            <p:ph type="body" sz="quarter" idx="14"/>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0" name="Symbol zastępczy tekstu 2"/>
          <p:cNvSpPr>
            <a:spLocks noGrp="1"/>
          </p:cNvSpPr>
          <p:nvPr>
            <p:ph type="body" sz="quarter" idx="21"/>
          </p:nvPr>
        </p:nvSpPr>
        <p:spPr>
          <a:xfrm>
            <a:off x="5943601" y="2074863"/>
            <a:ext cx="5642502" cy="3462205"/>
          </a:xfrm>
          <a:prstGeom prst="rect">
            <a:avLst/>
          </a:prstGeom>
        </p:spPr>
        <p:txBody>
          <a:bodyPr/>
          <a:lstStyle>
            <a:lvl1pPr marL="172800" indent="-172800">
              <a:spcBef>
                <a:spcPts val="600"/>
              </a:spcBef>
              <a:spcAft>
                <a:spcPts val="600"/>
              </a:spcAft>
              <a:buNone/>
              <a:defRPr sz="1800">
                <a:latin typeface="Arial" panose="020B0604020202020204" pitchFamily="34" charset="0"/>
                <a:cs typeface="Arial" panose="020B0604020202020204" pitchFamily="34" charset="0"/>
              </a:defRPr>
            </a:lvl1pPr>
            <a:lvl2pPr marL="172800" indent="-172800">
              <a:spcBef>
                <a:spcPts val="600"/>
              </a:spcBef>
              <a:spcAft>
                <a:spcPts val="600"/>
              </a:spcAft>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pl-PL" err="1"/>
              <a:t>Kliknij, aby edytować style wzorca tekstu</a:t>
            </a:r>
          </a:p>
          <a:p>
            <a:pPr lvl="1"/>
            <a:r>
              <a:rPr lang="pl-PL" err="1"/>
              <a:t>Drugi poziom</a:t>
            </a:r>
          </a:p>
          <a:p>
            <a:pPr lvl="2"/>
            <a:r>
              <a:rPr lang="pl-PL" err="1"/>
              <a:t>Trzeci poziom</a:t>
            </a:r>
          </a:p>
          <a:p>
            <a:pPr lvl="3"/>
            <a:r>
              <a:rPr lang="pl-PL" err="1"/>
              <a:t>Czwarty poziom</a:t>
            </a:r>
          </a:p>
          <a:p>
            <a:pPr lvl="4"/>
            <a:r>
              <a:rPr lang="pl-PL" err="1"/>
              <a:t>Piąty poziom</a:t>
            </a:r>
            <a:endParaRPr lang="pl-PL"/>
          </a:p>
        </p:txBody>
      </p:sp>
      <p:sp>
        <p:nvSpPr>
          <p:cNvPr id="8" name="Symbol zastępczy numeru slajdu 5"/>
          <p:cNvSpPr>
            <a:spLocks noGrp="1"/>
          </p:cNvSpPr>
          <p:nvPr>
            <p:ph type="sldNum" sz="quarter" idx="22"/>
          </p:nvPr>
        </p:nvSpPr>
        <p:spPr>
          <a:xfrm>
            <a:off x="11518900" y="6267450"/>
            <a:ext cx="465138" cy="231775"/>
          </a:xfrm>
        </p:spPr>
        <p:txBody>
          <a:bodyPr/>
          <a:lstStyle>
            <a:lvl1pPr algn="ctr">
              <a:defRPr sz="1200" b="1">
                <a:solidFill>
                  <a:srgbClr val="0F4C43"/>
                </a:solidFill>
              </a:defRPr>
            </a:lvl1pPr>
          </a:lstStyle>
          <a:p>
            <a:pPr>
              <a:defRPr/>
            </a:pPr>
            <a:fld id="{C22F1A69-A244-493F-A713-09285848561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y + Zdjęcie">
    <p:spTree>
      <p:nvGrpSpPr>
        <p:cNvPr id="1" name=""/>
        <p:cNvGrpSpPr/>
        <p:nvPr/>
      </p:nvGrpSpPr>
      <p:grpSpPr>
        <a:xfrm>
          <a:off x="0" y="0"/>
          <a:ext cx="0" cy="0"/>
          <a:chOff x="0" y="0"/>
          <a:chExt cx="0" cy="0"/>
        </a:xfrm>
      </p:grpSpPr>
      <p:pic>
        <p:nvPicPr>
          <p:cNvPr id="6" name="Obraz 2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Obraz 11"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30" name="Symbol zastępczy tekstu 14"/>
          <p:cNvSpPr>
            <a:spLocks noGrp="1"/>
          </p:cNvSpPr>
          <p:nvPr>
            <p:ph type="body" sz="quarter" idx="17"/>
          </p:nvPr>
        </p:nvSpPr>
        <p:spPr>
          <a:xfrm>
            <a:off x="279121" y="2074553"/>
            <a:ext cx="5155200" cy="3477346"/>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p:txBody>
      </p:sp>
      <p:sp>
        <p:nvSpPr>
          <p:cNvPr id="10" name="Symbol zastępczy obrazu 9"/>
          <p:cNvSpPr>
            <a:spLocks noGrp="1"/>
          </p:cNvSpPr>
          <p:nvPr>
            <p:ph type="pic" sz="quarter" idx="11"/>
          </p:nvPr>
        </p:nvSpPr>
        <p:spPr>
          <a:xfrm>
            <a:off x="5912189" y="2067213"/>
            <a:ext cx="5660286" cy="3500938"/>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6" name="Symbol zastępczy tekstu 10"/>
          <p:cNvSpPr>
            <a:spLocks noGrp="1"/>
          </p:cNvSpPr>
          <p:nvPr>
            <p:ph type="body" sz="quarter" idx="20"/>
          </p:nvPr>
        </p:nvSpPr>
        <p:spPr>
          <a:xfrm>
            <a:off x="279122" y="1359843"/>
            <a:ext cx="11293353"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7" name="Symbol zastępczy tekstu 10"/>
          <p:cNvSpPr>
            <a:spLocks noGrp="1"/>
          </p:cNvSpPr>
          <p:nvPr>
            <p:ph type="body" sz="quarter" idx="14"/>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8" name="Symbol zastępczy numeru slajdu 5"/>
          <p:cNvSpPr>
            <a:spLocks noGrp="1"/>
          </p:cNvSpPr>
          <p:nvPr>
            <p:ph type="sldNum" sz="quarter" idx="21"/>
          </p:nvPr>
        </p:nvSpPr>
        <p:spPr>
          <a:xfrm>
            <a:off x="11518900" y="6267450"/>
            <a:ext cx="465138" cy="231775"/>
          </a:xfrm>
        </p:spPr>
        <p:txBody>
          <a:bodyPr/>
          <a:lstStyle>
            <a:lvl1pPr algn="ctr">
              <a:defRPr sz="1200" b="1">
                <a:solidFill>
                  <a:srgbClr val="0F4C43"/>
                </a:solidFill>
              </a:defRPr>
            </a:lvl1pPr>
          </a:lstStyle>
          <a:p>
            <a:pPr>
              <a:defRPr/>
            </a:pPr>
            <a:fld id="{BC7400F6-3BFC-41D8-A08E-2A4203326A9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djęcie + Tekst">
    <p:spTree>
      <p:nvGrpSpPr>
        <p:cNvPr id="1" name=""/>
        <p:cNvGrpSpPr/>
        <p:nvPr/>
      </p:nvGrpSpPr>
      <p:grpSpPr>
        <a:xfrm>
          <a:off x="0" y="0"/>
          <a:ext cx="0" cy="0"/>
          <a:chOff x="0" y="0"/>
          <a:chExt cx="0" cy="0"/>
        </a:xfrm>
      </p:grpSpPr>
      <p:pic>
        <p:nvPicPr>
          <p:cNvPr id="6" name="Obraz 2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Obraz 13"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30" name="Symbol zastępczy tekstu 14"/>
          <p:cNvSpPr>
            <a:spLocks noGrp="1"/>
          </p:cNvSpPr>
          <p:nvPr>
            <p:ph type="body" sz="quarter" idx="17"/>
          </p:nvPr>
        </p:nvSpPr>
        <p:spPr>
          <a:xfrm>
            <a:off x="6475984" y="2071061"/>
            <a:ext cx="5110118" cy="347760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10" name="Symbol zastępczy obrazu 9"/>
          <p:cNvSpPr>
            <a:spLocks noGrp="1"/>
          </p:cNvSpPr>
          <p:nvPr>
            <p:ph type="pic" sz="quarter" idx="11"/>
          </p:nvPr>
        </p:nvSpPr>
        <p:spPr>
          <a:xfrm>
            <a:off x="269863" y="2071061"/>
            <a:ext cx="5706000" cy="3477600"/>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5" name="Symbol zastępczy tekstu 10"/>
          <p:cNvSpPr>
            <a:spLocks noGrp="1"/>
          </p:cNvSpPr>
          <p:nvPr>
            <p:ph type="body" sz="quarter" idx="20"/>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9" name="Symbol zastępczy tekstu 10"/>
          <p:cNvSpPr>
            <a:spLocks noGrp="1"/>
          </p:cNvSpPr>
          <p:nvPr>
            <p:ph type="body" sz="quarter" idx="14"/>
          </p:nvPr>
        </p:nvSpPr>
        <p:spPr>
          <a:xfrm>
            <a:off x="279120" y="377456"/>
            <a:ext cx="11338381"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8" name="Symbol zastępczy numeru slajdu 5"/>
          <p:cNvSpPr>
            <a:spLocks noGrp="1"/>
          </p:cNvSpPr>
          <p:nvPr>
            <p:ph type="sldNum" sz="quarter" idx="21"/>
          </p:nvPr>
        </p:nvSpPr>
        <p:spPr>
          <a:xfrm>
            <a:off x="11518900" y="6267450"/>
            <a:ext cx="465138" cy="231775"/>
          </a:xfrm>
        </p:spPr>
        <p:txBody>
          <a:bodyPr/>
          <a:lstStyle>
            <a:lvl1pPr algn="ctr">
              <a:defRPr sz="1200" b="1">
                <a:solidFill>
                  <a:srgbClr val="0F4C43"/>
                </a:solidFill>
              </a:defRPr>
            </a:lvl1pPr>
          </a:lstStyle>
          <a:p>
            <a:pPr>
              <a:defRPr/>
            </a:pPr>
            <a:fld id="{4D44BB67-33C6-4B98-8189-EE2836D84DF5}"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Prostokąt 5"/>
          <p:cNvSpPr/>
          <p:nvPr userDrawn="1"/>
        </p:nvSpPr>
        <p:spPr>
          <a:xfrm>
            <a:off x="0" y="307975"/>
            <a:ext cx="12192000" cy="1298575"/>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 name="Obraz 6"/>
          <p:cNvPicPr>
            <a:picLocks noChangeAspect="1"/>
          </p:cNvPicPr>
          <p:nvPr userDrawn="1"/>
        </p:nvPicPr>
        <p:blipFill>
          <a:blip r:embed="rId2"/>
          <a:srcRect/>
          <a:stretch>
            <a:fillRect/>
          </a:stretch>
        </p:blipFill>
        <p:spPr bwMode="auto">
          <a:xfrm>
            <a:off x="647700" y="0"/>
            <a:ext cx="2646363" cy="6858000"/>
          </a:xfrm>
          <a:prstGeom prst="rect">
            <a:avLst/>
          </a:prstGeom>
          <a:noFill/>
          <a:ln w="9525">
            <a:noFill/>
            <a:miter lim="800000"/>
            <a:headEnd/>
            <a:tailEnd/>
          </a:ln>
        </p:spPr>
      </p:pic>
      <p:sp>
        <p:nvSpPr>
          <p:cNvPr id="15" name="Symbol zastępczy tekstu 10"/>
          <p:cNvSpPr>
            <a:spLocks noGrp="1"/>
          </p:cNvSpPr>
          <p:nvPr>
            <p:ph type="body" sz="quarter" idx="14"/>
          </p:nvPr>
        </p:nvSpPr>
        <p:spPr>
          <a:xfrm>
            <a:off x="5999508" y="640035"/>
            <a:ext cx="5683102" cy="673865"/>
          </a:xfrm>
          <a:prstGeom prst="rect">
            <a:avLst/>
          </a:prstGeom>
        </p:spPr>
        <p:txBody>
          <a:bodyPr/>
          <a:lstStyle>
            <a:lvl1pPr marL="0" indent="0" algn="r">
              <a:buNone/>
              <a:defRPr sz="45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25" name="Symbol zastępczy tekstu 14"/>
          <p:cNvSpPr>
            <a:spLocks noGrp="1"/>
          </p:cNvSpPr>
          <p:nvPr>
            <p:ph type="body" sz="quarter" idx="18"/>
          </p:nvPr>
        </p:nvSpPr>
        <p:spPr>
          <a:xfrm>
            <a:off x="5417948" y="2847199"/>
            <a:ext cx="6180506" cy="712680"/>
          </a:xfrm>
          <a:prstGeom prst="rect">
            <a:avLst/>
          </a:prstGeom>
        </p:spPr>
        <p:txBody>
          <a:bodyPr/>
          <a:lstStyle>
            <a:lvl1pPr marL="0" indent="0" algn="r">
              <a:buNone/>
              <a:defRPr sz="45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26" name="Symbol zastępczy tekstu 14"/>
          <p:cNvSpPr>
            <a:spLocks noGrp="1"/>
          </p:cNvSpPr>
          <p:nvPr>
            <p:ph type="body" sz="quarter" idx="19"/>
          </p:nvPr>
        </p:nvSpPr>
        <p:spPr>
          <a:xfrm>
            <a:off x="5417948" y="3559879"/>
            <a:ext cx="6180506" cy="1807858"/>
          </a:xfrm>
          <a:prstGeom prst="rect">
            <a:avLst/>
          </a:prstGeom>
        </p:spPr>
        <p:txBody>
          <a:bodyPr/>
          <a:lstStyle>
            <a:lvl1pPr marL="0" indent="0" algn="r">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Główna">
    <p:spTree>
      <p:nvGrpSpPr>
        <p:cNvPr id="1" name=""/>
        <p:cNvGrpSpPr/>
        <p:nvPr/>
      </p:nvGrpSpPr>
      <p:grpSpPr>
        <a:xfrm>
          <a:off x="0" y="0"/>
          <a:ext cx="0" cy="0"/>
          <a:chOff x="0" y="0"/>
          <a:chExt cx="0" cy="0"/>
        </a:xfrm>
      </p:grpSpPr>
      <p:pic>
        <p:nvPicPr>
          <p:cNvPr id="4" name="Obraz 2"/>
          <p:cNvPicPr>
            <a:picLocks noChangeAspect="1"/>
          </p:cNvPicPr>
          <p:nvPr userDrawn="1"/>
        </p:nvPicPr>
        <p:blipFill>
          <a:blip r:embed="rId2"/>
          <a:srcRect/>
          <a:stretch>
            <a:fillRect/>
          </a:stretch>
        </p:blipFill>
        <p:spPr bwMode="auto">
          <a:xfrm>
            <a:off x="0" y="-3175"/>
            <a:ext cx="12192000" cy="6867525"/>
          </a:xfrm>
          <a:prstGeom prst="rect">
            <a:avLst/>
          </a:prstGeom>
          <a:noFill/>
          <a:ln w="9525">
            <a:noFill/>
            <a:miter lim="800000"/>
            <a:headEnd/>
            <a:tailEnd/>
          </a:ln>
        </p:spPr>
      </p:pic>
      <p:sp>
        <p:nvSpPr>
          <p:cNvPr id="11" name="Symbol zastępczy tekstu 10"/>
          <p:cNvSpPr>
            <a:spLocks noGrp="1"/>
          </p:cNvSpPr>
          <p:nvPr>
            <p:ph type="body" sz="quarter" idx="10"/>
          </p:nvPr>
        </p:nvSpPr>
        <p:spPr>
          <a:xfrm>
            <a:off x="774700" y="2370223"/>
            <a:ext cx="8242300" cy="878564"/>
          </a:xfrm>
          <a:prstGeom prst="rect">
            <a:avLst/>
          </a:prstGeom>
        </p:spPr>
        <p:txBody>
          <a:bodyPr/>
          <a:lstStyle>
            <a:lvl1pPr marL="0" indent="0">
              <a:buNone/>
              <a:defRPr sz="6000" b="1" i="0" baseline="0">
                <a:solidFill>
                  <a:schemeClr val="bg1"/>
                </a:solidFill>
                <a:latin typeface="+mn-lt"/>
                <a:ea typeface="Roboto" charset="0"/>
                <a:cs typeface="Roboto" charset="0"/>
              </a:defRPr>
            </a:lvl1pPr>
          </a:lstStyle>
          <a:p>
            <a:pPr lvl="0"/>
            <a:r>
              <a:rPr lang="pl-PL"/>
              <a:t>Kliknij, aby edytować style wzorca tekstu</a:t>
            </a:r>
          </a:p>
        </p:txBody>
      </p:sp>
      <p:sp>
        <p:nvSpPr>
          <p:cNvPr id="9" name="Symbol zastępczy tekstu 10"/>
          <p:cNvSpPr>
            <a:spLocks noGrp="1"/>
          </p:cNvSpPr>
          <p:nvPr>
            <p:ph type="body" sz="quarter" idx="13"/>
          </p:nvPr>
        </p:nvSpPr>
        <p:spPr>
          <a:xfrm>
            <a:off x="774700" y="3378200"/>
            <a:ext cx="8242300" cy="878564"/>
          </a:xfrm>
          <a:prstGeom prst="rect">
            <a:avLst/>
          </a:prstGeom>
        </p:spPr>
        <p:txBody>
          <a:bodyPr/>
          <a:lstStyle>
            <a:lvl1pPr marL="0" indent="0">
              <a:buNone/>
              <a:defRPr sz="4500" b="0" i="0" baseline="0">
                <a:solidFill>
                  <a:schemeClr val="bg1"/>
                </a:solidFill>
                <a:latin typeface="+mn-lt"/>
                <a:ea typeface="Roboto" charset="0"/>
                <a:cs typeface="Roboto" charset="0"/>
              </a:defRPr>
            </a:lvl1pPr>
          </a:lstStyle>
          <a:p>
            <a:pPr lvl="0"/>
            <a:r>
              <a:rPr lang="pl-PL"/>
              <a:t>Kliknij, aby edytować style wzorca tekstu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kst ">
    <p:spTree>
      <p:nvGrpSpPr>
        <p:cNvPr id="1" name=""/>
        <p:cNvGrpSpPr/>
        <p:nvPr/>
      </p:nvGrpSpPr>
      <p:grpSpPr>
        <a:xfrm>
          <a:off x="0" y="0"/>
          <a:ext cx="0" cy="0"/>
          <a:chOff x="0" y="0"/>
          <a:chExt cx="0" cy="0"/>
        </a:xfrm>
      </p:grpSpPr>
      <p:pic>
        <p:nvPicPr>
          <p:cNvPr id="7" name="Obraz 1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2" name="Symbol zastępczy tekstu 14"/>
          <p:cNvSpPr>
            <a:spLocks noGrp="1"/>
          </p:cNvSpPr>
          <p:nvPr>
            <p:ph type="body" sz="quarter" idx="17"/>
          </p:nvPr>
        </p:nvSpPr>
        <p:spPr>
          <a:xfrm>
            <a:off x="334963" y="1709433"/>
            <a:ext cx="11252215" cy="2255294"/>
          </a:xfrm>
          <a:prstGeom prst="rect">
            <a:avLst/>
          </a:prstGeom>
        </p:spPr>
        <p:txBody>
          <a:bodyPr/>
          <a:lstStyle>
            <a:lvl1pPr marL="0" indent="0" algn="l">
              <a:lnSpc>
                <a:spcPct val="100000"/>
              </a:lnSpc>
              <a:spcBef>
                <a:spcPts val="600"/>
              </a:spcBef>
              <a:spcAft>
                <a:spcPts val="600"/>
              </a:spcAft>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a:p>
            <a:pPr lvl="2"/>
            <a:r>
              <a:rPr lang="pl-PL" err="1"/>
              <a:t>Trzeci poziom</a:t>
            </a:r>
          </a:p>
          <a:p>
            <a:pPr lvl="3"/>
            <a:r>
              <a:rPr lang="pl-PL" err="1"/>
              <a:t>Czwarty poziom</a:t>
            </a:r>
          </a:p>
          <a:p>
            <a:pPr lvl="4"/>
            <a:r>
              <a:rPr lang="pl-PL" err="1"/>
              <a:t>Piąty poziom</a:t>
            </a:r>
            <a:endParaRPr lang="pl-PL"/>
          </a:p>
        </p:txBody>
      </p:sp>
      <p:sp>
        <p:nvSpPr>
          <p:cNvPr id="14" name="Symbol zastępczy tekstu 10"/>
          <p:cNvSpPr>
            <a:spLocks noGrp="1"/>
          </p:cNvSpPr>
          <p:nvPr>
            <p:ph type="body" sz="quarter" idx="13"/>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Kliknij, aby edytować style wzorca tekstu</a:t>
            </a:r>
          </a:p>
        </p:txBody>
      </p:sp>
      <p:sp>
        <p:nvSpPr>
          <p:cNvPr id="20" name="Symbol zastępczy tekstu 10"/>
          <p:cNvSpPr>
            <a:spLocks noGrp="1"/>
          </p:cNvSpPr>
          <p:nvPr>
            <p:ph type="body" sz="quarter" idx="14"/>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Kliknij, aby edytować style wzorca tekstu</a:t>
            </a:r>
          </a:p>
        </p:txBody>
      </p:sp>
      <p:sp>
        <p:nvSpPr>
          <p:cNvPr id="10" name="Symbol zastępczy tekstu 14"/>
          <p:cNvSpPr>
            <a:spLocks noGrp="1"/>
          </p:cNvSpPr>
          <p:nvPr>
            <p:ph type="body" sz="quarter" idx="12"/>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2" name="Symbol zastępczy tekstu 14"/>
          <p:cNvSpPr>
            <a:spLocks noGrp="1"/>
          </p:cNvSpPr>
          <p:nvPr>
            <p:ph type="body" sz="quarter" idx="16"/>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8" name="Symbol zastępczy numeru slajdu 5"/>
          <p:cNvSpPr>
            <a:spLocks noGrp="1"/>
          </p:cNvSpPr>
          <p:nvPr>
            <p:ph type="sldNum" sz="quarter" idx="18"/>
          </p:nvPr>
        </p:nvSpPr>
        <p:spPr>
          <a:xfrm>
            <a:off x="11587163" y="6372225"/>
            <a:ext cx="500062" cy="231775"/>
          </a:xfrm>
        </p:spPr>
        <p:txBody>
          <a:bodyPr/>
          <a:lstStyle>
            <a:lvl1pPr algn="r">
              <a:defRPr sz="1200" b="1">
                <a:solidFill>
                  <a:schemeClr val="accent6">
                    <a:lumMod val="75000"/>
                  </a:schemeClr>
                </a:solidFill>
              </a:defRPr>
            </a:lvl1pPr>
          </a:lstStyle>
          <a:p>
            <a:pPr>
              <a:defRPr/>
            </a:pPr>
            <a:fld id="{EAE03C27-1985-48CB-B7D6-4F3667DC9E0A}"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ksy + Zdjęcie">
    <p:spTree>
      <p:nvGrpSpPr>
        <p:cNvPr id="1" name=""/>
        <p:cNvGrpSpPr/>
        <p:nvPr/>
      </p:nvGrpSpPr>
      <p:grpSpPr>
        <a:xfrm>
          <a:off x="0" y="0"/>
          <a:ext cx="0" cy="0"/>
          <a:chOff x="0" y="0"/>
          <a:chExt cx="0" cy="0"/>
        </a:xfrm>
      </p:grpSpPr>
      <p:pic>
        <p:nvPicPr>
          <p:cNvPr id="8" name="Obraz 13"/>
          <p:cNvPicPr>
            <a:picLocks noChangeAspect="1"/>
          </p:cNvPicPr>
          <p:nvPr userDrawn="1"/>
        </p:nvPicPr>
        <p:blipFill>
          <a:blip r:embed="rId2"/>
          <a:srcRect/>
          <a:stretch>
            <a:fillRect/>
          </a:stretch>
        </p:blipFill>
        <p:spPr bwMode="auto">
          <a:xfrm>
            <a:off x="0" y="0"/>
            <a:ext cx="12187238" cy="6858000"/>
          </a:xfrm>
          <a:prstGeom prst="rect">
            <a:avLst/>
          </a:prstGeom>
          <a:noFill/>
          <a:ln w="9525">
            <a:noFill/>
            <a:miter lim="800000"/>
            <a:headEnd/>
            <a:tailEnd/>
          </a:ln>
        </p:spPr>
      </p:pic>
      <p:sp>
        <p:nvSpPr>
          <p:cNvPr id="30" name="Symbol zastępczy tekstu 14"/>
          <p:cNvSpPr>
            <a:spLocks noGrp="1"/>
          </p:cNvSpPr>
          <p:nvPr>
            <p:ph type="body" sz="quarter" idx="17"/>
          </p:nvPr>
        </p:nvSpPr>
        <p:spPr>
          <a:xfrm>
            <a:off x="6433185" y="1697570"/>
            <a:ext cx="5153993"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p:txBody>
      </p:sp>
      <p:sp>
        <p:nvSpPr>
          <p:cNvPr id="10" name="Symbol zastępczy obrazu 9"/>
          <p:cNvSpPr>
            <a:spLocks noGrp="1"/>
          </p:cNvSpPr>
          <p:nvPr>
            <p:ph type="pic" sz="quarter" idx="11"/>
          </p:nvPr>
        </p:nvSpPr>
        <p:spPr>
          <a:xfrm>
            <a:off x="334963" y="1567910"/>
            <a:ext cx="5705310" cy="4336501"/>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6" name="Symbol zastępczy tekstu 10"/>
          <p:cNvSpPr>
            <a:spLocks noGrp="1"/>
          </p:cNvSpPr>
          <p:nvPr>
            <p:ph type="body" sz="quarter" idx="13"/>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Kliknij, aby edytować style wzorca tekstu</a:t>
            </a:r>
          </a:p>
        </p:txBody>
      </p:sp>
      <p:sp>
        <p:nvSpPr>
          <p:cNvPr id="17" name="Symbol zastępczy tekstu 10"/>
          <p:cNvSpPr>
            <a:spLocks noGrp="1"/>
          </p:cNvSpPr>
          <p:nvPr>
            <p:ph type="body" sz="quarter" idx="14"/>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Kliknij, aby edytować style wzorca tekstu</a:t>
            </a:r>
          </a:p>
        </p:txBody>
      </p:sp>
      <p:sp>
        <p:nvSpPr>
          <p:cNvPr id="12" name="Symbol zastępczy tekstu 14"/>
          <p:cNvSpPr>
            <a:spLocks noGrp="1"/>
          </p:cNvSpPr>
          <p:nvPr>
            <p:ph type="body" sz="quarter" idx="12"/>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5" name="Symbol zastępczy tekstu 14"/>
          <p:cNvSpPr>
            <a:spLocks noGrp="1"/>
          </p:cNvSpPr>
          <p:nvPr>
            <p:ph type="body" sz="quarter" idx="16"/>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9" name="Symbol zastępczy numeru slajdu 5"/>
          <p:cNvSpPr>
            <a:spLocks noGrp="1"/>
          </p:cNvSpPr>
          <p:nvPr>
            <p:ph type="sldNum" sz="quarter" idx="18"/>
          </p:nvPr>
        </p:nvSpPr>
        <p:spPr>
          <a:xfrm>
            <a:off x="11587163" y="6372225"/>
            <a:ext cx="500062" cy="231775"/>
          </a:xfrm>
        </p:spPr>
        <p:txBody>
          <a:bodyPr/>
          <a:lstStyle>
            <a:lvl1pPr algn="r">
              <a:defRPr sz="1200" b="1">
                <a:solidFill>
                  <a:schemeClr val="accent6">
                    <a:lumMod val="75000"/>
                  </a:schemeClr>
                </a:solidFill>
              </a:defRPr>
            </a:lvl1pPr>
          </a:lstStyle>
          <a:p>
            <a:pPr>
              <a:defRPr/>
            </a:pPr>
            <a:fld id="{C5BE8C12-D5F0-41AF-8B48-9E0D5BDB8675}"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5"/>
          <p:cNvSpPr>
            <a:spLocks noGrp="1"/>
          </p:cNvSpPr>
          <p:nvPr>
            <p:ph type="sldNum" sz="quarter" idx="4"/>
          </p:nvPr>
        </p:nvSpPr>
        <p:spPr>
          <a:xfrm>
            <a:off x="11377613" y="6286500"/>
            <a:ext cx="500062" cy="23177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C556A941-62EC-47E4-9BEA-954ABFE3E16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hyperlink" Target="https://create.kahoot.it/share/share/33e478e2-ea33-4684-9860-ed311b5707d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ior.poznan.p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ymbol zastępczy tekstu 1"/>
          <p:cNvSpPr>
            <a:spLocks noGrp="1"/>
          </p:cNvSpPr>
          <p:nvPr>
            <p:ph type="body" sz="quarter" idx="10"/>
          </p:nvPr>
        </p:nvSpPr>
        <p:spPr bwMode="auto">
          <a:xfrm>
            <a:off x="419100" y="1354138"/>
            <a:ext cx="8213725" cy="879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5400">
                <a:latin typeface="Arial" charset="0"/>
                <a:cs typeface="Arial" charset="0"/>
              </a:rPr>
              <a:t>Chroniąc</a:t>
            </a:r>
            <a:r>
              <a:rPr lang="pl-PL">
                <a:latin typeface="Arial" charset="0"/>
                <a:cs typeface="Arial" charset="0"/>
              </a:rPr>
              <a:t> rośliny, chronisz życie</a:t>
            </a:r>
          </a:p>
          <a:p>
            <a:pPr eaLnBrk="1" hangingPunct="1"/>
            <a:endParaRPr lang="pl-PL">
              <a:latin typeface="Arial" charset="0"/>
              <a:cs typeface="Arial" charset="0"/>
            </a:endParaRPr>
          </a:p>
        </p:txBody>
      </p:sp>
      <p:sp>
        <p:nvSpPr>
          <p:cNvPr id="16386" name="Symbol zastępczy tekstu 6"/>
          <p:cNvSpPr>
            <a:spLocks noGrp="1"/>
          </p:cNvSpPr>
          <p:nvPr>
            <p:ph type="body" sz="quarter" idx="13"/>
          </p:nvPr>
        </p:nvSpPr>
        <p:spPr bwMode="auto">
          <a:xfrm>
            <a:off x="419100" y="3230563"/>
            <a:ext cx="8213725" cy="8778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3600">
                <a:latin typeface="Arial" charset="0"/>
                <a:cs typeface="Arial" charset="0"/>
              </a:rPr>
              <a:t>Międzynarodowy Rok Zdrowia Roślin</a:t>
            </a:r>
          </a:p>
        </p:txBody>
      </p:sp>
      <p:pic>
        <p:nvPicPr>
          <p:cNvPr id="16387" name="Obraz 12" descr="Obraz zawierający znak&#10;&#10;Opis wygenerowany automatycznie"/>
          <p:cNvPicPr>
            <a:picLocks noChangeAspect="1"/>
          </p:cNvPicPr>
          <p:nvPr/>
        </p:nvPicPr>
        <p:blipFill>
          <a:blip r:embed="rId3"/>
          <a:srcRect/>
          <a:stretch>
            <a:fillRect/>
          </a:stretch>
        </p:blipFill>
        <p:spPr bwMode="auto">
          <a:xfrm>
            <a:off x="2573338" y="4108450"/>
            <a:ext cx="2368550" cy="23685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lnSpc>
                <a:spcPct val="90000"/>
              </a:lnSpc>
            </a:pPr>
            <a:r>
              <a:rPr lang="pl-PL" sz="1500">
                <a:latin typeface="Arial" charset="0"/>
                <a:cs typeface="Arial" charset="0"/>
              </a:rPr>
              <a:t>Grzyby zasiedlają i infekują rośliny poprzez zranienia bądź naturalne otwory (aparaty szparkowe, przetchlinki), a także przez nieuszkodzoną tkankę okrywającą rośliny. </a:t>
            </a:r>
          </a:p>
          <a:p>
            <a:pPr eaLnBrk="1" hangingPunct="1">
              <a:lnSpc>
                <a:spcPct val="90000"/>
              </a:lnSpc>
            </a:pPr>
            <a:r>
              <a:rPr lang="pl-PL" sz="1500">
                <a:latin typeface="Arial" charset="0"/>
                <a:cs typeface="Arial" charset="0"/>
              </a:rPr>
              <a:t>Przykłady popularnych chorób grzybowych roślin:</a:t>
            </a:r>
          </a:p>
          <a:p>
            <a:pPr eaLnBrk="1" hangingPunct="1">
              <a:lnSpc>
                <a:spcPct val="90000"/>
              </a:lnSpc>
            </a:pPr>
            <a:r>
              <a:rPr lang="pl-PL" sz="1500">
                <a:latin typeface="Arial" charset="0"/>
                <a:cs typeface="Arial" charset="0"/>
              </a:rPr>
              <a:t>Alternariozy – brunatna plamistość liści</a:t>
            </a:r>
            <a:r>
              <a:rPr lang="pl-PL" sz="1500" i="1">
                <a:latin typeface="Arial" charset="0"/>
                <a:cs typeface="Arial" charset="0"/>
              </a:rPr>
              <a:t>, </a:t>
            </a:r>
            <a:r>
              <a:rPr lang="pl-PL" sz="1500">
                <a:latin typeface="Arial" charset="0"/>
                <a:cs typeface="Arial" charset="0"/>
              </a:rPr>
              <a:t>czerń krzyżowych, </a:t>
            </a:r>
          </a:p>
          <a:p>
            <a:pPr eaLnBrk="1" hangingPunct="1">
              <a:lnSpc>
                <a:spcPct val="90000"/>
              </a:lnSpc>
            </a:pPr>
            <a:r>
              <a:rPr lang="pl-PL" sz="1500">
                <a:latin typeface="Arial" charset="0"/>
                <a:cs typeface="Arial" charset="0"/>
              </a:rPr>
              <a:t>Fuzariozy – zgorzel siewek, fuzaryjne więdnięcie pomidora,</a:t>
            </a:r>
          </a:p>
          <a:p>
            <a:pPr eaLnBrk="1" hangingPunct="1">
              <a:lnSpc>
                <a:spcPct val="90000"/>
              </a:lnSpc>
            </a:pPr>
            <a:r>
              <a:rPr lang="pl-PL" sz="1500">
                <a:latin typeface="Arial" charset="0"/>
                <a:cs typeface="Arial" charset="0"/>
              </a:rPr>
              <a:t>Mączniaki prawdziwe – mączniak prawdziwy zbóż i traw, mączniak prawdziwy kasztanowca</a:t>
            </a:r>
          </a:p>
          <a:p>
            <a:pPr eaLnBrk="1" hangingPunct="1">
              <a:lnSpc>
                <a:spcPct val="90000"/>
              </a:lnSpc>
            </a:pPr>
            <a:r>
              <a:rPr lang="pl-PL" sz="1500">
                <a:latin typeface="Arial" charset="0"/>
                <a:cs typeface="Arial" charset="0"/>
              </a:rPr>
              <a:t>Rdze – rdza gruszy, rdza źdźbłowa zbóż i traw,</a:t>
            </a:r>
          </a:p>
          <a:p>
            <a:pPr eaLnBrk="1" hangingPunct="1">
              <a:lnSpc>
                <a:spcPct val="90000"/>
              </a:lnSpc>
            </a:pPr>
            <a:r>
              <a:rPr lang="pl-PL" sz="1500">
                <a:latin typeface="Arial" charset="0"/>
                <a:cs typeface="Arial" charset="0"/>
              </a:rPr>
              <a:t>Werticiliozy – werticilioza maliny  </a:t>
            </a:r>
          </a:p>
          <a:p>
            <a:pPr eaLnBrk="1" hangingPunct="1">
              <a:lnSpc>
                <a:spcPct val="90000"/>
              </a:lnSpc>
            </a:pPr>
            <a:endParaRPr lang="pl-PL" sz="1500">
              <a:latin typeface="Arial" charset="0"/>
              <a:cs typeface="Arial" charset="0"/>
            </a:endParaRPr>
          </a:p>
        </p:txBody>
      </p:sp>
      <p:pic>
        <p:nvPicPr>
          <p:cNvPr id="33794" name="Symbol zastępczy obrazu 7" descr="Obraz zawierający roślina, zewnętrzne, liść, zielony&#10;&#10;Opis wygenerowany automatycznie"/>
          <p:cNvPicPr>
            <a:picLocks noGrp="1" noChangeAspect="1"/>
          </p:cNvPicPr>
          <p:nvPr>
            <p:ph type="pic" sz="quarter" idx="11"/>
          </p:nvPr>
        </p:nvPicPr>
        <p:blipFill>
          <a:blip r:embed="rId3"/>
          <a:srcRect r="-53"/>
          <a:stretch>
            <a:fillRect/>
          </a:stretch>
        </p:blipFill>
        <p:spPr bwMode="auto">
          <a:xfrm>
            <a:off x="5957888" y="1800225"/>
            <a:ext cx="5662612" cy="3503613"/>
          </a:xfrm>
          <a:noFill/>
          <a:ln>
            <a:miter lim="800000"/>
            <a:headEnd/>
            <a:tailEnd/>
          </a:ln>
        </p:spPr>
      </p:pic>
      <p:sp>
        <p:nvSpPr>
          <p:cNvPr id="2" name="Symbol zastępczy tekstu 1"/>
          <p:cNvSpPr>
            <a:spLocks noGrp="1"/>
          </p:cNvSpPr>
          <p:nvPr>
            <p:ph type="body" sz="quarter" idx="20"/>
          </p:nvPr>
        </p:nvSpPr>
        <p:spPr>
          <a:xfrm>
            <a:off x="279400" y="1360488"/>
            <a:ext cx="11293475" cy="403225"/>
          </a:xfrm>
        </p:spPr>
        <p:txBody>
          <a:bodyPr>
            <a:normAutofit fontScale="92500" lnSpcReduction="10000"/>
          </a:bodyPr>
          <a:lstStyle/>
          <a:p>
            <a:pPr eaLnBrk="1" fontAlgn="auto" hangingPunct="1">
              <a:spcAft>
                <a:spcPts val="0"/>
              </a:spcAft>
              <a:buFont typeface="Arial"/>
              <a:buNone/>
              <a:defRPr/>
            </a:pPr>
            <a:r>
              <a:rPr lang="pl-PL"/>
              <a:t>Grzyby</a:t>
            </a:r>
          </a:p>
        </p:txBody>
      </p:sp>
      <p:sp>
        <p:nvSpPr>
          <p:cNvPr id="3379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5D91F-E4D3-46BA-93BD-B95C21E88446}" type="slidenum">
              <a:rPr lang="pl-PL">
                <a:cs typeface="Arial" charset="0"/>
              </a:rPr>
              <a:pPr fontAlgn="base">
                <a:spcBef>
                  <a:spcPct val="0"/>
                </a:spcBef>
                <a:spcAft>
                  <a:spcPct val="0"/>
                </a:spcAft>
                <a:defRPr/>
              </a:pPr>
              <a:t>10</a:t>
            </a:fld>
            <a:endParaRPr lang="pl-PL">
              <a:cs typeface="Arial" charset="0"/>
            </a:endParaRPr>
          </a:p>
        </p:txBody>
      </p:sp>
      <p:sp>
        <p:nvSpPr>
          <p:cNvPr id="33797"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Patogeny roślin</a:t>
            </a:r>
          </a:p>
          <a:p>
            <a:pPr eaLnBrk="1" hangingPunct="1"/>
            <a:endParaRPr lang="pl-PL">
              <a:latin typeface="Arial" charset="0"/>
              <a:cs typeface="Arial" charset="0"/>
            </a:endParaRPr>
          </a:p>
        </p:txBody>
      </p:sp>
      <p:sp>
        <p:nvSpPr>
          <p:cNvPr id="11" name="pole tekstowe 10"/>
          <p:cNvSpPr txBox="1"/>
          <p:nvPr/>
        </p:nvSpPr>
        <p:spPr>
          <a:xfrm>
            <a:off x="5908675" y="5341938"/>
            <a:ext cx="5761038" cy="461962"/>
          </a:xfrm>
          <a:prstGeom prst="rect">
            <a:avLst/>
          </a:prstGeom>
          <a:noFill/>
        </p:spPr>
        <p:txBody>
          <a:bodyPr>
            <a:spAutoFit/>
          </a:bodyPr>
          <a:lstStyle/>
          <a:p>
            <a:pPr fontAlgn="auto">
              <a:spcBef>
                <a:spcPts val="0"/>
              </a:spcBef>
              <a:spcAft>
                <a:spcPts val="0"/>
              </a:spcAft>
              <a:defRPr/>
            </a:pPr>
            <a:r>
              <a:rPr lang="pl-PL" sz="1200">
                <a:latin typeface="+mj-lt"/>
                <a:cs typeface="+mn-cs"/>
              </a:rPr>
              <a:t>Fuzarium – </a:t>
            </a:r>
            <a:r>
              <a:rPr lang="pl-PL" sz="1200" i="1" err="1">
                <a:latin typeface="+mj-lt"/>
                <a:cs typeface="+mn-cs"/>
              </a:rPr>
              <a:t>Fusarium</a:t>
            </a:r>
            <a:r>
              <a:rPr lang="pl-PL" sz="1200" i="1">
                <a:latin typeface="+mj-lt"/>
                <a:cs typeface="+mn-cs"/>
              </a:rPr>
              <a:t> </a:t>
            </a:r>
            <a:r>
              <a:rPr lang="pl-PL" sz="1200" i="1" err="1">
                <a:latin typeface="+mj-lt"/>
                <a:cs typeface="+mn-cs"/>
              </a:rPr>
              <a:t>oxysporum</a:t>
            </a:r>
            <a:r>
              <a:rPr lang="pl-PL" sz="1200">
                <a:latin typeface="+mj-lt"/>
                <a:cs typeface="+mn-cs"/>
              </a:rPr>
              <a:t>. Fot. Dr Andrea Minuto, CERSAA, </a:t>
            </a:r>
            <a:r>
              <a:rPr lang="pl-PL" sz="1200" err="1">
                <a:latin typeface="+mj-lt"/>
                <a:cs typeface="+mn-cs"/>
              </a:rPr>
              <a:t>Albenga</a:t>
            </a:r>
            <a:r>
              <a:rPr lang="pl-PL" sz="1200">
                <a:latin typeface="+mj-lt"/>
                <a:cs typeface="+mn-cs"/>
              </a:rPr>
              <a:t> (IT), </a:t>
            </a:r>
            <a:r>
              <a:rPr lang="pl-PL" sz="1200" err="1">
                <a:latin typeface="+mj-lt"/>
                <a:cs typeface="+mn-cs"/>
              </a:rPr>
              <a:t>www.gd.eppo.int</a:t>
            </a:r>
            <a:endParaRPr lang="pl-PL" sz="1200">
              <a:latin typeface="+mj-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Istnieje wiele gatunków wirusów, które mogą powodować rozległe straty w uprawach roślin. Wywołują zróżnicowane objawy na liściach i owocach, takie jak deformacje, przebarwienia, białe lub żółte plamy, smugi czy nekrozy, prowadzące w najcięższych przypadkach nawet do śmierci roślin. Rozległym epidemiom sprzyja łatwość przenoszenia tych patogenów. Pierwszym poznanym wirusem roślinnym był wirus mozaiki tytoniu (</a:t>
            </a:r>
            <a:r>
              <a:rPr lang="pl-PL" i="1">
                <a:latin typeface="Arial" charset="0"/>
                <a:cs typeface="Arial" charset="0"/>
              </a:rPr>
              <a:t>Tobacco mosaic virus</a:t>
            </a:r>
            <a:r>
              <a:rPr lang="pl-PL">
                <a:latin typeface="Arial" charset="0"/>
                <a:cs typeface="Arial" charset="0"/>
              </a:rPr>
              <a:t>, TMV), który na przestrzeni ostatnich lat spowodował rozległe straty m.in. w uprawach roślin takich jak tytoń, pomidory czy papryka. </a:t>
            </a:r>
          </a:p>
          <a:p>
            <a:pPr eaLnBrk="1" hangingPunct="1"/>
            <a:endParaRPr lang="pl-PL">
              <a:latin typeface="Arial" charset="0"/>
              <a:cs typeface="Arial" charset="0"/>
            </a:endParaRPr>
          </a:p>
        </p:txBody>
      </p:sp>
      <p:pic>
        <p:nvPicPr>
          <p:cNvPr id="35842" name="Symbol zastępczy obrazu 5" descr="Obraz zawierający roślina, stół, siedzi, małe&#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2" name="Symbol zastępczy tekstu 1"/>
          <p:cNvSpPr>
            <a:spLocks noGrp="1"/>
          </p:cNvSpPr>
          <p:nvPr>
            <p:ph type="body" sz="quarter" idx="20"/>
          </p:nvPr>
        </p:nvSpPr>
        <p:spPr>
          <a:xfrm>
            <a:off x="279400" y="1360488"/>
            <a:ext cx="11306175" cy="403225"/>
          </a:xfrm>
        </p:spPr>
        <p:txBody>
          <a:bodyPr>
            <a:normAutofit fontScale="92500" lnSpcReduction="10000"/>
          </a:bodyPr>
          <a:lstStyle/>
          <a:p>
            <a:pPr eaLnBrk="1" fontAlgn="auto" hangingPunct="1">
              <a:spcAft>
                <a:spcPts val="0"/>
              </a:spcAft>
              <a:buFont typeface="Arial"/>
              <a:buNone/>
              <a:defRPr/>
            </a:pPr>
            <a:r>
              <a:rPr lang="pl-PL"/>
              <a:t>Wirusy</a:t>
            </a:r>
          </a:p>
        </p:txBody>
      </p:sp>
      <p:sp>
        <p:nvSpPr>
          <p:cNvPr id="35844"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E3F8BE-FC7E-478C-A086-D67601E6063D}" type="slidenum">
              <a:rPr lang="pl-PL">
                <a:cs typeface="Arial" charset="0"/>
              </a:rPr>
              <a:pPr fontAlgn="base">
                <a:spcBef>
                  <a:spcPct val="0"/>
                </a:spcBef>
                <a:spcAft>
                  <a:spcPct val="0"/>
                </a:spcAft>
                <a:defRPr/>
              </a:pPr>
              <a:t>11</a:t>
            </a:fld>
            <a:endParaRPr lang="pl-PL">
              <a:cs typeface="Arial" charset="0"/>
            </a:endParaRPr>
          </a:p>
        </p:txBody>
      </p:sp>
      <p:sp>
        <p:nvSpPr>
          <p:cNvPr id="35845"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Patogeny roślin</a:t>
            </a:r>
          </a:p>
        </p:txBody>
      </p:sp>
      <p:sp>
        <p:nvSpPr>
          <p:cNvPr id="11" name="pole tekstowe 10"/>
          <p:cNvSpPr txBox="1"/>
          <p:nvPr/>
        </p:nvSpPr>
        <p:spPr>
          <a:xfrm>
            <a:off x="269875" y="5602288"/>
            <a:ext cx="8431213" cy="254000"/>
          </a:xfrm>
          <a:prstGeom prst="rect">
            <a:avLst/>
          </a:prstGeom>
          <a:noFill/>
        </p:spPr>
        <p:txBody>
          <a:bodyPr>
            <a:spAutoFit/>
          </a:bodyPr>
          <a:lstStyle/>
          <a:p>
            <a:pPr fontAlgn="auto">
              <a:spcBef>
                <a:spcPts val="0"/>
              </a:spcBef>
              <a:spcAft>
                <a:spcPts val="0"/>
              </a:spcAft>
              <a:defRPr/>
            </a:pPr>
            <a:r>
              <a:rPr lang="pl-PL" sz="1050">
                <a:latin typeface="+mj-lt"/>
                <a:cs typeface="+mn-cs"/>
              </a:rPr>
              <a:t>Nekrotyczne objawy chorobowe powodowane przez wirusa mozaiki pepino, Fot. J. </a:t>
            </a:r>
            <a:r>
              <a:rPr lang="pl-PL" sz="1050" err="1">
                <a:latin typeface="+mj-lt"/>
                <a:cs typeface="+mn-cs"/>
              </a:rPr>
              <a:t>Minicka</a:t>
            </a:r>
            <a:r>
              <a:rPr lang="pl-PL" sz="1050">
                <a:latin typeface="+mj-lt"/>
                <a:cs typeface="+mn-cs"/>
              </a:rPr>
              <a:t>, IOR-PIB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Organizmy te powodują rokrocznie występowanie istotnych strat w plonach ważnych ekonomicznie roślin, takich jak ziemniaki, kukurydza, soja, czy pomidory. </a:t>
            </a:r>
          </a:p>
          <a:p>
            <a:pPr eaLnBrk="1" hangingPunct="1"/>
            <a:r>
              <a:rPr lang="pl-PL">
                <a:latin typeface="Arial" charset="0"/>
                <a:cs typeface="Arial" charset="0"/>
              </a:rPr>
              <a:t>Gatunkami najbardziej znaczącymi i powodującymi największe szkody są: </a:t>
            </a:r>
            <a:r>
              <a:rPr lang="pl-PL" i="1">
                <a:latin typeface="Arial" charset="0"/>
                <a:cs typeface="Arial" charset="0"/>
              </a:rPr>
              <a:t>Xylella</a:t>
            </a:r>
            <a:r>
              <a:rPr lang="pl-PL">
                <a:latin typeface="Arial" charset="0"/>
                <a:cs typeface="Arial" charset="0"/>
              </a:rPr>
              <a:t> </a:t>
            </a:r>
            <a:r>
              <a:rPr lang="pl-PL" i="1">
                <a:latin typeface="Arial" charset="0"/>
                <a:cs typeface="Arial" charset="0"/>
              </a:rPr>
              <a:t>fastidiosa</a:t>
            </a:r>
            <a:r>
              <a:rPr lang="pl-PL">
                <a:latin typeface="Arial" charset="0"/>
                <a:cs typeface="Arial" charset="0"/>
              </a:rPr>
              <a:t>, </a:t>
            </a:r>
            <a:r>
              <a:rPr lang="pl-PL" i="1">
                <a:latin typeface="Arial" charset="0"/>
                <a:cs typeface="Arial" charset="0"/>
              </a:rPr>
              <a:t>Pseudomonas</a:t>
            </a:r>
            <a:r>
              <a:rPr lang="pl-PL">
                <a:latin typeface="Arial" charset="0"/>
                <a:cs typeface="Arial" charset="0"/>
              </a:rPr>
              <a:t> </a:t>
            </a:r>
            <a:r>
              <a:rPr lang="pl-PL" i="1">
                <a:latin typeface="Arial" charset="0"/>
                <a:cs typeface="Arial" charset="0"/>
              </a:rPr>
              <a:t>syringae</a:t>
            </a:r>
            <a:r>
              <a:rPr lang="pl-PL">
                <a:latin typeface="Arial" charset="0"/>
                <a:cs typeface="Arial" charset="0"/>
              </a:rPr>
              <a:t>, </a:t>
            </a:r>
            <a:r>
              <a:rPr lang="pl-PL" i="1">
                <a:latin typeface="Arial" charset="0"/>
                <a:cs typeface="Arial" charset="0"/>
              </a:rPr>
              <a:t>Pectobacterium</a:t>
            </a:r>
            <a:r>
              <a:rPr lang="pl-PL">
                <a:latin typeface="Arial" charset="0"/>
                <a:cs typeface="Arial" charset="0"/>
              </a:rPr>
              <a:t> </a:t>
            </a:r>
            <a:r>
              <a:rPr lang="pl-PL" i="1">
                <a:latin typeface="Arial" charset="0"/>
                <a:cs typeface="Arial" charset="0"/>
              </a:rPr>
              <a:t>carotovorum</a:t>
            </a:r>
            <a:r>
              <a:rPr lang="pl-PL">
                <a:latin typeface="Arial" charset="0"/>
                <a:cs typeface="Arial" charset="0"/>
              </a:rPr>
              <a:t> które mają bardzo szeroki zakres żywicieli, co oznacza, że mogą powodować wystąpienie objawów chorobowych nawet na kilkuset gatunkach roślin, w tym uprawianych przez człowieka.</a:t>
            </a:r>
          </a:p>
          <a:p>
            <a:pPr eaLnBrk="1" hangingPunct="1"/>
            <a:endParaRPr lang="pl-PL">
              <a:latin typeface="Arial" charset="0"/>
              <a:cs typeface="Arial" charset="0"/>
            </a:endParaRPr>
          </a:p>
        </p:txBody>
      </p:sp>
      <p:pic>
        <p:nvPicPr>
          <p:cNvPr id="37890" name="Symbol zastępczy obrazu 9" descr="Obraz zawierający trawa, zewnętrzne, pole, drzewo&#10;&#10;Opis wygenerowany automatycznie"/>
          <p:cNvPicPr>
            <a:picLocks noGrp="1" noChangeAspect="1"/>
          </p:cNvPicPr>
          <p:nvPr>
            <p:ph type="pic" sz="quarter" idx="11"/>
          </p:nvPr>
        </p:nvPicPr>
        <p:blipFill>
          <a:blip r:embed="rId3"/>
          <a:srcRect r="-967" b="-467"/>
          <a:stretch>
            <a:fillRect/>
          </a:stretch>
        </p:blipFill>
        <p:spPr bwMode="auto">
          <a:xfrm>
            <a:off x="5911850" y="2066925"/>
            <a:ext cx="5661025" cy="3500438"/>
          </a:xfrm>
          <a:noFill/>
          <a:ln>
            <a:miter lim="800000"/>
            <a:headEnd/>
            <a:tailEnd/>
          </a:ln>
        </p:spPr>
      </p:pic>
      <p:sp>
        <p:nvSpPr>
          <p:cNvPr id="2" name="Symbol zastępczy tekstu 1"/>
          <p:cNvSpPr>
            <a:spLocks noGrp="1"/>
          </p:cNvSpPr>
          <p:nvPr>
            <p:ph type="body" sz="quarter" idx="20"/>
          </p:nvPr>
        </p:nvSpPr>
        <p:spPr>
          <a:xfrm>
            <a:off x="279400" y="1360488"/>
            <a:ext cx="11293475" cy="403225"/>
          </a:xfrm>
        </p:spPr>
        <p:txBody>
          <a:bodyPr numCol="1" anchor="t">
            <a:normAutofit fontScale="92500" lnSpcReduction="10000"/>
          </a:bodyPr>
          <a:lstStyle/>
          <a:p>
            <a:pPr eaLnBrk="1" fontAlgn="auto" hangingPunct="1">
              <a:spcAft>
                <a:spcPts val="0"/>
              </a:spcAft>
              <a:buFont typeface="Arial"/>
              <a:buNone/>
              <a:defRPr/>
            </a:pPr>
            <a:r>
              <a:rPr lang="pl-PL"/>
              <a:t>Bakterie</a:t>
            </a:r>
          </a:p>
        </p:txBody>
      </p:sp>
      <p:sp>
        <p:nvSpPr>
          <p:cNvPr id="3789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FD576-FB8D-43C4-9CA0-14F00988BCB3}" type="slidenum">
              <a:rPr lang="pl-PL">
                <a:cs typeface="Arial" charset="0"/>
              </a:rPr>
              <a:pPr fontAlgn="base">
                <a:spcBef>
                  <a:spcPct val="0"/>
                </a:spcBef>
                <a:spcAft>
                  <a:spcPct val="0"/>
                </a:spcAft>
                <a:defRPr/>
              </a:pPr>
              <a:t>12</a:t>
            </a:fld>
            <a:endParaRPr lang="pl-PL">
              <a:cs typeface="Arial" charset="0"/>
            </a:endParaRPr>
          </a:p>
        </p:txBody>
      </p:sp>
      <p:sp>
        <p:nvSpPr>
          <p:cNvPr id="37893"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Patogeny roślin</a:t>
            </a:r>
          </a:p>
          <a:p>
            <a:pPr eaLnBrk="1" hangingPunct="1"/>
            <a:endParaRPr lang="pl-PL">
              <a:latin typeface="Arial" charset="0"/>
              <a:cs typeface="Arial" charset="0"/>
            </a:endParaRPr>
          </a:p>
        </p:txBody>
      </p:sp>
      <p:sp>
        <p:nvSpPr>
          <p:cNvPr id="11" name="pole tekstowe 10"/>
          <p:cNvSpPr txBox="1"/>
          <p:nvPr/>
        </p:nvSpPr>
        <p:spPr>
          <a:xfrm>
            <a:off x="5856288" y="5567363"/>
            <a:ext cx="5761037" cy="461962"/>
          </a:xfrm>
          <a:prstGeom prst="rect">
            <a:avLst/>
          </a:prstGeom>
          <a:noFill/>
        </p:spPr>
        <p:txBody>
          <a:bodyPr>
            <a:spAutoFit/>
          </a:bodyPr>
          <a:lstStyle/>
          <a:p>
            <a:pPr fontAlgn="auto">
              <a:spcBef>
                <a:spcPts val="0"/>
              </a:spcBef>
              <a:spcAft>
                <a:spcPts val="0"/>
              </a:spcAft>
              <a:defRPr/>
            </a:pPr>
            <a:r>
              <a:rPr lang="pl-PL" sz="1200">
                <a:latin typeface="+mj-lt"/>
                <a:cs typeface="+mn-cs"/>
              </a:rPr>
              <a:t>Drzewo oliwne zainfekowane </a:t>
            </a:r>
            <a:r>
              <a:rPr lang="pl-PL" sz="1200" i="1" err="1">
                <a:latin typeface="+mj-lt"/>
                <a:cs typeface="+mn-cs"/>
              </a:rPr>
              <a:t>Xylella</a:t>
            </a:r>
            <a:r>
              <a:rPr lang="pl-PL" sz="1200" i="1">
                <a:latin typeface="+mj-lt"/>
                <a:cs typeface="+mn-cs"/>
              </a:rPr>
              <a:t> </a:t>
            </a:r>
            <a:r>
              <a:rPr lang="pl-PL" sz="1200" i="1" err="1">
                <a:latin typeface="+mj-lt"/>
                <a:cs typeface="+mn-cs"/>
              </a:rPr>
              <a:t>fastidiosa</a:t>
            </a:r>
            <a:r>
              <a:rPr lang="pl-PL" sz="1200" i="1">
                <a:latin typeface="+mj-lt"/>
                <a:cs typeface="+mn-cs"/>
              </a:rPr>
              <a:t>, </a:t>
            </a:r>
            <a:r>
              <a:rPr lang="pl-PL" sz="1200">
                <a:latin typeface="+mj-lt"/>
                <a:cs typeface="+mn-cs"/>
              </a:rPr>
              <a:t>Fot. </a:t>
            </a:r>
            <a:r>
              <a:rPr lang="pl-PL" sz="1200" err="1">
                <a:latin typeface="+mj-lt"/>
                <a:cs typeface="+mn-cs"/>
              </a:rPr>
              <a:t>Camille</a:t>
            </a:r>
            <a:r>
              <a:rPr lang="pl-PL" sz="1200">
                <a:latin typeface="+mj-lt"/>
                <a:cs typeface="+mn-cs"/>
              </a:rPr>
              <a:t> Picard (DGAL-SDQPV, FR). </a:t>
            </a:r>
            <a:r>
              <a:rPr lang="pl-PL" sz="1200" err="1">
                <a:latin typeface="+mj-lt"/>
                <a:cs typeface="+mn-cs"/>
              </a:rPr>
              <a:t>www.gd.eppo.int</a:t>
            </a:r>
            <a:endParaRPr lang="pl-PL" sz="1200">
              <a:latin typeface="+mj-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Występowanie chwastów w uprawach wpływa na obniżenie i pogorszenie jakości plonu, a także opóźnienie zbioru. Rośliny uprawne i chwasty konkurują ze sobą o wszystkie czynniki środowiska: światło, przestrzeń, wodę, składniki pokarmowe. Rośliny mocno rozrastające się i tworzące silny, głęboki system korzeniowy np. komosy, szarłat czy perz stanowią większe zagrożenie plantacji niż drobniejsze rośliny jak np. fiołki czy iglica pospolita. Chwast, który jako pierwszy opanuje siedlisko, zahamuje zarówno rozwój rośliny uprawnej, jak i innych gatunków chwastów.</a:t>
            </a:r>
          </a:p>
          <a:p>
            <a:pPr eaLnBrk="1" hangingPunct="1"/>
            <a:endParaRPr lang="pl-PL">
              <a:latin typeface="Arial" charset="0"/>
              <a:cs typeface="Arial" charset="0"/>
            </a:endParaRPr>
          </a:p>
          <a:p>
            <a:pPr eaLnBrk="1" hangingPunct="1"/>
            <a:r>
              <a:rPr lang="pl-PL">
                <a:latin typeface="Arial" charset="0"/>
                <a:cs typeface="Arial" charset="0"/>
              </a:rPr>
              <a:t>	</a:t>
            </a:r>
          </a:p>
        </p:txBody>
      </p:sp>
      <p:pic>
        <p:nvPicPr>
          <p:cNvPr id="39938" name="Symbol zastępczy obrazu 7" descr="Obraz zawierający zewnętrzne, zielony, trawa, duży&#10;&#10;Opis wygenerowany automatycznie"/>
          <p:cNvPicPr>
            <a:picLocks noGrp="1" noChangeAspect="1"/>
          </p:cNvPicPr>
          <p:nvPr>
            <p:ph type="pic" sz="quarter" idx="11"/>
          </p:nvPr>
        </p:nvPicPr>
        <p:blipFill>
          <a:blip r:embed="rId3"/>
          <a:srcRect r="-485"/>
          <a:stretch>
            <a:fillRect/>
          </a:stretch>
        </p:blipFill>
        <p:spPr bwMode="auto">
          <a:xfrm>
            <a:off x="269875" y="2071688"/>
            <a:ext cx="5705475" cy="3476625"/>
          </a:xfrm>
          <a:noFill/>
          <a:ln>
            <a:miter lim="800000"/>
            <a:headEnd/>
            <a:tailEnd/>
          </a:ln>
        </p:spPr>
      </p:pic>
      <p:sp>
        <p:nvSpPr>
          <p:cNvPr id="3993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F8355-BBE6-4FC5-8C1D-EB2B2A96B3B9}" type="slidenum">
              <a:rPr lang="pl-PL">
                <a:cs typeface="Arial" charset="0"/>
              </a:rPr>
              <a:pPr fontAlgn="base">
                <a:spcBef>
                  <a:spcPct val="0"/>
                </a:spcBef>
                <a:spcAft>
                  <a:spcPct val="0"/>
                </a:spcAft>
                <a:defRPr/>
              </a:pPr>
              <a:t>13</a:t>
            </a:fld>
            <a:endParaRPr lang="pl-PL">
              <a:cs typeface="Arial" charset="0"/>
            </a:endParaRPr>
          </a:p>
        </p:txBody>
      </p:sp>
      <p:sp>
        <p:nvSpPr>
          <p:cNvPr id="39940"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Chwasty</a:t>
            </a:r>
          </a:p>
        </p:txBody>
      </p:sp>
      <p:sp>
        <p:nvSpPr>
          <p:cNvPr id="11" name="pole tekstowe 10"/>
          <p:cNvSpPr txBox="1"/>
          <p:nvPr/>
        </p:nvSpPr>
        <p:spPr>
          <a:xfrm>
            <a:off x="279400" y="5584825"/>
            <a:ext cx="8431213" cy="254000"/>
          </a:xfrm>
          <a:prstGeom prst="rect">
            <a:avLst/>
          </a:prstGeom>
          <a:noFill/>
        </p:spPr>
        <p:txBody>
          <a:bodyPr>
            <a:spAutoFit/>
          </a:bodyPr>
          <a:lstStyle/>
          <a:p>
            <a:pPr fontAlgn="auto">
              <a:spcBef>
                <a:spcPts val="0"/>
              </a:spcBef>
              <a:spcAft>
                <a:spcPts val="0"/>
              </a:spcAft>
              <a:defRPr/>
            </a:pPr>
            <a:r>
              <a:rPr lang="pl-PL" sz="1050">
                <a:latin typeface="+mj-lt"/>
                <a:cs typeface="+mn-cs"/>
              </a:rPr>
              <a:t>Komosa biała – </a:t>
            </a:r>
            <a:r>
              <a:rPr lang="pl-PL" sz="1050" i="1" err="1">
                <a:latin typeface="+mj-lt"/>
                <a:cs typeface="+mn-cs"/>
              </a:rPr>
              <a:t>Chenopodium</a:t>
            </a:r>
            <a:r>
              <a:rPr lang="pl-PL" sz="1050" i="1">
                <a:latin typeface="+mj-lt"/>
                <a:cs typeface="+mn-cs"/>
              </a:rPr>
              <a:t> album</a:t>
            </a:r>
            <a:r>
              <a:rPr lang="pl-PL" sz="1050">
                <a:latin typeface="+mj-lt"/>
                <a:cs typeface="+mn-cs"/>
              </a:rPr>
              <a:t>. Fot. </a:t>
            </a:r>
            <a:r>
              <a:rPr lang="pl-PL" sz="1050" err="1">
                <a:latin typeface="+mj-lt"/>
                <a:cs typeface="+mn-cs"/>
              </a:rPr>
              <a:t>Jose</a:t>
            </a:r>
            <a:r>
              <a:rPr lang="pl-PL" sz="1050">
                <a:latin typeface="+mj-lt"/>
                <a:cs typeface="+mn-cs"/>
              </a:rPr>
              <a:t> </a:t>
            </a:r>
            <a:r>
              <a:rPr lang="pl-PL" sz="1050" err="1">
                <a:latin typeface="+mj-lt"/>
                <a:cs typeface="+mn-cs"/>
              </a:rPr>
              <a:t>Ruivo</a:t>
            </a:r>
            <a:r>
              <a:rPr lang="pl-PL" sz="1050">
                <a:latin typeface="+mj-lt"/>
                <a:cs typeface="+mn-cs"/>
              </a:rPr>
              <a:t>, </a:t>
            </a:r>
            <a:r>
              <a:rPr lang="pl-PL" sz="1050" err="1">
                <a:latin typeface="+mj-lt"/>
                <a:cs typeface="+mn-cs"/>
              </a:rPr>
              <a:t>www.gd.eppo.int</a:t>
            </a:r>
            <a:endParaRPr lang="pl-PL" sz="1050">
              <a:latin typeface="+mj-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Gatunki inwazyjne stanowią drugie po niszczeniu siedlisk największe zagrożenie dla światowej bioróżnorodności. W obliczu zmian klimatu i wzrastającego transportu ludzi i towarów wzrasta zjawisko zawlekania i przenoszenia gatunków mogących zachowywać się jak inwazyjne na nowe tereny. Powoduje to zmiany w krajobrazie i składzie gatunkowym zbiorowisk roślinnych i całych ekosystemów. </a:t>
            </a:r>
          </a:p>
        </p:txBody>
      </p:sp>
      <p:pic>
        <p:nvPicPr>
          <p:cNvPr id="41986" name="Symbol zastępczy obrazu 9" descr="Obraz zawierający zewnętrzne, trawa, kwiat, małe&#10;&#10;Opis wygenerowany automatycznie"/>
          <p:cNvPicPr>
            <a:picLocks noGrp="1" noChangeAspect="1"/>
          </p:cNvPicPr>
          <p:nvPr>
            <p:ph type="pic" sz="quarter" idx="11"/>
          </p:nvPr>
        </p:nvPicPr>
        <p:blipFill>
          <a:blip r:embed="rId3"/>
          <a:srcRect r="-967"/>
          <a:stretch>
            <a:fillRect/>
          </a:stretch>
        </p:blipFill>
        <p:spPr bwMode="auto">
          <a:xfrm>
            <a:off x="5911850" y="2066925"/>
            <a:ext cx="5661025" cy="3500438"/>
          </a:xfrm>
          <a:noFill/>
          <a:ln>
            <a:miter lim="800000"/>
            <a:headEnd/>
            <a:tailEnd/>
          </a:ln>
        </p:spPr>
      </p:pic>
      <p:sp>
        <p:nvSpPr>
          <p:cNvPr id="41987"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54839-71C4-4805-A0F1-1E9C122A4A80}" type="slidenum">
              <a:rPr lang="pl-PL">
                <a:cs typeface="Arial" charset="0"/>
              </a:rPr>
              <a:pPr fontAlgn="base">
                <a:spcBef>
                  <a:spcPct val="0"/>
                </a:spcBef>
                <a:spcAft>
                  <a:spcPct val="0"/>
                </a:spcAft>
                <a:defRPr/>
              </a:pPr>
              <a:t>14</a:t>
            </a:fld>
            <a:endParaRPr lang="pl-PL">
              <a:cs typeface="Arial" charset="0"/>
            </a:endParaRPr>
          </a:p>
        </p:txBody>
      </p:sp>
      <p:sp>
        <p:nvSpPr>
          <p:cNvPr id="41988"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Organizmy inwazyjne</a:t>
            </a:r>
          </a:p>
        </p:txBody>
      </p:sp>
      <p:sp>
        <p:nvSpPr>
          <p:cNvPr id="11" name="pole tekstowe 10"/>
          <p:cNvSpPr txBox="1"/>
          <p:nvPr/>
        </p:nvSpPr>
        <p:spPr>
          <a:xfrm>
            <a:off x="5802313" y="5567363"/>
            <a:ext cx="4656137" cy="254000"/>
          </a:xfrm>
          <a:prstGeom prst="rect">
            <a:avLst/>
          </a:prstGeom>
          <a:noFill/>
        </p:spPr>
        <p:txBody>
          <a:bodyPr>
            <a:spAutoFit/>
          </a:bodyPr>
          <a:lstStyle/>
          <a:p>
            <a:pPr fontAlgn="auto">
              <a:spcBef>
                <a:spcPts val="0"/>
              </a:spcBef>
              <a:spcAft>
                <a:spcPts val="0"/>
              </a:spcAft>
              <a:defRPr/>
            </a:pPr>
            <a:r>
              <a:rPr lang="pl-PL" sz="1050">
                <a:latin typeface="+mj-lt"/>
                <a:cs typeface="+mn-cs"/>
              </a:rPr>
              <a:t>Barszcz </a:t>
            </a:r>
            <a:r>
              <a:rPr lang="pl-PL" sz="1050" err="1">
                <a:latin typeface="+mj-lt"/>
                <a:cs typeface="+mn-cs"/>
              </a:rPr>
              <a:t>sosnowskiego</a:t>
            </a:r>
            <a:r>
              <a:rPr lang="pl-PL" sz="1050">
                <a:latin typeface="+mj-lt"/>
                <a:cs typeface="+mn-cs"/>
              </a:rPr>
              <a:t> – </a:t>
            </a:r>
            <a:r>
              <a:rPr lang="pl-PL" sz="1050" i="1" err="1">
                <a:latin typeface="+mj-lt"/>
                <a:cs typeface="+mn-cs"/>
              </a:rPr>
              <a:t>Heracleum</a:t>
            </a:r>
            <a:r>
              <a:rPr lang="pl-PL" sz="1050" i="1">
                <a:latin typeface="+mj-lt"/>
                <a:cs typeface="+mn-cs"/>
              </a:rPr>
              <a:t> </a:t>
            </a:r>
            <a:r>
              <a:rPr lang="pl-PL" sz="1050" i="1" err="1">
                <a:latin typeface="+mj-lt"/>
                <a:cs typeface="+mn-cs"/>
              </a:rPr>
              <a:t>sosnowskyi</a:t>
            </a:r>
            <a:r>
              <a:rPr lang="pl-PL" sz="1050">
                <a:latin typeface="+mj-lt"/>
                <a:cs typeface="+mn-cs"/>
              </a:rPr>
              <a:t>. Fot.  </a:t>
            </a:r>
            <a:r>
              <a:rPr lang="pl-PL" sz="1050" err="1">
                <a:latin typeface="+mj-lt"/>
                <a:cs typeface="+mn-cs"/>
              </a:rPr>
              <a:t>www.gd.eppo.int</a:t>
            </a:r>
            <a:endParaRPr lang="pl-PL" sz="1050">
              <a:latin typeface="+mj-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tekstu 1"/>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Organizmy kwarantannowe to szkodniki oraz organizmy wywołujące choroby roślin, które nie występują na danym obszarze podlegające prawnemu obowiązkowi zwalczania i ochrony danego obszaru przed ich rozprzestrzenieniem. </a:t>
            </a:r>
          </a:p>
          <a:p>
            <a:pPr eaLnBrk="1" hangingPunct="1"/>
            <a:r>
              <a:rPr lang="pl-PL">
                <a:latin typeface="Arial" charset="0"/>
                <a:cs typeface="Arial" charset="0"/>
              </a:rPr>
              <a:t>Istnieje wspólna dla wszystkich państw członkowskich UE lista zawierająca około 200 gatunków, których występowanie na obszarze UE nie jest znane lub też organizmy te występują na bardzo ograniczonym obszarze. Jednym z kryteriów wskazywania tych organizmów jest ich potencjał do wywołania szkód o dużym nasileniu i skali. </a:t>
            </a:r>
          </a:p>
        </p:txBody>
      </p:sp>
      <p:pic>
        <p:nvPicPr>
          <p:cNvPr id="44034" name="Symbol zastępczy obrazu 13" descr="Obraz zawierający owoce, żywność&#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44035"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655670-6361-4941-9572-A6CCC58B6667}" type="slidenum">
              <a:rPr lang="pl-PL">
                <a:cs typeface="Arial" charset="0"/>
              </a:rPr>
              <a:pPr fontAlgn="base">
                <a:spcBef>
                  <a:spcPct val="0"/>
                </a:spcBef>
                <a:spcAft>
                  <a:spcPct val="0"/>
                </a:spcAft>
                <a:defRPr/>
              </a:pPr>
              <a:t>15</a:t>
            </a:fld>
            <a:endParaRPr lang="pl-PL">
              <a:cs typeface="Arial" charset="0"/>
            </a:endParaRPr>
          </a:p>
        </p:txBody>
      </p:sp>
      <p:sp>
        <p:nvSpPr>
          <p:cNvPr id="44036"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Organizmy kwarantannowe</a:t>
            </a:r>
          </a:p>
        </p:txBody>
      </p:sp>
      <p:sp>
        <p:nvSpPr>
          <p:cNvPr id="15" name="pole tekstowe 14"/>
          <p:cNvSpPr txBox="1"/>
          <p:nvPr/>
        </p:nvSpPr>
        <p:spPr>
          <a:xfrm>
            <a:off x="279400" y="5781675"/>
            <a:ext cx="8431213" cy="254000"/>
          </a:xfrm>
          <a:prstGeom prst="rect">
            <a:avLst/>
          </a:prstGeom>
          <a:noFill/>
        </p:spPr>
        <p:txBody>
          <a:bodyPr>
            <a:spAutoFit/>
          </a:bodyPr>
          <a:lstStyle/>
          <a:p>
            <a:pPr fontAlgn="auto">
              <a:spcBef>
                <a:spcPts val="0"/>
              </a:spcBef>
              <a:spcAft>
                <a:spcPts val="0"/>
              </a:spcAft>
              <a:defRPr/>
            </a:pPr>
            <a:r>
              <a:rPr lang="pl-PL" sz="1050">
                <a:latin typeface="+mj-lt"/>
                <a:cs typeface="+mn-cs"/>
              </a:rPr>
              <a:t>Fot. </a:t>
            </a:r>
            <a:r>
              <a:rPr lang="pl-PL" sz="1050" err="1">
                <a:latin typeface="+mj-lt"/>
                <a:cs typeface="+mn-cs"/>
              </a:rPr>
              <a:t>www.hippox.com</a:t>
            </a:r>
            <a:endParaRPr lang="pl-PL" sz="1050">
              <a:latin typeface="+mj-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ymbol zastępczy tekstu 1"/>
          <p:cNvSpPr>
            <a:spLocks noGrp="1"/>
          </p:cNvSpPr>
          <p:nvPr>
            <p:ph type="body" sz="quarter" idx="17"/>
          </p:nvPr>
        </p:nvSpPr>
        <p:spPr bwMode="auto">
          <a:xfrm>
            <a:off x="279400" y="2066925"/>
            <a:ext cx="5154613" cy="283210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Głównymi zagrożeniami przyczyniającymi się do rozprzestrzeniania zarówno organizmów inwazyjnych jak i kwarantannowych jest intensyfikacja wymiany handlowej i turystyki.</a:t>
            </a:r>
          </a:p>
          <a:p>
            <a:pPr eaLnBrk="1" hangingPunct="1"/>
            <a:r>
              <a:rPr lang="pl-PL">
                <a:latin typeface="Arial" charset="0"/>
                <a:cs typeface="Arial" charset="0"/>
              </a:rPr>
              <a:t>Każdego dnia na obszar UE w tym Polski przewożone są tysiące produktów z Azji, Ameryki Północnej czy Ameryki Południowej. Wraz z tymi produktami mogą zostać zawleczone organizmy mogące stanowić zagrożenie dla roślin.</a:t>
            </a:r>
          </a:p>
        </p:txBody>
      </p:sp>
      <p:pic>
        <p:nvPicPr>
          <p:cNvPr id="46082" name="Symbol zastępczy obrazu 9" descr="Obraz zawierający tekst&#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
        <p:nvSpPr>
          <p:cNvPr id="46083"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88321D-62BA-4044-8973-47743F79427D}" type="slidenum">
              <a:rPr lang="pl-PL">
                <a:cs typeface="Arial" charset="0"/>
              </a:rPr>
              <a:pPr fontAlgn="base">
                <a:spcBef>
                  <a:spcPct val="0"/>
                </a:spcBef>
                <a:spcAft>
                  <a:spcPct val="0"/>
                </a:spcAft>
                <a:defRPr/>
              </a:pPr>
              <a:t>16</a:t>
            </a:fld>
            <a:endParaRPr lang="pl-PL">
              <a:cs typeface="Arial" charset="0"/>
            </a:endParaRPr>
          </a:p>
        </p:txBody>
      </p:sp>
      <p:sp>
        <p:nvSpPr>
          <p:cNvPr id="46084"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Turystyka i handel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tekstu 1"/>
          <p:cNvSpPr>
            <a:spLocks noGrp="1"/>
          </p:cNvSpPr>
          <p:nvPr>
            <p:ph type="body" sz="quarter" idx="17"/>
          </p:nvPr>
        </p:nvSpPr>
        <p:spPr bwMode="auto">
          <a:xfrm>
            <a:off x="279400" y="1427163"/>
            <a:ext cx="5154613" cy="4249737"/>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W połowie XIX wieku podstawowym pożywieniem najuboższej ludności w Europie były ziemniaki.</a:t>
            </a:r>
          </a:p>
          <a:p>
            <a:pPr marL="285750" indent="-285750" eaLnBrk="1" hangingPunct="1">
              <a:buFont typeface="Arial" charset="0"/>
              <a:buChar char="•"/>
            </a:pPr>
            <a:r>
              <a:rPr lang="pl-PL">
                <a:latin typeface="Arial" charset="0"/>
                <a:cs typeface="Arial" charset="0"/>
              </a:rPr>
              <a:t>W latach 1845-1849 zawleczony do Europy z Ameryki patogen </a:t>
            </a:r>
            <a:r>
              <a:rPr lang="pl-PL" i="1">
                <a:latin typeface="Arial" charset="0"/>
                <a:cs typeface="Arial" charset="0"/>
              </a:rPr>
              <a:t>Phytophthora infestans </a:t>
            </a:r>
            <a:r>
              <a:rPr lang="pl-PL">
                <a:latin typeface="Arial" charset="0"/>
                <a:cs typeface="Arial" charset="0"/>
              </a:rPr>
              <a:t>powodujący </a:t>
            </a:r>
            <a:r>
              <a:rPr lang="pl-PL" i="1">
                <a:latin typeface="Arial" charset="0"/>
                <a:cs typeface="Arial" charset="0"/>
              </a:rPr>
              <a:t> </a:t>
            </a:r>
            <a:r>
              <a:rPr lang="pl-PL">
                <a:latin typeface="Arial" charset="0"/>
                <a:cs typeface="Arial" charset="0"/>
              </a:rPr>
              <a:t>chorobę zwaną „zarazą ziemniaka” spowodował zniszczenie plonów i w efekcie katastrofalną klęskę głodu.</a:t>
            </a:r>
          </a:p>
          <a:p>
            <a:pPr marL="285750" indent="-285750" eaLnBrk="1" hangingPunct="1">
              <a:buFont typeface="Arial" charset="0"/>
              <a:buChar char="•"/>
            </a:pPr>
            <a:r>
              <a:rPr lang="pl-PL">
                <a:latin typeface="Arial" charset="0"/>
                <a:cs typeface="Arial" charset="0"/>
              </a:rPr>
              <a:t>Szczególnie dotknięta zarazą została Irlandia, w której według szacunku zmarło z głodu ok. 1 mln osób, a kolejne ok. 1,5 ml. wyemigrowało ”za chlebem”. Podaje się, że w wyniku „Wielkiego Głodu” populacja Irlandii zmniejszyła się o około 20-30%.</a:t>
            </a:r>
          </a:p>
        </p:txBody>
      </p:sp>
      <p:pic>
        <p:nvPicPr>
          <p:cNvPr id="48130" name="Symbol zastępczy obrazu 9" descr="Obraz zawierający zewnętrzne, trawa, siedzi, drzewo&#10;&#10;Opis wygenerowany automatycznie"/>
          <p:cNvPicPr>
            <a:picLocks noGrp="1" noChangeAspect="1"/>
          </p:cNvPicPr>
          <p:nvPr>
            <p:ph type="pic" sz="quarter" idx="11"/>
          </p:nvPr>
        </p:nvPicPr>
        <p:blipFill>
          <a:blip r:embed="rId3"/>
          <a:srcRect r="-967" b="-467"/>
          <a:stretch>
            <a:fillRect/>
          </a:stretch>
        </p:blipFill>
        <p:spPr bwMode="auto">
          <a:xfrm>
            <a:off x="5911850" y="1797050"/>
            <a:ext cx="5661025" cy="3500438"/>
          </a:xfrm>
          <a:noFill/>
          <a:ln>
            <a:miter lim="800000"/>
            <a:headEnd/>
            <a:tailEnd/>
          </a:ln>
        </p:spPr>
      </p:pic>
      <p:sp>
        <p:nvSpPr>
          <p:cNvPr id="48131"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D1601-0EBE-4FFE-8AD6-B575F2DCDF9F}" type="slidenum">
              <a:rPr lang="pl-PL">
                <a:cs typeface="Arial" charset="0"/>
              </a:rPr>
              <a:pPr fontAlgn="base">
                <a:spcBef>
                  <a:spcPct val="0"/>
                </a:spcBef>
                <a:spcAft>
                  <a:spcPct val="0"/>
                </a:spcAft>
                <a:defRPr/>
              </a:pPr>
              <a:t>17</a:t>
            </a:fld>
            <a:endParaRPr lang="pl-PL">
              <a:cs typeface="Arial" charset="0"/>
            </a:endParaRPr>
          </a:p>
        </p:txBody>
      </p:sp>
      <p:sp>
        <p:nvSpPr>
          <p:cNvPr id="48132"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a:latin typeface="Arial" charset="0"/>
                <a:cs typeface="Arial" charset="0"/>
              </a:rPr>
              <a:t>Zaraza ziemniaka - Phytophthora infestans</a:t>
            </a:r>
          </a:p>
        </p:txBody>
      </p:sp>
      <p:sp>
        <p:nvSpPr>
          <p:cNvPr id="11" name="pole tekstowe 10"/>
          <p:cNvSpPr txBox="1"/>
          <p:nvPr/>
        </p:nvSpPr>
        <p:spPr>
          <a:xfrm>
            <a:off x="5811838" y="5297488"/>
            <a:ext cx="5761037" cy="461962"/>
          </a:xfrm>
          <a:prstGeom prst="rect">
            <a:avLst/>
          </a:prstGeom>
          <a:noFill/>
        </p:spPr>
        <p:txBody>
          <a:bodyPr>
            <a:spAutoFit/>
          </a:bodyPr>
          <a:lstStyle/>
          <a:p>
            <a:pPr fontAlgn="auto">
              <a:spcBef>
                <a:spcPts val="0"/>
              </a:spcBef>
              <a:spcAft>
                <a:spcPts val="0"/>
              </a:spcAft>
              <a:defRPr/>
            </a:pPr>
            <a:r>
              <a:rPr lang="pl-PL" sz="1200" dirty="0">
                <a:latin typeface="+mj-lt"/>
                <a:cs typeface="+mn-cs"/>
              </a:rPr>
              <a:t>Uszkodzenia ziemniaka przez zarazę ziemniaka</a:t>
            </a:r>
            <a:r>
              <a:rPr lang="pl-PL" sz="1200" i="1" dirty="0">
                <a:latin typeface="+mj-lt"/>
                <a:cs typeface="+mn-cs"/>
              </a:rPr>
              <a:t>, </a:t>
            </a:r>
            <a:r>
              <a:rPr lang="pl-PL" sz="1200" dirty="0">
                <a:latin typeface="+mj-lt"/>
                <a:cs typeface="+mn-cs"/>
              </a:rPr>
              <a:t>Fot. Carlos Alberto </a:t>
            </a:r>
            <a:r>
              <a:rPr lang="pl-PL" sz="1200" dirty="0" err="1">
                <a:latin typeface="+mj-lt"/>
                <a:cs typeface="+mn-cs"/>
              </a:rPr>
              <a:t>Coutinho</a:t>
            </a:r>
            <a:r>
              <a:rPr lang="pl-PL" sz="1200" dirty="0">
                <a:latin typeface="+mj-lt"/>
                <a:cs typeface="+mn-cs"/>
              </a:rPr>
              <a:t> </a:t>
            </a:r>
            <a:r>
              <a:rPr lang="pl-PL" sz="1200" dirty="0" err="1">
                <a:latin typeface="+mj-lt"/>
                <a:cs typeface="+mn-cs"/>
              </a:rPr>
              <a:t>Conceição</a:t>
            </a:r>
            <a:r>
              <a:rPr lang="pl-PL" sz="1200" dirty="0">
                <a:latin typeface="+mj-lt"/>
                <a:cs typeface="+mn-cs"/>
              </a:rPr>
              <a:t>. </a:t>
            </a:r>
            <a:r>
              <a:rPr lang="pl-PL" sz="1200" dirty="0" err="1">
                <a:latin typeface="+mj-lt"/>
                <a:cs typeface="+mn-cs"/>
              </a:rPr>
              <a:t>www.gd.eppo.int</a:t>
            </a:r>
            <a:endParaRPr lang="pl-PL" sz="1200" dirty="0">
              <a:latin typeface="+mj-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ymbol zastępczy tekstu 1"/>
          <p:cNvSpPr>
            <a:spLocks noGrp="1"/>
          </p:cNvSpPr>
          <p:nvPr>
            <p:ph type="body" sz="quarter" idx="17"/>
          </p:nvPr>
        </p:nvSpPr>
        <p:spPr bwMode="auto">
          <a:xfrm>
            <a:off x="6507163" y="1860550"/>
            <a:ext cx="5110162" cy="3949700"/>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Bakteria ta po raz pierwszy została wykryta w USA w 1987; w Europie pierwsze wykrycie miało miejsce w Kosowie w 1996.</a:t>
            </a:r>
          </a:p>
          <a:p>
            <a:pPr marL="285750" indent="-285750" eaLnBrk="1" hangingPunct="1">
              <a:buFont typeface="Arial" charset="0"/>
              <a:buChar char="•"/>
            </a:pPr>
            <a:r>
              <a:rPr lang="pl-PL">
                <a:latin typeface="Arial" charset="0"/>
                <a:cs typeface="Arial" charset="0"/>
              </a:rPr>
              <a:t>Jedno z najpoważniejszych aktualnie zagrożeń dla roślin uprawnych i dziko rosnących w Europie.</a:t>
            </a:r>
          </a:p>
          <a:p>
            <a:pPr marL="285750" indent="-285750" eaLnBrk="1" hangingPunct="1">
              <a:buFont typeface="Arial" charset="0"/>
              <a:buChar char="•"/>
            </a:pPr>
            <a:r>
              <a:rPr lang="pl-PL">
                <a:latin typeface="Arial" charset="0"/>
                <a:cs typeface="Arial" charset="0"/>
              </a:rPr>
              <a:t>Bakteria ma bardzo szeroki zakres gospodarzy, na których może się rozwijać. Zaliczamy do nich już aktualnie ponad 300 gatunków roślin uprawnych  oraz występujących w naturze m.in. oliwkę europejską, kawę, winorośl, brzoskwinię, grusze, borówki, śliwy i wiele, wiele innych.</a:t>
            </a:r>
          </a:p>
          <a:p>
            <a:pPr marL="285750" indent="-285750" eaLnBrk="1" hangingPunct="1">
              <a:buFont typeface="Arial" charset="0"/>
              <a:buChar char="•"/>
            </a:pPr>
            <a:endParaRPr lang="pl-PL">
              <a:latin typeface="Arial" charset="0"/>
              <a:cs typeface="Arial" charset="0"/>
            </a:endParaRPr>
          </a:p>
        </p:txBody>
      </p:sp>
      <p:pic>
        <p:nvPicPr>
          <p:cNvPr id="50178" name="Symbol zastępczy obrazu 9" descr="Obraz zawierający tort, stół, siedzi, drzewo&#10;&#10;Opis wygenerowany automatycznie"/>
          <p:cNvPicPr>
            <a:picLocks noGrp="1" noChangeAspect="1"/>
          </p:cNvPicPr>
          <p:nvPr>
            <p:ph type="pic" sz="quarter" idx="11"/>
          </p:nvPr>
        </p:nvPicPr>
        <p:blipFill>
          <a:blip r:embed="rId3"/>
          <a:srcRect r="-485"/>
          <a:stretch>
            <a:fillRect/>
          </a:stretch>
        </p:blipFill>
        <p:spPr bwMode="auto">
          <a:xfrm>
            <a:off x="269875" y="2071688"/>
            <a:ext cx="5705475" cy="3476625"/>
          </a:xfrm>
          <a:noFill/>
          <a:ln>
            <a:miter lim="800000"/>
            <a:headEnd/>
            <a:tailEnd/>
          </a:ln>
        </p:spPr>
      </p:pic>
      <p:sp>
        <p:nvSpPr>
          <p:cNvPr id="5017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D8F44-3D52-40E4-B34F-8035DA35E1A5}" type="slidenum">
              <a:rPr lang="pl-PL">
                <a:cs typeface="Arial" charset="0"/>
              </a:rPr>
              <a:pPr fontAlgn="base">
                <a:spcBef>
                  <a:spcPct val="0"/>
                </a:spcBef>
                <a:spcAft>
                  <a:spcPct val="0"/>
                </a:spcAft>
                <a:defRPr/>
              </a:pPr>
              <a:t>18</a:t>
            </a:fld>
            <a:endParaRPr lang="pl-PL">
              <a:cs typeface="Arial" charset="0"/>
            </a:endParaRPr>
          </a:p>
        </p:txBody>
      </p:sp>
      <p:sp>
        <p:nvSpPr>
          <p:cNvPr id="50180"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a:latin typeface="Arial" charset="0"/>
                <a:cs typeface="Arial" charset="0"/>
              </a:rPr>
              <a:t>Xylella fastidiosa</a:t>
            </a:r>
          </a:p>
        </p:txBody>
      </p:sp>
      <p:sp>
        <p:nvSpPr>
          <p:cNvPr id="11" name="pole tekstowe 10"/>
          <p:cNvSpPr txBox="1"/>
          <p:nvPr/>
        </p:nvSpPr>
        <p:spPr>
          <a:xfrm>
            <a:off x="269875" y="5605463"/>
            <a:ext cx="5816600" cy="415925"/>
          </a:xfrm>
          <a:prstGeom prst="rect">
            <a:avLst/>
          </a:prstGeom>
          <a:noFill/>
        </p:spPr>
        <p:txBody>
          <a:bodyPr>
            <a:spAutoFit/>
          </a:bodyPr>
          <a:lstStyle/>
          <a:p>
            <a:pPr fontAlgn="auto">
              <a:spcBef>
                <a:spcPts val="0"/>
              </a:spcBef>
              <a:spcAft>
                <a:spcPts val="0"/>
              </a:spcAft>
              <a:defRPr/>
            </a:pPr>
            <a:r>
              <a:rPr lang="pl-PL" sz="1050">
                <a:latin typeface="+mj-lt"/>
                <a:cs typeface="+mn-cs"/>
              </a:rPr>
              <a:t>Symptomy choroby wywołanej przez </a:t>
            </a:r>
            <a:r>
              <a:rPr lang="pl-PL" sz="1050" i="1" err="1">
                <a:latin typeface="+mj-lt"/>
                <a:cs typeface="+mn-cs"/>
              </a:rPr>
              <a:t>Xylella</a:t>
            </a:r>
            <a:r>
              <a:rPr lang="pl-PL" sz="1050" i="1">
                <a:latin typeface="+mj-lt"/>
                <a:cs typeface="+mn-cs"/>
              </a:rPr>
              <a:t> </a:t>
            </a:r>
            <a:r>
              <a:rPr lang="pl-PL" sz="1050" i="1" err="1">
                <a:latin typeface="+mj-lt"/>
                <a:cs typeface="+mn-cs"/>
              </a:rPr>
              <a:t>fastidiosa</a:t>
            </a:r>
            <a:r>
              <a:rPr lang="pl-PL" sz="1050" i="1">
                <a:latin typeface="+mj-lt"/>
                <a:cs typeface="+mn-cs"/>
              </a:rPr>
              <a:t> </a:t>
            </a:r>
            <a:r>
              <a:rPr lang="pl-PL" sz="1050">
                <a:latin typeface="+mj-lt"/>
                <a:cs typeface="+mn-cs"/>
              </a:rPr>
              <a:t>na winorośli, Fot. J. Clark, University of California, </a:t>
            </a:r>
            <a:br>
              <a:rPr lang="pl-PL" sz="1050">
                <a:latin typeface="+mj-lt"/>
                <a:cs typeface="+mn-cs"/>
              </a:rPr>
            </a:br>
            <a:r>
              <a:rPr lang="pl-PL" sz="1050">
                <a:latin typeface="+mj-lt"/>
                <a:cs typeface="+mn-cs"/>
              </a:rPr>
              <a:t>Berkeley (US), </a:t>
            </a:r>
            <a:r>
              <a:rPr lang="pl-PL" sz="1050" err="1">
                <a:latin typeface="+mj-lt"/>
                <a:cs typeface="+mn-cs"/>
              </a:rPr>
              <a:t>www.gd.eppo.int</a:t>
            </a:r>
            <a:endParaRPr lang="pl-PL" sz="1050">
              <a:latin typeface="+mj-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Węgorek sosnowiec jest nicieniem będącym pasożytem drzew iglastych. Pochodzi z Ameryki Północnej, skąd w XX w. został zawleczony do Azji.</a:t>
            </a:r>
          </a:p>
          <a:p>
            <a:pPr marL="285750" indent="-285750" eaLnBrk="1" hangingPunct="1">
              <a:buFont typeface="Arial" charset="0"/>
              <a:buChar char="•"/>
            </a:pPr>
            <a:r>
              <a:rPr lang="pl-PL">
                <a:latin typeface="Arial" charset="0"/>
                <a:cs typeface="Arial" charset="0"/>
              </a:rPr>
              <a:t>Pierwsze stwierdzenie w Europie miało miejsce w Portugalii w 1999 roku. </a:t>
            </a:r>
          </a:p>
          <a:p>
            <a:pPr marL="285750" indent="-285750" eaLnBrk="1" hangingPunct="1">
              <a:buFont typeface="Arial" charset="0"/>
              <a:buChar char="•"/>
            </a:pPr>
            <a:r>
              <a:rPr lang="pl-PL">
                <a:latin typeface="Arial" charset="0"/>
                <a:cs typeface="Arial" charset="0"/>
              </a:rPr>
              <a:t>Największe szkody nicień wyrządza na sośnie, ponadto atakuje jodły, cedry, modrzew, świerk i choinę. </a:t>
            </a:r>
          </a:p>
          <a:p>
            <a:pPr marL="285750" indent="-285750" eaLnBrk="1" hangingPunct="1">
              <a:buFont typeface="Arial" charset="0"/>
              <a:buChar char="•"/>
            </a:pPr>
            <a:r>
              <a:rPr lang="pl-PL">
                <a:latin typeface="Arial" charset="0"/>
                <a:cs typeface="Arial" charset="0"/>
              </a:rPr>
              <a:t>Jednym z głównych gospodarzy jest sosna zwyczajna, która stanowi 70% polskich drzewostanów.</a:t>
            </a:r>
          </a:p>
        </p:txBody>
      </p:sp>
      <p:pic>
        <p:nvPicPr>
          <p:cNvPr id="52226" name="Symbol zastępczy obrazu 9"/>
          <p:cNvPicPr>
            <a:picLocks noGrp="1" noChangeAspect="1"/>
          </p:cNvPicPr>
          <p:nvPr>
            <p:ph type="pic" sz="quarter" idx="11"/>
          </p:nvPr>
        </p:nvPicPr>
        <p:blipFill>
          <a:blip r:embed="rId3"/>
          <a:srcRect r="-967"/>
          <a:stretch>
            <a:fillRect/>
          </a:stretch>
        </p:blipFill>
        <p:spPr bwMode="auto">
          <a:xfrm>
            <a:off x="5857875" y="1822450"/>
            <a:ext cx="5661025" cy="3948113"/>
          </a:xfrm>
          <a:noFill/>
          <a:ln>
            <a:miter lim="800000"/>
            <a:headEnd/>
            <a:tailEnd/>
          </a:ln>
        </p:spPr>
      </p:pic>
      <p:sp>
        <p:nvSpPr>
          <p:cNvPr id="52227"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458AC7-75A8-40B9-884F-10430DA315F3}" type="slidenum">
              <a:rPr lang="pl-PL">
                <a:cs typeface="Arial" charset="0"/>
              </a:rPr>
              <a:pPr fontAlgn="base">
                <a:spcBef>
                  <a:spcPct val="0"/>
                </a:spcBef>
                <a:spcAft>
                  <a:spcPct val="0"/>
                </a:spcAft>
                <a:defRPr/>
              </a:pPr>
              <a:t>19</a:t>
            </a:fld>
            <a:endParaRPr lang="pl-PL">
              <a:cs typeface="Arial" charset="0"/>
            </a:endParaRPr>
          </a:p>
        </p:txBody>
      </p:sp>
      <p:sp>
        <p:nvSpPr>
          <p:cNvPr id="52228"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Węgorek sosnowiec - </a:t>
            </a:r>
            <a:r>
              <a:rPr lang="pl-PL" i="1">
                <a:latin typeface="Arial" charset="0"/>
                <a:cs typeface="Arial" charset="0"/>
              </a:rPr>
              <a:t>Bursaphelenchus xylophilus</a:t>
            </a:r>
          </a:p>
        </p:txBody>
      </p:sp>
      <p:sp>
        <p:nvSpPr>
          <p:cNvPr id="11" name="pole tekstowe 10"/>
          <p:cNvSpPr txBox="1"/>
          <p:nvPr/>
        </p:nvSpPr>
        <p:spPr>
          <a:xfrm>
            <a:off x="5757863" y="5737225"/>
            <a:ext cx="5761037" cy="646113"/>
          </a:xfrm>
          <a:prstGeom prst="rect">
            <a:avLst/>
          </a:prstGeom>
          <a:noFill/>
        </p:spPr>
        <p:txBody>
          <a:bodyPr>
            <a:spAutoFit/>
          </a:bodyPr>
          <a:lstStyle/>
          <a:p>
            <a:pPr fontAlgn="auto">
              <a:spcBef>
                <a:spcPts val="0"/>
              </a:spcBef>
              <a:spcAft>
                <a:spcPts val="0"/>
              </a:spcAft>
              <a:defRPr/>
            </a:pPr>
            <a:r>
              <a:rPr lang="pl-PL" sz="1200">
                <a:latin typeface="+mj-lt"/>
                <a:cs typeface="+mn-cs"/>
              </a:rPr>
              <a:t>Sosny zainfekowane węgorkiem sosnowcem, </a:t>
            </a:r>
            <a:r>
              <a:rPr lang="pl-PL" sz="1200" i="1" err="1">
                <a:latin typeface="+mj-lt"/>
                <a:cs typeface="+mn-cs"/>
              </a:rPr>
              <a:t>Bursaphelenchus</a:t>
            </a:r>
            <a:r>
              <a:rPr lang="pl-PL" sz="1200" i="1">
                <a:latin typeface="+mj-lt"/>
                <a:cs typeface="+mn-cs"/>
              </a:rPr>
              <a:t> </a:t>
            </a:r>
            <a:r>
              <a:rPr lang="pl-PL" sz="1200" i="1" err="1">
                <a:latin typeface="+mj-lt"/>
                <a:cs typeface="+mn-cs"/>
              </a:rPr>
              <a:t>xylophilus</a:t>
            </a:r>
            <a:r>
              <a:rPr lang="pl-PL" sz="1200" i="1">
                <a:latin typeface="+mj-lt"/>
                <a:cs typeface="+mn-cs"/>
              </a:rPr>
              <a:t>, </a:t>
            </a:r>
            <a:r>
              <a:rPr lang="pl-PL" sz="1200">
                <a:latin typeface="+mj-lt"/>
                <a:cs typeface="+mn-cs"/>
              </a:rPr>
              <a:t>Fot. Manuel Manuel </a:t>
            </a:r>
            <a:r>
              <a:rPr lang="pl-PL" sz="1200" err="1">
                <a:latin typeface="+mj-lt"/>
                <a:cs typeface="+mn-cs"/>
              </a:rPr>
              <a:t>Galvão</a:t>
            </a:r>
            <a:r>
              <a:rPr lang="pl-PL" sz="1200">
                <a:latin typeface="+mj-lt"/>
                <a:cs typeface="+mn-cs"/>
              </a:rPr>
              <a:t> de Melo e Mota (</a:t>
            </a:r>
            <a:r>
              <a:rPr lang="pl-PL" sz="1200" err="1">
                <a:latin typeface="+mj-lt"/>
                <a:cs typeface="+mn-cs"/>
              </a:rPr>
              <a:t>Universidade</a:t>
            </a:r>
            <a:r>
              <a:rPr lang="pl-PL" sz="1200">
                <a:latin typeface="+mj-lt"/>
                <a:cs typeface="+mn-cs"/>
              </a:rPr>
              <a:t> de </a:t>
            </a:r>
            <a:r>
              <a:rPr lang="pl-PL" sz="1200" err="1">
                <a:latin typeface="+mj-lt"/>
                <a:cs typeface="+mn-cs"/>
              </a:rPr>
              <a:t>Evora</a:t>
            </a:r>
            <a:r>
              <a:rPr lang="pl-PL" sz="1200">
                <a:latin typeface="+mj-lt"/>
                <a:cs typeface="+mn-cs"/>
              </a:rPr>
              <a:t>, PT). </a:t>
            </a:r>
            <a:r>
              <a:rPr lang="pl-PL" sz="1200" err="1">
                <a:latin typeface="+mj-lt"/>
                <a:cs typeface="+mn-cs"/>
              </a:rPr>
              <a:t>www.gd.eppo.int</a:t>
            </a:r>
            <a:endParaRPr lang="pl-PL" sz="1200">
              <a:latin typeface="+mj-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tekstu 6"/>
          <p:cNvSpPr>
            <a:spLocks noGrp="1"/>
          </p:cNvSpPr>
          <p:nvPr>
            <p:ph type="body" sz="quarter" idx="17"/>
          </p:nvPr>
        </p:nvSpPr>
        <p:spPr bwMode="auto">
          <a:xfrm>
            <a:off x="279400" y="1389063"/>
            <a:ext cx="11306175" cy="22542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W grudniu 2018 roku Organizacja Narodów Zjednoczonych ustanowiła rok 2020 Międzynarodowym Rokiem Zdrowia Roślin. Okoliczność ta jest jedyną w swoim rodzaju okazją do uświadomienia jak ochrona roślin przyczynia się do ograniczania problemu głodu, zmniejszania ubóstwa, ochrony środowiska i zwiększania rozwoju ekonomicznego. </a:t>
            </a:r>
          </a:p>
          <a:p>
            <a:pPr eaLnBrk="1" hangingPunct="1"/>
            <a:endParaRPr lang="pl-PL">
              <a:latin typeface="Arial" charset="0"/>
              <a:cs typeface="Arial" charset="0"/>
            </a:endParaRPr>
          </a:p>
        </p:txBody>
      </p:sp>
      <p:sp>
        <p:nvSpPr>
          <p:cNvPr id="18434" name="Symbol zastępczy numeru slajdu 5"/>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F01EC6-0E65-47CC-B02B-F2A689AD5975}" type="slidenum">
              <a:rPr lang="pl-PL">
                <a:cs typeface="Arial" charset="0"/>
              </a:rPr>
              <a:pPr fontAlgn="base">
                <a:spcBef>
                  <a:spcPct val="0"/>
                </a:spcBef>
                <a:spcAft>
                  <a:spcPct val="0"/>
                </a:spcAft>
                <a:defRPr/>
              </a:pPr>
              <a:t>2</a:t>
            </a:fld>
            <a:endParaRPr lang="pl-PL">
              <a:cs typeface="Arial" charset="0"/>
            </a:endParaRPr>
          </a:p>
        </p:txBody>
      </p:sp>
      <p:sp>
        <p:nvSpPr>
          <p:cNvPr id="18435" name="Symbol zastępczy tekstu 1"/>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Międzynarodowy Rok Zdrowia Roślin</a:t>
            </a:r>
          </a:p>
          <a:p>
            <a:pPr eaLnBrk="1" hangingPunct="1"/>
            <a:endParaRPr lang="pl-PL">
              <a:latin typeface="Arial" charset="0"/>
              <a:cs typeface="Arial" charset="0"/>
            </a:endParaRPr>
          </a:p>
        </p:txBody>
      </p:sp>
      <p:pic>
        <p:nvPicPr>
          <p:cNvPr id="18436" name="Obraz 9"/>
          <p:cNvPicPr>
            <a:picLocks noChangeAspect="1"/>
          </p:cNvPicPr>
          <p:nvPr/>
        </p:nvPicPr>
        <p:blipFill>
          <a:blip r:embed="rId2"/>
          <a:srcRect/>
          <a:stretch>
            <a:fillRect/>
          </a:stretch>
        </p:blipFill>
        <p:spPr bwMode="auto">
          <a:xfrm>
            <a:off x="2530475" y="3429000"/>
            <a:ext cx="7131050" cy="23764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tekstu 1"/>
          <p:cNvSpPr>
            <a:spLocks noGrp="1"/>
          </p:cNvSpPr>
          <p:nvPr>
            <p:ph type="body" sz="quarter" idx="17"/>
          </p:nvPr>
        </p:nvSpPr>
        <p:spPr bwMode="auto">
          <a:xfrm>
            <a:off x="6475413" y="1690688"/>
            <a:ext cx="5110162"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Stonka kukurydziana jest jednym z najgroźniejszych szkodników kukurydzy na całym świecie. </a:t>
            </a:r>
          </a:p>
          <a:p>
            <a:pPr marL="285750" indent="-285750" eaLnBrk="1" hangingPunct="1">
              <a:buFont typeface="Arial" charset="0"/>
              <a:buChar char="•"/>
            </a:pPr>
            <a:r>
              <a:rPr lang="pl-PL">
                <a:latin typeface="Arial" charset="0"/>
                <a:cs typeface="Arial" charset="0"/>
              </a:rPr>
              <a:t>Szkodnik pochodzi z Ameryki Północnej, a do Europy został najprawdopodobniej zawleczony w latach 80 wraz z transportem lotniczym.</a:t>
            </a:r>
          </a:p>
          <a:p>
            <a:pPr marL="285750" indent="-285750" eaLnBrk="1" hangingPunct="1">
              <a:buFont typeface="Arial" charset="0"/>
              <a:buChar char="•"/>
            </a:pPr>
            <a:r>
              <a:rPr lang="pl-PL">
                <a:latin typeface="Arial" charset="0"/>
                <a:cs typeface="Arial" charset="0"/>
              </a:rPr>
              <a:t>W Polsce owad jest regularnie znajdowany na polach kukurydzy od 2005 roku. </a:t>
            </a:r>
          </a:p>
          <a:p>
            <a:pPr marL="285750" indent="-285750" eaLnBrk="1" hangingPunct="1">
              <a:buFont typeface="Arial" charset="0"/>
              <a:buChar char="•"/>
            </a:pPr>
            <a:r>
              <a:rPr lang="pl-PL">
                <a:latin typeface="Arial" charset="0"/>
                <a:cs typeface="Arial" charset="0"/>
              </a:rPr>
              <a:t>Od momentu wykrycia w ciągu 20 lat rozprzestrzenił się na 22 kraje europejskie, przez co przestał być traktowany jako organizm kwarantannowy. </a:t>
            </a:r>
          </a:p>
        </p:txBody>
      </p:sp>
      <p:pic>
        <p:nvPicPr>
          <p:cNvPr id="54274" name="Symbol zastępczy obrazu 9" descr="Obraz zawierający zewnętrzne, roślina, zielony, siedzi&#10;&#10;Opis wygenerowany automatycznie"/>
          <p:cNvPicPr>
            <a:picLocks noGrp="1" noChangeAspect="1"/>
          </p:cNvPicPr>
          <p:nvPr>
            <p:ph type="pic" sz="quarter" idx="11"/>
          </p:nvPr>
        </p:nvPicPr>
        <p:blipFill>
          <a:blip r:embed="rId3"/>
          <a:srcRect l="-162"/>
          <a:stretch>
            <a:fillRect/>
          </a:stretch>
        </p:blipFill>
        <p:spPr bwMode="auto">
          <a:xfrm>
            <a:off x="269875" y="2071688"/>
            <a:ext cx="5705475" cy="3476625"/>
          </a:xfrm>
          <a:noFill/>
          <a:ln>
            <a:miter lim="800000"/>
            <a:headEnd/>
            <a:tailEnd/>
          </a:ln>
        </p:spPr>
      </p:pic>
      <p:sp>
        <p:nvSpPr>
          <p:cNvPr id="54275"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BAB14-635C-4884-B50D-BCB9A15F4C42}" type="slidenum">
              <a:rPr lang="pl-PL">
                <a:cs typeface="Arial" charset="0"/>
              </a:rPr>
              <a:pPr fontAlgn="base">
                <a:spcBef>
                  <a:spcPct val="0"/>
                </a:spcBef>
                <a:spcAft>
                  <a:spcPct val="0"/>
                </a:spcAft>
                <a:defRPr/>
              </a:pPr>
              <a:t>20</a:t>
            </a:fld>
            <a:endParaRPr lang="pl-PL">
              <a:cs typeface="Arial" charset="0"/>
            </a:endParaRPr>
          </a:p>
        </p:txBody>
      </p:sp>
      <p:sp>
        <p:nvSpPr>
          <p:cNvPr id="54276"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Zachodnia kukurydziana stonka korzeniowa – </a:t>
            </a:r>
            <a:r>
              <a:rPr lang="pl-PL" i="1">
                <a:latin typeface="Arial" charset="0"/>
                <a:cs typeface="Arial" charset="0"/>
              </a:rPr>
              <a:t>Diabrotica virgifera</a:t>
            </a:r>
            <a:endParaRPr lang="pl-PL">
              <a:latin typeface="Arial" charset="0"/>
              <a:cs typeface="Arial" charset="0"/>
            </a:endParaRPr>
          </a:p>
        </p:txBody>
      </p:sp>
      <p:sp>
        <p:nvSpPr>
          <p:cNvPr id="11" name="pole tekstowe 10"/>
          <p:cNvSpPr txBox="1"/>
          <p:nvPr/>
        </p:nvSpPr>
        <p:spPr>
          <a:xfrm>
            <a:off x="269875" y="5602288"/>
            <a:ext cx="10129838" cy="414337"/>
          </a:xfrm>
          <a:prstGeom prst="rect">
            <a:avLst/>
          </a:prstGeom>
          <a:noFill/>
        </p:spPr>
        <p:txBody>
          <a:bodyPr>
            <a:spAutoFit/>
          </a:bodyPr>
          <a:lstStyle/>
          <a:p>
            <a:pPr fontAlgn="auto">
              <a:spcBef>
                <a:spcPts val="0"/>
              </a:spcBef>
              <a:spcAft>
                <a:spcPts val="0"/>
              </a:spcAft>
              <a:defRPr/>
            </a:pPr>
            <a:r>
              <a:rPr lang="pl-PL" sz="1050">
                <a:latin typeface="+mj-lt"/>
                <a:cs typeface="+mn-cs"/>
              </a:rPr>
              <a:t>Kukurydza uszkodzona przez zachodnią kukurydzianą stonkę korzeniową, Fot. R.C. Edwards</a:t>
            </a:r>
            <a:br>
              <a:rPr lang="pl-PL" sz="1050">
                <a:latin typeface="+mj-lt"/>
                <a:cs typeface="+mn-cs"/>
              </a:rPr>
            </a:br>
            <a:r>
              <a:rPr lang="pl-PL" sz="1050" err="1">
                <a:latin typeface="+mj-lt"/>
                <a:cs typeface="+mn-cs"/>
              </a:rPr>
              <a:t>Perdue</a:t>
            </a:r>
            <a:r>
              <a:rPr lang="pl-PL" sz="1050">
                <a:latin typeface="+mj-lt"/>
                <a:cs typeface="+mn-cs"/>
              </a:rPr>
              <a:t> University, West </a:t>
            </a:r>
            <a:r>
              <a:rPr lang="pl-PL" sz="1050" err="1">
                <a:latin typeface="+mj-lt"/>
                <a:cs typeface="+mn-cs"/>
              </a:rPr>
              <a:t>Lafayette</a:t>
            </a:r>
            <a:r>
              <a:rPr lang="pl-PL" sz="1050">
                <a:latin typeface="+mj-lt"/>
                <a:cs typeface="+mn-cs"/>
              </a:rPr>
              <a:t>, Indiana (US), </a:t>
            </a:r>
            <a:r>
              <a:rPr lang="pl-PL" sz="1050" err="1">
                <a:latin typeface="+mj-lt"/>
                <a:cs typeface="+mn-cs"/>
              </a:rPr>
              <a:t>www.gd.eppo.int</a:t>
            </a:r>
            <a:endParaRPr lang="pl-PL" sz="1050">
              <a:latin typeface="+mj-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i="1">
                <a:latin typeface="Arial" charset="0"/>
                <a:cs typeface="Arial" charset="0"/>
              </a:rPr>
              <a:t>Spodoptera frugiperda </a:t>
            </a:r>
            <a:r>
              <a:rPr lang="pl-PL">
                <a:latin typeface="Arial" charset="0"/>
                <a:cs typeface="Arial" charset="0"/>
              </a:rPr>
              <a:t>jest owadem tropikalnym powszechnie występującym w Ameryce Północnej i Południowej; od niedawna obecna również w Afryce i Azji; Zalatuje do Europy i kilkukrotnie odnotowywano obecność tego gatunku nawet w Niemczech.</a:t>
            </a:r>
          </a:p>
          <a:p>
            <a:pPr marL="285750" indent="-285750" eaLnBrk="1" hangingPunct="1">
              <a:buFont typeface="Arial" charset="0"/>
              <a:buChar char="•"/>
            </a:pPr>
            <a:r>
              <a:rPr lang="pl-PL">
                <a:latin typeface="Arial" charset="0"/>
                <a:cs typeface="Arial" charset="0"/>
              </a:rPr>
              <a:t>Szkodnik stanowi zagrożenie głównie dla upraw traw i zbóż: kukurydzy, ryżu, sorga, trzciny cukrowej, ale także dla warzyw, owoców i roślin ozdobnych.</a:t>
            </a:r>
          </a:p>
          <a:p>
            <a:pPr marL="285750" indent="-285750" eaLnBrk="1" hangingPunct="1">
              <a:buFont typeface="Arial" charset="0"/>
              <a:buChar char="•"/>
            </a:pPr>
            <a:endParaRPr lang="pl-PL">
              <a:latin typeface="Arial" charset="0"/>
              <a:cs typeface="Arial" charset="0"/>
            </a:endParaRPr>
          </a:p>
        </p:txBody>
      </p:sp>
      <p:pic>
        <p:nvPicPr>
          <p:cNvPr id="56322" name="Symbol zastępczy obrazu 10" descr="Obraz zawierający zewnętrzne, ptak, siedzi, małe&#10;&#10;Opis wygenerowany automatycznie"/>
          <p:cNvPicPr>
            <a:picLocks noGrp="1" noChangeAspect="1"/>
          </p:cNvPicPr>
          <p:nvPr>
            <p:ph type="pic" sz="quarter" idx="11"/>
          </p:nvPr>
        </p:nvPicPr>
        <p:blipFill>
          <a:blip r:embed="rId3"/>
          <a:srcRect r="-449"/>
          <a:stretch>
            <a:fillRect/>
          </a:stretch>
        </p:blipFill>
        <p:spPr bwMode="auto">
          <a:xfrm>
            <a:off x="5857875" y="1965325"/>
            <a:ext cx="5661025" cy="3695700"/>
          </a:xfrm>
          <a:noFill/>
          <a:ln>
            <a:miter lim="800000"/>
            <a:headEnd/>
            <a:tailEnd/>
          </a:ln>
        </p:spPr>
      </p:pic>
      <p:sp>
        <p:nvSpPr>
          <p:cNvPr id="56323"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F8D47B-7E99-4F5A-9784-06DA4446E303}" type="slidenum">
              <a:rPr lang="pl-PL">
                <a:cs typeface="Arial" charset="0"/>
              </a:rPr>
              <a:pPr fontAlgn="base">
                <a:spcBef>
                  <a:spcPct val="0"/>
                </a:spcBef>
                <a:spcAft>
                  <a:spcPct val="0"/>
                </a:spcAft>
                <a:defRPr/>
              </a:pPr>
              <a:t>21</a:t>
            </a:fld>
            <a:endParaRPr lang="pl-PL">
              <a:cs typeface="Arial" charset="0"/>
            </a:endParaRPr>
          </a:p>
        </p:txBody>
      </p:sp>
      <p:sp>
        <p:nvSpPr>
          <p:cNvPr id="56324"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a:latin typeface="Arial" charset="0"/>
                <a:cs typeface="Arial" charset="0"/>
              </a:rPr>
              <a:t>Spodoptera frugiperda</a:t>
            </a:r>
          </a:p>
        </p:txBody>
      </p:sp>
      <p:sp>
        <p:nvSpPr>
          <p:cNvPr id="9" name="pole tekstowe 8"/>
          <p:cNvSpPr txBox="1"/>
          <p:nvPr/>
        </p:nvSpPr>
        <p:spPr>
          <a:xfrm>
            <a:off x="5757863" y="5632450"/>
            <a:ext cx="5761037" cy="460375"/>
          </a:xfrm>
          <a:prstGeom prst="rect">
            <a:avLst/>
          </a:prstGeom>
          <a:noFill/>
        </p:spPr>
        <p:txBody>
          <a:bodyPr>
            <a:spAutoFit/>
          </a:bodyPr>
          <a:lstStyle/>
          <a:p>
            <a:pPr fontAlgn="auto">
              <a:spcBef>
                <a:spcPts val="0"/>
              </a:spcBef>
              <a:spcAft>
                <a:spcPts val="0"/>
              </a:spcAft>
              <a:defRPr/>
            </a:pPr>
            <a:r>
              <a:rPr lang="pl-PL" sz="1200">
                <a:latin typeface="+mj-lt"/>
                <a:cs typeface="+mn-cs"/>
              </a:rPr>
              <a:t>Kolba kukurydzy zniszczona przez larwy </a:t>
            </a:r>
            <a:r>
              <a:rPr lang="pl-PL" sz="1200" i="1" err="1">
                <a:latin typeface="+mj-lt"/>
                <a:cs typeface="+mn-cs"/>
              </a:rPr>
              <a:t>Spodoptera</a:t>
            </a:r>
            <a:r>
              <a:rPr lang="pl-PL" sz="1200" i="1">
                <a:latin typeface="+mj-lt"/>
                <a:cs typeface="+mn-cs"/>
              </a:rPr>
              <a:t> </a:t>
            </a:r>
            <a:r>
              <a:rPr lang="pl-PL" sz="1200" i="1" err="1">
                <a:latin typeface="+mj-lt"/>
                <a:cs typeface="+mn-cs"/>
              </a:rPr>
              <a:t>frugiperda</a:t>
            </a:r>
            <a:r>
              <a:rPr lang="pl-PL" sz="1200" i="1">
                <a:latin typeface="+mj-lt"/>
                <a:cs typeface="+mn-cs"/>
              </a:rPr>
              <a:t>, </a:t>
            </a:r>
            <a:br>
              <a:rPr lang="pl-PL" sz="1200" i="1">
                <a:latin typeface="+mj-lt"/>
                <a:cs typeface="+mn-cs"/>
              </a:rPr>
            </a:br>
            <a:r>
              <a:rPr lang="pl-PL" sz="1200">
                <a:latin typeface="+mj-lt"/>
                <a:cs typeface="+mn-cs"/>
              </a:rPr>
              <a:t>Fot. B.R. </a:t>
            </a:r>
            <a:r>
              <a:rPr lang="pl-PL" sz="1200" err="1">
                <a:latin typeface="+mj-lt"/>
                <a:cs typeface="+mn-cs"/>
              </a:rPr>
              <a:t>Wiseman</a:t>
            </a:r>
            <a:r>
              <a:rPr lang="pl-PL" sz="1200">
                <a:latin typeface="+mj-lt"/>
                <a:cs typeface="+mn-cs"/>
              </a:rPr>
              <a:t> - USDA/ARS, </a:t>
            </a:r>
            <a:r>
              <a:rPr lang="pl-PL" sz="1200" err="1">
                <a:latin typeface="+mj-lt"/>
                <a:cs typeface="+mn-cs"/>
              </a:rPr>
              <a:t>Tifton</a:t>
            </a:r>
            <a:r>
              <a:rPr lang="pl-PL" sz="1200">
                <a:latin typeface="+mj-lt"/>
                <a:cs typeface="+mn-cs"/>
              </a:rPr>
              <a:t> (US). </a:t>
            </a:r>
            <a:r>
              <a:rPr lang="pl-PL" sz="1200" err="1">
                <a:latin typeface="+mj-lt"/>
                <a:cs typeface="+mn-cs"/>
              </a:rPr>
              <a:t>www.gd.eppo.int</a:t>
            </a:r>
            <a:endParaRPr lang="pl-PL" sz="1200">
              <a:latin typeface="+mj-lt"/>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ymbol zastępczy tekstu 1"/>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Chrząszcze pochodzące z Dalekiego Wschodu skąd w pierwszej połowie lat 90-tych XX w. zostały zawleczone do Ameryki Płn., a w XXI w do Europy. </a:t>
            </a:r>
          </a:p>
          <a:p>
            <a:pPr marL="285750" indent="-285750" eaLnBrk="1" hangingPunct="1">
              <a:buFont typeface="Arial" charset="0"/>
              <a:buChar char="•"/>
            </a:pPr>
            <a:r>
              <a:rPr lang="pl-PL">
                <a:latin typeface="Arial" charset="0"/>
                <a:cs typeface="Arial" charset="0"/>
              </a:rPr>
              <a:t>W Polsce obecność </a:t>
            </a:r>
            <a:r>
              <a:rPr lang="pl-PL" i="1">
                <a:latin typeface="Arial" charset="0"/>
                <a:cs typeface="Arial" charset="0"/>
              </a:rPr>
              <a:t>A. glabripennis – </a:t>
            </a:r>
            <a:r>
              <a:rPr lang="pl-PL">
                <a:latin typeface="Arial" charset="0"/>
                <a:cs typeface="Arial" charset="0"/>
              </a:rPr>
              <a:t>kózki azjatyckiej została stwierdzona tylko jeden raz – w 2003 r. w jednej z gdyńskich kwiaciarni, jednak występuje w 14 innych krajach europejskich co zwiększa ryzyko przedostania się na nasz teren. </a:t>
            </a:r>
          </a:p>
          <a:p>
            <a:pPr marL="285750" indent="-285750" eaLnBrk="1" hangingPunct="1">
              <a:buFont typeface="Arial" charset="0"/>
              <a:buChar char="•"/>
            </a:pPr>
            <a:endParaRPr lang="pl-PL">
              <a:latin typeface="Arial" charset="0"/>
              <a:cs typeface="Arial" charset="0"/>
            </a:endParaRPr>
          </a:p>
          <a:p>
            <a:pPr marL="285750" indent="-285750" eaLnBrk="1" hangingPunct="1">
              <a:buFont typeface="Arial" charset="0"/>
              <a:buChar char="•"/>
            </a:pPr>
            <a:endParaRPr lang="pl-PL">
              <a:latin typeface="Arial" charset="0"/>
              <a:cs typeface="Arial" charset="0"/>
            </a:endParaRPr>
          </a:p>
        </p:txBody>
      </p:sp>
      <p:pic>
        <p:nvPicPr>
          <p:cNvPr id="58370" name="Symbol zastępczy obrazu 9"/>
          <p:cNvPicPr>
            <a:picLocks noGrp="1" noChangeAspect="1"/>
          </p:cNvPicPr>
          <p:nvPr>
            <p:ph type="pic" sz="quarter" idx="11"/>
          </p:nvPr>
        </p:nvPicPr>
        <p:blipFill>
          <a:blip r:embed="rId3"/>
          <a:srcRect r="-485"/>
          <a:stretch>
            <a:fillRect/>
          </a:stretch>
        </p:blipFill>
        <p:spPr bwMode="auto">
          <a:xfrm>
            <a:off x="269875" y="1851025"/>
            <a:ext cx="5705475" cy="3697288"/>
          </a:xfrm>
          <a:noFill/>
          <a:ln>
            <a:miter lim="800000"/>
            <a:headEnd/>
            <a:tailEnd/>
          </a:ln>
        </p:spPr>
      </p:pic>
      <p:sp>
        <p:nvSpPr>
          <p:cNvPr id="58371"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09C35-4FFD-4F01-B6A7-5A2198F7A99C}" type="slidenum">
              <a:rPr lang="pl-PL">
                <a:cs typeface="Arial" charset="0"/>
              </a:rPr>
              <a:pPr fontAlgn="base">
                <a:spcBef>
                  <a:spcPct val="0"/>
                </a:spcBef>
                <a:spcAft>
                  <a:spcPct val="0"/>
                </a:spcAft>
                <a:defRPr/>
              </a:pPr>
              <a:t>22</a:t>
            </a:fld>
            <a:endParaRPr lang="pl-PL">
              <a:cs typeface="Arial" charset="0"/>
            </a:endParaRPr>
          </a:p>
        </p:txBody>
      </p:sp>
      <p:sp>
        <p:nvSpPr>
          <p:cNvPr id="58372"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a:latin typeface="Arial" charset="0"/>
                <a:cs typeface="Arial" charset="0"/>
              </a:rPr>
              <a:t>Anoplophora chinensis; Anoplophora glabripennis</a:t>
            </a:r>
          </a:p>
        </p:txBody>
      </p:sp>
      <p:sp>
        <p:nvSpPr>
          <p:cNvPr id="11" name="pole tekstowe 10"/>
          <p:cNvSpPr txBox="1"/>
          <p:nvPr/>
        </p:nvSpPr>
        <p:spPr>
          <a:xfrm>
            <a:off x="269875" y="5602288"/>
            <a:ext cx="10129838" cy="254000"/>
          </a:xfrm>
          <a:prstGeom prst="rect">
            <a:avLst/>
          </a:prstGeom>
          <a:noFill/>
        </p:spPr>
        <p:txBody>
          <a:bodyPr>
            <a:spAutoFit/>
          </a:bodyPr>
          <a:lstStyle/>
          <a:p>
            <a:pPr fontAlgn="auto">
              <a:spcBef>
                <a:spcPts val="0"/>
              </a:spcBef>
              <a:spcAft>
                <a:spcPts val="0"/>
              </a:spcAft>
              <a:defRPr/>
            </a:pPr>
            <a:r>
              <a:rPr lang="pl-PL" sz="1050" i="1" err="1">
                <a:latin typeface="+mj-lt"/>
                <a:cs typeface="+mn-cs"/>
              </a:rPr>
              <a:t>Anoplophora</a:t>
            </a:r>
            <a:r>
              <a:rPr lang="pl-PL" sz="1050" i="1">
                <a:latin typeface="+mj-lt"/>
                <a:cs typeface="+mn-cs"/>
              </a:rPr>
              <a:t> </a:t>
            </a:r>
            <a:r>
              <a:rPr lang="pl-PL" sz="1050" i="1" err="1">
                <a:latin typeface="+mj-lt"/>
                <a:cs typeface="+mn-cs"/>
              </a:rPr>
              <a:t>chinensis</a:t>
            </a:r>
            <a:r>
              <a:rPr lang="pl-PL" sz="1050">
                <a:latin typeface="+mj-lt"/>
                <a:cs typeface="+mn-cs"/>
              </a:rPr>
              <a:t>, Fot. M. </a:t>
            </a:r>
            <a:r>
              <a:rPr lang="pl-PL" sz="1050" err="1">
                <a:latin typeface="+mj-lt"/>
                <a:cs typeface="+mn-cs"/>
              </a:rPr>
              <a:t>Maspero</a:t>
            </a:r>
            <a:r>
              <a:rPr lang="pl-PL" sz="1050">
                <a:latin typeface="+mj-lt"/>
                <a:cs typeface="+mn-cs"/>
              </a:rPr>
              <a:t>, </a:t>
            </a:r>
            <a:r>
              <a:rPr lang="pl-PL" sz="1050" err="1">
                <a:latin typeface="+mj-lt"/>
                <a:cs typeface="+mn-cs"/>
              </a:rPr>
              <a:t>Fondazione</a:t>
            </a:r>
            <a:r>
              <a:rPr lang="pl-PL" sz="1050">
                <a:latin typeface="+mj-lt"/>
                <a:cs typeface="+mn-cs"/>
              </a:rPr>
              <a:t> </a:t>
            </a:r>
            <a:r>
              <a:rPr lang="pl-PL" sz="1050" err="1">
                <a:latin typeface="+mj-lt"/>
                <a:cs typeface="+mn-cs"/>
              </a:rPr>
              <a:t>Minoprio</a:t>
            </a:r>
            <a:r>
              <a:rPr lang="pl-PL" sz="1050">
                <a:latin typeface="+mj-lt"/>
                <a:cs typeface="+mn-cs"/>
              </a:rPr>
              <a:t>, Como (IT), </a:t>
            </a:r>
            <a:r>
              <a:rPr lang="pl-PL" sz="1050" err="1">
                <a:latin typeface="+mj-lt"/>
                <a:cs typeface="+mn-cs"/>
              </a:rPr>
              <a:t>www.gd.eppo.int</a:t>
            </a:r>
            <a:endParaRPr lang="pl-PL" sz="1050">
              <a:latin typeface="+mj-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ymbol zastępczy tekstu 1"/>
          <p:cNvSpPr>
            <a:spLocks noGrp="1"/>
          </p:cNvSpPr>
          <p:nvPr>
            <p:ph type="body" sz="quarter" idx="17"/>
          </p:nvPr>
        </p:nvSpPr>
        <p:spPr bwMode="auto">
          <a:xfrm>
            <a:off x="279400" y="2230438"/>
            <a:ext cx="5154613" cy="23971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Pochodzi z Ameryki Północnej, rozprzestrzeniony w Kanadzie i USA; obecnie nie występuje na innym kontynencie.</a:t>
            </a:r>
          </a:p>
          <a:p>
            <a:pPr marL="285750" indent="-285750" eaLnBrk="1" hangingPunct="1">
              <a:buFont typeface="Arial" charset="0"/>
              <a:buChar char="•"/>
            </a:pPr>
            <a:r>
              <a:rPr lang="pl-PL">
                <a:latin typeface="Arial" charset="0"/>
                <a:cs typeface="Arial" charset="0"/>
              </a:rPr>
              <a:t>Atakuje drzewa i krzewy z rodzaju brzoza.</a:t>
            </a:r>
          </a:p>
          <a:p>
            <a:pPr marL="285750" indent="-285750" eaLnBrk="1" hangingPunct="1">
              <a:buFont typeface="Arial" charset="0"/>
              <a:buChar char="•"/>
            </a:pPr>
            <a:r>
              <a:rPr lang="pl-PL">
                <a:latin typeface="Arial" charset="0"/>
                <a:cs typeface="Arial" charset="0"/>
              </a:rPr>
              <a:t>Potencjalną drogą zawleczenia jest międzykontynentalny transport drewna brzozowego.</a:t>
            </a:r>
          </a:p>
          <a:p>
            <a:pPr marL="285750" indent="-285750" eaLnBrk="1" hangingPunct="1">
              <a:buFont typeface="Arial" charset="0"/>
              <a:buChar char="•"/>
            </a:pPr>
            <a:endParaRPr lang="pl-PL">
              <a:latin typeface="Arial" charset="0"/>
              <a:cs typeface="Arial" charset="0"/>
            </a:endParaRPr>
          </a:p>
          <a:p>
            <a:pPr marL="285750" indent="-285750" eaLnBrk="1" hangingPunct="1">
              <a:buFont typeface="Arial" charset="0"/>
              <a:buChar char="•"/>
            </a:pPr>
            <a:endParaRPr lang="pl-PL">
              <a:latin typeface="Arial" charset="0"/>
              <a:cs typeface="Arial" charset="0"/>
            </a:endParaRPr>
          </a:p>
          <a:p>
            <a:pPr marL="285750" indent="-285750" eaLnBrk="1" hangingPunct="1">
              <a:buFont typeface="Arial" charset="0"/>
              <a:buChar char="•"/>
            </a:pPr>
            <a:endParaRPr lang="pl-PL">
              <a:latin typeface="Arial" charset="0"/>
              <a:cs typeface="Arial" charset="0"/>
            </a:endParaRPr>
          </a:p>
        </p:txBody>
      </p:sp>
      <p:pic>
        <p:nvPicPr>
          <p:cNvPr id="60418" name="Symbol zastępczy obrazu 9" descr="Obraz zawierający owad, zwierzę, część, banan&#10;&#10;Opis wygenerowany automatycznie"/>
          <p:cNvPicPr>
            <a:picLocks noGrp="1" noChangeAspect="1"/>
          </p:cNvPicPr>
          <p:nvPr>
            <p:ph type="pic" sz="quarter" idx="11"/>
          </p:nvPr>
        </p:nvPicPr>
        <p:blipFill>
          <a:blip r:embed="rId3"/>
          <a:srcRect r="-967" b="-406"/>
          <a:stretch>
            <a:fillRect/>
          </a:stretch>
        </p:blipFill>
        <p:spPr bwMode="auto">
          <a:xfrm>
            <a:off x="5857875" y="1811338"/>
            <a:ext cx="5661025" cy="4017962"/>
          </a:xfrm>
          <a:noFill/>
          <a:ln>
            <a:miter lim="800000"/>
            <a:headEnd/>
            <a:tailEnd/>
          </a:ln>
        </p:spPr>
      </p:pic>
      <p:sp>
        <p:nvSpPr>
          <p:cNvPr id="6041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12BB0-E3D9-494C-8E00-3718A8EE4E02}" type="slidenum">
              <a:rPr lang="pl-PL">
                <a:cs typeface="Arial" charset="0"/>
              </a:rPr>
              <a:pPr fontAlgn="base">
                <a:spcBef>
                  <a:spcPct val="0"/>
                </a:spcBef>
                <a:spcAft>
                  <a:spcPct val="0"/>
                </a:spcAft>
                <a:defRPr/>
              </a:pPr>
              <a:t>23</a:t>
            </a:fld>
            <a:endParaRPr lang="pl-PL">
              <a:cs typeface="Arial" charset="0"/>
            </a:endParaRPr>
          </a:p>
        </p:txBody>
      </p:sp>
      <p:sp>
        <p:nvSpPr>
          <p:cNvPr id="60420"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a:latin typeface="Arial" charset="0"/>
                <a:cs typeface="Arial" charset="0"/>
              </a:rPr>
              <a:t>Agrilus anxius</a:t>
            </a:r>
          </a:p>
        </p:txBody>
      </p:sp>
      <p:sp>
        <p:nvSpPr>
          <p:cNvPr id="11" name="pole tekstowe 10"/>
          <p:cNvSpPr txBox="1"/>
          <p:nvPr/>
        </p:nvSpPr>
        <p:spPr>
          <a:xfrm>
            <a:off x="5749925" y="5770563"/>
            <a:ext cx="5761038" cy="277812"/>
          </a:xfrm>
          <a:prstGeom prst="rect">
            <a:avLst/>
          </a:prstGeom>
          <a:noFill/>
        </p:spPr>
        <p:txBody>
          <a:bodyPr>
            <a:spAutoFit/>
          </a:bodyPr>
          <a:lstStyle/>
          <a:p>
            <a:pPr fontAlgn="auto">
              <a:spcBef>
                <a:spcPts val="0"/>
              </a:spcBef>
              <a:spcAft>
                <a:spcPts val="0"/>
              </a:spcAft>
              <a:defRPr/>
            </a:pPr>
            <a:r>
              <a:rPr lang="pl-PL" sz="1200" i="1" err="1">
                <a:latin typeface="+mj-lt"/>
                <a:cs typeface="+mn-cs"/>
              </a:rPr>
              <a:t>Agrilus</a:t>
            </a:r>
            <a:r>
              <a:rPr lang="pl-PL" sz="1200" i="1">
                <a:latin typeface="+mj-lt"/>
                <a:cs typeface="+mn-cs"/>
              </a:rPr>
              <a:t> </a:t>
            </a:r>
            <a:r>
              <a:rPr lang="pl-PL" sz="1200" i="1" err="1">
                <a:latin typeface="+mj-lt"/>
                <a:cs typeface="+mn-cs"/>
              </a:rPr>
              <a:t>anxius</a:t>
            </a:r>
            <a:r>
              <a:rPr lang="pl-PL" sz="1200" i="1">
                <a:latin typeface="+mj-lt"/>
                <a:cs typeface="+mn-cs"/>
              </a:rPr>
              <a:t> </a:t>
            </a:r>
            <a:r>
              <a:rPr lang="pl-PL" sz="1200">
                <a:latin typeface="+mj-lt"/>
                <a:cs typeface="+mn-cs"/>
              </a:rPr>
              <a:t>na brzozie</a:t>
            </a:r>
            <a:r>
              <a:rPr lang="pl-PL" sz="1200" i="1">
                <a:latin typeface="+mj-lt"/>
                <a:cs typeface="+mn-cs"/>
              </a:rPr>
              <a:t>, </a:t>
            </a:r>
            <a:r>
              <a:rPr lang="pl-PL" sz="1200">
                <a:latin typeface="+mj-lt"/>
                <a:cs typeface="+mn-cs"/>
              </a:rPr>
              <a:t>Fot. E. </a:t>
            </a:r>
            <a:r>
              <a:rPr lang="pl-PL" sz="1200" err="1">
                <a:latin typeface="+mj-lt"/>
                <a:cs typeface="+mn-cs"/>
              </a:rPr>
              <a:t>Jendek</a:t>
            </a:r>
            <a:r>
              <a:rPr lang="pl-PL" sz="1200">
                <a:latin typeface="+mj-lt"/>
                <a:cs typeface="+mn-cs"/>
              </a:rPr>
              <a:t>. </a:t>
            </a:r>
            <a:r>
              <a:rPr lang="pl-PL" sz="1200" err="1">
                <a:latin typeface="+mj-lt"/>
                <a:cs typeface="+mn-cs"/>
              </a:rPr>
              <a:t>www.gd.eppo.int</a:t>
            </a:r>
            <a:endParaRPr lang="pl-PL" sz="1200">
              <a:latin typeface="+mj-lt"/>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Symbol zastępczy obrazu 32"/>
          <p:cNvPicPr>
            <a:picLocks noGrp="1" noChangeAspect="1"/>
          </p:cNvPicPr>
          <p:nvPr>
            <p:ph type="pic" sz="quarter" idx="11"/>
          </p:nvPr>
        </p:nvPicPr>
        <p:blipFill>
          <a:blip r:embed="rId3"/>
          <a:srcRect t="-1845" b="-108"/>
          <a:stretch>
            <a:fillRect/>
          </a:stretch>
        </p:blipFill>
        <p:spPr bwMode="auto">
          <a:xfrm>
            <a:off x="2846388" y="1360488"/>
            <a:ext cx="5705475" cy="4818062"/>
          </a:xfrm>
          <a:noFill/>
          <a:ln>
            <a:miter lim="800000"/>
            <a:headEnd/>
            <a:tailEnd/>
          </a:ln>
        </p:spPr>
      </p:pic>
      <p:sp>
        <p:nvSpPr>
          <p:cNvPr id="6246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13670-AADD-408B-B228-1B83D91BF34D}" type="slidenum">
              <a:rPr lang="pl-PL">
                <a:cs typeface="Arial" charset="0"/>
              </a:rPr>
              <a:pPr fontAlgn="base">
                <a:spcBef>
                  <a:spcPct val="0"/>
                </a:spcBef>
                <a:spcAft>
                  <a:spcPct val="0"/>
                </a:spcAft>
                <a:defRPr/>
              </a:pPr>
              <a:t>24</a:t>
            </a:fld>
            <a:endParaRPr lang="pl-PL">
              <a:cs typeface="Arial" charset="0"/>
            </a:endParaRPr>
          </a:p>
        </p:txBody>
      </p:sp>
      <p:sp>
        <p:nvSpPr>
          <p:cNvPr id="62467"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System zdrowia roślin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ymbol zastępczy tekstu 2"/>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W jednej z regulacji Komisji Europejskiej zawarto listę organizmów kwarantannowych dla Unii Europejskiej. Zwalczanie oraz ograniczanie rozprzestrzeniania się tych organizmów jest obowiązkowe we wszystkich państwach członkowskich. </a:t>
            </a:r>
          </a:p>
          <a:p>
            <a:pPr eaLnBrk="1" hangingPunct="1"/>
            <a:endParaRPr lang="pl-PL">
              <a:latin typeface="Arial" charset="0"/>
              <a:cs typeface="Arial" charset="0"/>
            </a:endParaRPr>
          </a:p>
        </p:txBody>
      </p:sp>
      <p:sp>
        <p:nvSpPr>
          <p:cNvPr id="64514"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FE093-6182-4233-99BE-6BC5EBEB4EA9}" type="slidenum">
              <a:rPr lang="pl-PL">
                <a:cs typeface="Arial" charset="0"/>
              </a:rPr>
              <a:pPr fontAlgn="base">
                <a:spcBef>
                  <a:spcPct val="0"/>
                </a:spcBef>
                <a:spcAft>
                  <a:spcPct val="0"/>
                </a:spcAft>
                <a:defRPr/>
              </a:pPr>
              <a:t>25</a:t>
            </a:fld>
            <a:endParaRPr lang="pl-PL">
              <a:cs typeface="Arial" charset="0"/>
            </a:endParaRPr>
          </a:p>
        </p:txBody>
      </p:sp>
      <p:sp>
        <p:nvSpPr>
          <p:cNvPr id="64515"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Lista organizmów kwarantannowych</a:t>
            </a:r>
          </a:p>
        </p:txBody>
      </p:sp>
      <p:pic>
        <p:nvPicPr>
          <p:cNvPr id="64516" name="Symbol zastępczy obrazu 7" descr="Obraz zawierający tekst&#10;&#10;Opis wygenerowany automatycznie"/>
          <p:cNvPicPr>
            <a:picLocks noGrp="1" noChangeAspect="1"/>
          </p:cNvPicPr>
          <p:nvPr>
            <p:ph type="pic" sz="quarter" idx="11"/>
          </p:nvPr>
        </p:nvPicPr>
        <p:blipFill>
          <a:blip r:embed="rId3"/>
          <a:srcRect l="-4445" r="-4445"/>
          <a:stretch>
            <a:fillRect/>
          </a:stretch>
        </p:blipFill>
        <p:spPr bwMode="auto">
          <a:xfrm>
            <a:off x="269875" y="2071688"/>
            <a:ext cx="5705475" cy="3476625"/>
          </a:xfrm>
          <a:noFill/>
          <a:ln>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ymbol zastępczy tekstu 2"/>
          <p:cNvSpPr>
            <a:spLocks noGrp="1"/>
          </p:cNvSpPr>
          <p:nvPr>
            <p:ph type="body" sz="quarter" idx="17"/>
          </p:nvPr>
        </p:nvSpPr>
        <p:spPr bwMode="auto">
          <a:xfrm>
            <a:off x="757238" y="1812925"/>
            <a:ext cx="515461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Kolejną listą jest lista organizmów priorytetowych. Obejmuje ona 20 szczególnie groźnych szkodników i patogenów, które mogą doprowadzić do ogromnych strat w produkcji rolnej, środowisku oraz społeczeństwie. </a:t>
            </a:r>
          </a:p>
          <a:p>
            <a:pPr eaLnBrk="1" hangingPunct="1"/>
            <a:r>
              <a:rPr lang="pl-PL">
                <a:latin typeface="Arial" charset="0"/>
                <a:cs typeface="Arial" charset="0"/>
              </a:rPr>
              <a:t>Państwa członkowskie mają obowiązek przygotować się na ewentualny pojaw tych organizmów poprzez przygotowanie planów awaryjnych. </a:t>
            </a:r>
          </a:p>
          <a:p>
            <a:pPr eaLnBrk="1" hangingPunct="1"/>
            <a:r>
              <a:rPr lang="pl-PL">
                <a:latin typeface="Arial" charset="0"/>
                <a:cs typeface="Arial" charset="0"/>
              </a:rPr>
              <a:t>Służby ochrony roślin ćwiczą różne scenariusze reakcji po wykryciu organizmu priorytetowego by być gotowym na szybkie działanie w celu ograniczenia skutków jego działalności.</a:t>
            </a:r>
          </a:p>
          <a:p>
            <a:pPr eaLnBrk="1" hangingPunct="1"/>
            <a:endParaRPr lang="pl-PL">
              <a:latin typeface="Arial" charset="0"/>
              <a:cs typeface="Arial" charset="0"/>
            </a:endParaRPr>
          </a:p>
        </p:txBody>
      </p:sp>
      <p:sp>
        <p:nvSpPr>
          <p:cNvPr id="6656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A83271-FA88-49D2-B8EA-43DA2517F8EF}" type="slidenum">
              <a:rPr lang="pl-PL">
                <a:cs typeface="Arial" charset="0"/>
              </a:rPr>
              <a:pPr fontAlgn="base">
                <a:spcBef>
                  <a:spcPct val="0"/>
                </a:spcBef>
                <a:spcAft>
                  <a:spcPct val="0"/>
                </a:spcAft>
                <a:defRPr/>
              </a:pPr>
              <a:t>26</a:t>
            </a:fld>
            <a:endParaRPr lang="pl-PL">
              <a:cs typeface="Arial" charset="0"/>
            </a:endParaRPr>
          </a:p>
        </p:txBody>
      </p:sp>
      <p:pic>
        <p:nvPicPr>
          <p:cNvPr id="66563" name="Symbol zastępczy obrazu 5" descr="Obraz zawierający znak, rysunek&#10;&#10;Opis wygenerowany automatycznie"/>
          <p:cNvPicPr>
            <a:picLocks noGrp="1" noChangeAspect="1"/>
          </p:cNvPicPr>
          <p:nvPr>
            <p:ph type="pic" sz="quarter" idx="11"/>
          </p:nvPr>
        </p:nvPicPr>
        <p:blipFill>
          <a:blip r:embed="rId3"/>
          <a:srcRect l="-29576" r="-29576"/>
          <a:stretch>
            <a:fillRect/>
          </a:stretch>
        </p:blipFill>
        <p:spPr bwMode="auto">
          <a:xfrm>
            <a:off x="5911850" y="2066925"/>
            <a:ext cx="5661025" cy="3500438"/>
          </a:xfrm>
          <a:noFill/>
          <a:ln>
            <a:miter lim="800000"/>
            <a:headEnd/>
            <a:tailEnd/>
          </a:ln>
        </p:spPr>
      </p:pic>
      <p:sp>
        <p:nvSpPr>
          <p:cNvPr id="66564"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Lista organizmów priorytetowych</a:t>
            </a:r>
          </a:p>
        </p:txBody>
      </p:sp>
      <p:sp>
        <p:nvSpPr>
          <p:cNvPr id="11" name="pole tekstowe 10"/>
          <p:cNvSpPr txBox="1"/>
          <p:nvPr/>
        </p:nvSpPr>
        <p:spPr>
          <a:xfrm>
            <a:off x="6465888" y="5770563"/>
            <a:ext cx="5045075" cy="277812"/>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pixabay.com</a:t>
            </a:r>
            <a:r>
              <a:rPr lang="pl-PL" sz="1200" dirty="0">
                <a:latin typeface="+mj-lt"/>
                <a:cs typeface="+mn-cs"/>
              </a:rPr>
              <a:t>/</a:t>
            </a:r>
            <a:r>
              <a:rPr lang="pl-PL" sz="1200" dirty="0" err="1">
                <a:latin typeface="+mj-lt"/>
                <a:cs typeface="+mn-cs"/>
              </a:rPr>
              <a:t>vectors</a:t>
            </a:r>
            <a:r>
              <a:rPr lang="pl-PL" sz="1200" dirty="0">
                <a:latin typeface="+mj-lt"/>
                <a:cs typeface="+mn-cs"/>
              </a:rPr>
              <a:t>/target-arrow-shooting-dart-3823872/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ymbol zastępczy tekstu 2"/>
          <p:cNvSpPr>
            <a:spLocks noGrp="1"/>
          </p:cNvSpPr>
          <p:nvPr>
            <p:ph type="body" sz="quarter" idx="17"/>
          </p:nvPr>
        </p:nvSpPr>
        <p:spPr bwMode="auto">
          <a:xfrm>
            <a:off x="6507163" y="2200275"/>
            <a:ext cx="5110162" cy="321945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Paszport rośliny to etykieta bądź etykieta wraz z dokumentami, która jest dołączona do rośliny lub produktu roślinnego. </a:t>
            </a:r>
          </a:p>
          <a:p>
            <a:pPr eaLnBrk="1" hangingPunct="1"/>
            <a:r>
              <a:rPr lang="pl-PL">
                <a:latin typeface="Arial" charset="0"/>
                <a:cs typeface="Arial" charset="0"/>
              </a:rPr>
              <a:t>Dzięki danym zawartym na paszporcie roślin możliwa jest szybka identyfikacja producenta, dystrybutora lub importera materiału roślinnego. Paszport roślin umożliwia identyfikację ewentualnych źródeł porażenia roślin, produktów roślinnych i przedmiotów przez organizmy kwarantannowe.</a:t>
            </a:r>
          </a:p>
          <a:p>
            <a:pPr eaLnBrk="1" hangingPunct="1"/>
            <a:r>
              <a:rPr lang="pl-PL">
                <a:latin typeface="Arial" charset="0"/>
                <a:cs typeface="Arial" charset="0"/>
              </a:rPr>
              <a:t> </a:t>
            </a:r>
          </a:p>
          <a:p>
            <a:pPr eaLnBrk="1" hangingPunct="1"/>
            <a:endParaRPr lang="pl-PL">
              <a:latin typeface="Arial" charset="0"/>
              <a:cs typeface="Arial" charset="0"/>
            </a:endParaRPr>
          </a:p>
        </p:txBody>
      </p:sp>
      <p:sp>
        <p:nvSpPr>
          <p:cNvPr id="68610"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F6B5D-7DEE-4DE4-A530-985DBB90CAC3}" type="slidenum">
              <a:rPr lang="pl-PL">
                <a:cs typeface="Arial" charset="0"/>
              </a:rPr>
              <a:pPr fontAlgn="base">
                <a:spcBef>
                  <a:spcPct val="0"/>
                </a:spcBef>
                <a:spcAft>
                  <a:spcPct val="0"/>
                </a:spcAft>
                <a:defRPr/>
              </a:pPr>
              <a:t>27</a:t>
            </a:fld>
            <a:endParaRPr lang="pl-PL">
              <a:cs typeface="Arial" charset="0"/>
            </a:endParaRPr>
          </a:p>
        </p:txBody>
      </p:sp>
      <p:sp>
        <p:nvSpPr>
          <p:cNvPr id="68611"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Paszporty roślin</a:t>
            </a:r>
          </a:p>
        </p:txBody>
      </p:sp>
      <p:pic>
        <p:nvPicPr>
          <p:cNvPr id="68612" name="Symbol zastępczy obrazu 7" descr="Obraz zawierający czerwony, koszula&#10;&#10;Opis wygenerowany automatycznie"/>
          <p:cNvPicPr>
            <a:picLocks noGrp="1" noChangeAspect="1"/>
          </p:cNvPicPr>
          <p:nvPr>
            <p:ph type="pic" sz="quarter" idx="11"/>
          </p:nvPr>
        </p:nvPicPr>
        <p:blipFill>
          <a:blip r:embed="rId3"/>
          <a:srcRect l="-67154" r="-67154"/>
          <a:stretch>
            <a:fillRect/>
          </a:stretch>
        </p:blipFill>
        <p:spPr bwMode="auto">
          <a:xfrm>
            <a:off x="269875" y="2071688"/>
            <a:ext cx="5705475" cy="3476625"/>
          </a:xfrm>
          <a:noFill/>
          <a:ln>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ymbol zastępczy tekstu 1"/>
          <p:cNvSpPr>
            <a:spLocks noGrp="1"/>
          </p:cNvSpPr>
          <p:nvPr>
            <p:ph type="body" sz="quarter" idx="17"/>
          </p:nvPr>
        </p:nvSpPr>
        <p:spPr bwMode="auto">
          <a:xfrm>
            <a:off x="6507163" y="2055813"/>
            <a:ext cx="5110162" cy="299085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Świadectwo fitosanitarne poświadcza, iż dany produkt roślinny lub roślina importowane do UE są wolne od agrofagów kwarantannowych.</a:t>
            </a:r>
          </a:p>
          <a:p>
            <a:pPr eaLnBrk="1" hangingPunct="1"/>
            <a:r>
              <a:rPr lang="pl-PL">
                <a:latin typeface="Arial" charset="0"/>
                <a:cs typeface="Arial" charset="0"/>
              </a:rPr>
              <a:t>Obecnie obowiązuje całkowity zakaz importu roślin lub ich fragmentów do krajów Unii Europejskiej, gdy dana roślina nie jest zaopatrzona w świadectwo fitosanitarne. Wyjątek od tej reguły stanowią owoce bananowca, ananasa, duriana, kokosa oraz daktyli.</a:t>
            </a:r>
          </a:p>
        </p:txBody>
      </p:sp>
      <p:pic>
        <p:nvPicPr>
          <p:cNvPr id="70658" name="Symbol zastępczy obrazu 7"/>
          <p:cNvPicPr>
            <a:picLocks noGrp="1" noChangeAspect="1"/>
          </p:cNvPicPr>
          <p:nvPr>
            <p:ph type="pic" sz="quarter" idx="11"/>
          </p:nvPr>
        </p:nvPicPr>
        <p:blipFill>
          <a:blip r:embed="rId2"/>
          <a:srcRect t="3127" b="3127"/>
          <a:stretch>
            <a:fillRect/>
          </a:stretch>
        </p:blipFill>
        <p:spPr bwMode="auto">
          <a:xfrm>
            <a:off x="269875" y="2071688"/>
            <a:ext cx="5705475" cy="3476625"/>
          </a:xfrm>
          <a:noFill/>
          <a:ln>
            <a:miter lim="800000"/>
            <a:headEnd/>
            <a:tailEnd/>
          </a:ln>
        </p:spPr>
      </p:pic>
      <p:sp>
        <p:nvSpPr>
          <p:cNvPr id="70659" name="Symbol zastępczy numeru slajdu 4"/>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A30E0-29BC-409D-A2D5-75E660F1073F}" type="slidenum">
              <a:rPr lang="pl-PL">
                <a:cs typeface="Arial" charset="0"/>
              </a:rPr>
              <a:pPr fontAlgn="base">
                <a:spcBef>
                  <a:spcPct val="0"/>
                </a:spcBef>
                <a:spcAft>
                  <a:spcPct val="0"/>
                </a:spcAft>
                <a:defRPr/>
              </a:pPr>
              <a:t>28</a:t>
            </a:fld>
            <a:endParaRPr lang="pl-PL">
              <a:cs typeface="Arial" charset="0"/>
            </a:endParaRPr>
          </a:p>
        </p:txBody>
      </p:sp>
      <p:sp>
        <p:nvSpPr>
          <p:cNvPr id="70660" name="Symbol zastępczy tekstu 5"/>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Świadectwo fitosanitarne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ymbol zastępczy tekstu 2"/>
          <p:cNvSpPr>
            <a:spLocks noGrp="1"/>
          </p:cNvSpPr>
          <p:nvPr>
            <p:ph type="body" sz="quarter" idx="17"/>
          </p:nvPr>
        </p:nvSpPr>
        <p:spPr bwMode="auto">
          <a:xfrm>
            <a:off x="279400" y="1298575"/>
            <a:ext cx="5154613" cy="45053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Wprowadzanie roślin, produktów roślinnych lub przedmiotów spoza państw Unii Europejskiej jest dozwolone przez wyznaczone punkty wwozu. W punktach tych pracują bardzo dobrze przygotowani inspektorzy Państwowej Inspekcji Ochrony Roślin i Nasiennictwa, którzy przeprowadzają szczegółową kontrolę graniczną.</a:t>
            </a:r>
          </a:p>
          <a:p>
            <a:pPr eaLnBrk="1" hangingPunct="1"/>
            <a:r>
              <a:rPr lang="pl-PL">
                <a:latin typeface="Arial" charset="0"/>
                <a:cs typeface="Arial" charset="0"/>
              </a:rPr>
              <a:t>Graniczna kontrola fitosanitarna obejmuje kolejno następujące etapy:</a:t>
            </a:r>
          </a:p>
          <a:p>
            <a:pPr eaLnBrk="1" hangingPunct="1">
              <a:buFontTx/>
              <a:buChar char="-"/>
            </a:pPr>
            <a:r>
              <a:rPr lang="pl-PL">
                <a:latin typeface="Arial" charset="0"/>
                <a:cs typeface="Arial" charset="0"/>
              </a:rPr>
              <a:t>kontrolę dokumentów, </a:t>
            </a:r>
          </a:p>
          <a:p>
            <a:pPr eaLnBrk="1" hangingPunct="1">
              <a:buFontTx/>
              <a:buChar char="-"/>
            </a:pPr>
            <a:r>
              <a:rPr lang="pl-PL">
                <a:latin typeface="Arial" charset="0"/>
                <a:cs typeface="Arial" charset="0"/>
              </a:rPr>
              <a:t>kontrolę tożsamości,</a:t>
            </a:r>
          </a:p>
          <a:p>
            <a:pPr eaLnBrk="1" hangingPunct="1">
              <a:buFontTx/>
              <a:buChar char="-"/>
            </a:pPr>
            <a:r>
              <a:rPr lang="pl-PL">
                <a:latin typeface="Arial" charset="0"/>
                <a:cs typeface="Arial" charset="0"/>
              </a:rPr>
              <a:t>kontrolę zdrowotności roślin, produktów roślinnych lub przedmiotów.</a:t>
            </a:r>
          </a:p>
          <a:p>
            <a:pPr eaLnBrk="1" hangingPunct="1"/>
            <a:endParaRPr lang="pl-PL">
              <a:latin typeface="Arial" charset="0"/>
              <a:cs typeface="Arial" charset="0"/>
            </a:endParaRPr>
          </a:p>
          <a:p>
            <a:pPr eaLnBrk="1" hangingPunct="1"/>
            <a:endParaRPr lang="pl-PL">
              <a:latin typeface="Arial" charset="0"/>
              <a:cs typeface="Arial" charset="0"/>
            </a:endParaRPr>
          </a:p>
          <a:p>
            <a:pPr eaLnBrk="1" hangingPunct="1"/>
            <a:endParaRPr lang="pl-PL">
              <a:latin typeface="Arial" charset="0"/>
              <a:cs typeface="Arial" charset="0"/>
            </a:endParaRPr>
          </a:p>
        </p:txBody>
      </p:sp>
      <p:sp>
        <p:nvSpPr>
          <p:cNvPr id="7168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E572DA-5BDE-4CB6-BB95-C1229379E3BC}" type="slidenum">
              <a:rPr lang="pl-PL">
                <a:cs typeface="Arial" charset="0"/>
              </a:rPr>
              <a:pPr fontAlgn="base">
                <a:spcBef>
                  <a:spcPct val="0"/>
                </a:spcBef>
                <a:spcAft>
                  <a:spcPct val="0"/>
                </a:spcAft>
                <a:defRPr/>
              </a:pPr>
              <a:t>29</a:t>
            </a:fld>
            <a:endParaRPr lang="pl-PL">
              <a:cs typeface="Arial" charset="0"/>
            </a:endParaRPr>
          </a:p>
        </p:txBody>
      </p:sp>
      <p:sp>
        <p:nvSpPr>
          <p:cNvPr id="71683"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Kontrola graniczna</a:t>
            </a:r>
          </a:p>
        </p:txBody>
      </p:sp>
      <p:pic>
        <p:nvPicPr>
          <p:cNvPr id="71684" name="Symbol zastępczy obrazu 8" descr="Obraz zawierający obiekt, monitor, zegar, mikrofalówka&#10;&#10;Opis wygenerowany automatycznie"/>
          <p:cNvPicPr>
            <a:picLocks noGrp="1" noChangeAspect="1"/>
          </p:cNvPicPr>
          <p:nvPr>
            <p:ph type="pic" sz="quarter" idx="11"/>
          </p:nvPr>
        </p:nvPicPr>
        <p:blipFill>
          <a:blip r:embed="rId3"/>
          <a:srcRect l="-30840" r="-30840"/>
          <a:stretch>
            <a:fillRect/>
          </a:stretch>
        </p:blipFill>
        <p:spPr bwMode="auto">
          <a:xfrm>
            <a:off x="5911850" y="2066925"/>
            <a:ext cx="5661025" cy="3500438"/>
          </a:xfrm>
          <a:noFill/>
          <a:ln>
            <a:miter lim="800000"/>
            <a:headEnd/>
            <a:tailEnd/>
          </a:ln>
        </p:spPr>
      </p:pic>
      <p:sp>
        <p:nvSpPr>
          <p:cNvPr id="10" name="pole tekstowe 9"/>
          <p:cNvSpPr txBox="1"/>
          <p:nvPr/>
        </p:nvSpPr>
        <p:spPr>
          <a:xfrm>
            <a:off x="6705600" y="5429250"/>
            <a:ext cx="5045075" cy="277813"/>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pixabay.com</a:t>
            </a:r>
            <a:r>
              <a:rPr lang="pl-PL" sz="1200" dirty="0">
                <a:latin typeface="+mj-lt"/>
                <a:cs typeface="+mn-cs"/>
              </a:rPr>
              <a:t>/</a:t>
            </a:r>
            <a:r>
              <a:rPr lang="pl-PL" sz="1200" dirty="0" err="1">
                <a:latin typeface="+mj-lt"/>
                <a:cs typeface="+mn-cs"/>
              </a:rPr>
              <a:t>pl</a:t>
            </a:r>
            <a:r>
              <a:rPr lang="pl-PL" sz="1200" dirty="0">
                <a:latin typeface="+mj-lt"/>
                <a:cs typeface="+mn-cs"/>
              </a:rPr>
              <a:t>/</a:t>
            </a:r>
            <a:r>
              <a:rPr lang="pl-PL" sz="1200" dirty="0" err="1">
                <a:latin typeface="+mj-lt"/>
                <a:cs typeface="+mn-cs"/>
              </a:rPr>
              <a:t>illustrations</a:t>
            </a:r>
            <a:r>
              <a:rPr lang="pl-PL" sz="1200" dirty="0">
                <a:latin typeface="+mj-lt"/>
                <a:cs typeface="+mn-cs"/>
              </a:rPr>
              <a:t>/ikona-celnik-policjant-id-1691312/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ymbol zastępczy tekstu 1"/>
          <p:cNvSpPr>
            <a:spLocks noGrp="1"/>
          </p:cNvSpPr>
          <p:nvPr>
            <p:ph type="body" sz="quarter" idx="17"/>
          </p:nvPr>
        </p:nvSpPr>
        <p:spPr bwMode="auto">
          <a:xfrm>
            <a:off x="6507163" y="1471613"/>
            <a:ext cx="5110162" cy="4160837"/>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Źródło tlenu</a:t>
            </a:r>
          </a:p>
          <a:p>
            <a:pPr marL="285750" indent="-285750" eaLnBrk="1" hangingPunct="1">
              <a:buFont typeface="Arial" charset="0"/>
              <a:buChar char="•"/>
            </a:pPr>
            <a:r>
              <a:rPr lang="pl-PL">
                <a:latin typeface="Arial" charset="0"/>
                <a:cs typeface="Arial" charset="0"/>
              </a:rPr>
              <a:t>Wpływ na klimat</a:t>
            </a:r>
          </a:p>
          <a:p>
            <a:pPr marL="285750" indent="-285750" eaLnBrk="1" hangingPunct="1">
              <a:buFont typeface="Arial" charset="0"/>
              <a:buChar char="•"/>
            </a:pPr>
            <a:r>
              <a:rPr lang="pl-PL">
                <a:latin typeface="Arial" charset="0"/>
                <a:cs typeface="Arial" charset="0"/>
              </a:rPr>
              <a:t>Źródło pożywienia</a:t>
            </a:r>
          </a:p>
          <a:p>
            <a:pPr marL="285750" indent="-285750" eaLnBrk="1" hangingPunct="1">
              <a:buFont typeface="Arial" charset="0"/>
              <a:buChar char="•"/>
            </a:pPr>
            <a:r>
              <a:rPr lang="pl-PL">
                <a:latin typeface="Arial" charset="0"/>
                <a:cs typeface="Arial" charset="0"/>
              </a:rPr>
              <a:t>Schronienie</a:t>
            </a:r>
          </a:p>
          <a:p>
            <a:pPr marL="285750" indent="-285750" eaLnBrk="1" hangingPunct="1">
              <a:buFont typeface="Arial" charset="0"/>
              <a:buChar char="•"/>
            </a:pPr>
            <a:r>
              <a:rPr lang="pl-PL">
                <a:latin typeface="Arial" charset="0"/>
                <a:cs typeface="Arial" charset="0"/>
              </a:rPr>
              <a:t>Źródło leków</a:t>
            </a:r>
          </a:p>
          <a:p>
            <a:pPr marL="285750" indent="-285750" eaLnBrk="1" hangingPunct="1">
              <a:buFont typeface="Arial" charset="0"/>
              <a:buChar char="•"/>
            </a:pPr>
            <a:r>
              <a:rPr lang="pl-PL">
                <a:latin typeface="Arial" charset="0"/>
                <a:cs typeface="Arial" charset="0"/>
              </a:rPr>
              <a:t>Produkcja odzieży i papieru</a:t>
            </a:r>
          </a:p>
          <a:p>
            <a:pPr marL="285750" indent="-285750" eaLnBrk="1" hangingPunct="1">
              <a:buFont typeface="Arial" charset="0"/>
              <a:buChar char="•"/>
            </a:pPr>
            <a:r>
              <a:rPr lang="pl-PL">
                <a:latin typeface="Arial" charset="0"/>
                <a:cs typeface="Arial" charset="0"/>
              </a:rPr>
              <a:t>Zastosowanie w kosmetologii</a:t>
            </a:r>
          </a:p>
          <a:p>
            <a:pPr marL="285750" indent="-285750" eaLnBrk="1" hangingPunct="1">
              <a:buFont typeface="Arial" charset="0"/>
              <a:buChar char="•"/>
            </a:pPr>
            <a:r>
              <a:rPr lang="pl-PL">
                <a:latin typeface="Arial" charset="0"/>
                <a:cs typeface="Arial" charset="0"/>
              </a:rPr>
              <a:t>Materiał opałowy i budulcowy</a:t>
            </a:r>
          </a:p>
          <a:p>
            <a:pPr marL="285750" indent="-285750" eaLnBrk="1" hangingPunct="1">
              <a:buFont typeface="Arial" charset="0"/>
              <a:buChar char="•"/>
            </a:pPr>
            <a:r>
              <a:rPr lang="pl-PL">
                <a:latin typeface="Arial" charset="0"/>
                <a:cs typeface="Arial" charset="0"/>
              </a:rPr>
              <a:t>Źródło paliw kopalnych</a:t>
            </a:r>
          </a:p>
          <a:p>
            <a:pPr marL="285750" indent="-285750" eaLnBrk="1" hangingPunct="1">
              <a:buFont typeface="Arial" charset="0"/>
              <a:buChar char="•"/>
            </a:pPr>
            <a:r>
              <a:rPr lang="pl-PL">
                <a:latin typeface="Arial" charset="0"/>
                <a:cs typeface="Arial" charset="0"/>
              </a:rPr>
              <a:t>Walory dekoracyjne i kulturowe</a:t>
            </a:r>
          </a:p>
          <a:p>
            <a:pPr marL="285750" indent="-285750" eaLnBrk="1" hangingPunct="1">
              <a:buFontTx/>
              <a:buChar char="-"/>
            </a:pPr>
            <a:endParaRPr lang="pl-PL">
              <a:latin typeface="Arial" charset="0"/>
              <a:cs typeface="Arial" charset="0"/>
            </a:endParaRPr>
          </a:p>
        </p:txBody>
      </p:sp>
      <p:pic>
        <p:nvPicPr>
          <p:cNvPr id="19458" name="Symbol zastępczy obrazu 9" descr="Obraz zawierający trawa, zewnętrzne, roślina, pole&#10;&#10;Opis wygenerowany automatycznie"/>
          <p:cNvPicPr>
            <a:picLocks noGrp="1" noChangeAspect="1"/>
          </p:cNvPicPr>
          <p:nvPr>
            <p:ph type="pic" sz="quarter" idx="11"/>
          </p:nvPr>
        </p:nvPicPr>
        <p:blipFill>
          <a:blip r:embed="rId3"/>
          <a:srcRect/>
          <a:stretch>
            <a:fillRect/>
          </a:stretch>
        </p:blipFill>
        <p:spPr bwMode="auto">
          <a:xfrm>
            <a:off x="242888" y="1690688"/>
            <a:ext cx="5705475" cy="3476625"/>
          </a:xfrm>
          <a:noFill/>
          <a:ln>
            <a:miter lim="800000"/>
            <a:headEnd/>
            <a:tailEnd/>
          </a:ln>
        </p:spPr>
      </p:pic>
      <p:sp>
        <p:nvSpPr>
          <p:cNvPr id="1945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DD6F1-A682-421D-A063-642FEDB8FC7B}" type="slidenum">
              <a:rPr lang="pl-PL">
                <a:cs typeface="Arial" charset="0"/>
              </a:rPr>
              <a:pPr fontAlgn="base">
                <a:spcBef>
                  <a:spcPct val="0"/>
                </a:spcBef>
                <a:spcAft>
                  <a:spcPct val="0"/>
                </a:spcAft>
                <a:defRPr/>
              </a:pPr>
              <a:t>3</a:t>
            </a:fld>
            <a:endParaRPr lang="pl-PL">
              <a:cs typeface="Arial" charset="0"/>
            </a:endParaRPr>
          </a:p>
        </p:txBody>
      </p:sp>
      <p:sp>
        <p:nvSpPr>
          <p:cNvPr id="19460"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Znaczenie roślin dla życia na Ziemi</a:t>
            </a:r>
          </a:p>
        </p:txBody>
      </p:sp>
      <p:sp>
        <p:nvSpPr>
          <p:cNvPr id="11" name="pole tekstowe 10"/>
          <p:cNvSpPr txBox="1"/>
          <p:nvPr/>
        </p:nvSpPr>
        <p:spPr>
          <a:xfrm>
            <a:off x="153988" y="5167313"/>
            <a:ext cx="5794375" cy="461962"/>
          </a:xfrm>
          <a:prstGeom prst="rect">
            <a:avLst/>
          </a:prstGeom>
          <a:noFill/>
        </p:spPr>
        <p:txBody>
          <a:bodyPr>
            <a:spAutoFit/>
          </a:bodyPr>
          <a:lstStyle/>
          <a:p>
            <a:pPr fontAlgn="auto">
              <a:spcBef>
                <a:spcPts val="0"/>
              </a:spcBef>
              <a:spcAft>
                <a:spcPts val="0"/>
              </a:spcAft>
              <a:defRPr/>
            </a:pPr>
            <a:r>
              <a:rPr lang="pl-PL" sz="1200" err="1">
                <a:latin typeface="+mj-lt"/>
                <a:cs typeface="+mn-cs"/>
              </a:rPr>
              <a:t>https</a:t>
            </a:r>
            <a:r>
              <a:rPr lang="pl-PL" sz="1200">
                <a:latin typeface="+mj-lt"/>
                <a:cs typeface="+mn-cs"/>
              </a:rPr>
              <a:t>://</a:t>
            </a:r>
            <a:r>
              <a:rPr lang="pl-PL" sz="1200" err="1">
                <a:latin typeface="+mj-lt"/>
                <a:cs typeface="+mn-cs"/>
              </a:rPr>
              <a:t>www.publicdomainpictures.net</a:t>
            </a:r>
            <a:r>
              <a:rPr lang="pl-PL" sz="1200">
                <a:latin typeface="+mj-lt"/>
                <a:cs typeface="+mn-cs"/>
              </a:rPr>
              <a:t>/</a:t>
            </a:r>
            <a:r>
              <a:rPr lang="pl-PL" sz="1200" err="1">
                <a:latin typeface="+mj-lt"/>
                <a:cs typeface="+mn-cs"/>
              </a:rPr>
              <a:t>pl</a:t>
            </a:r>
            <a:r>
              <a:rPr lang="pl-PL" sz="1200">
                <a:latin typeface="+mj-lt"/>
                <a:cs typeface="+mn-cs"/>
              </a:rPr>
              <a:t>/</a:t>
            </a:r>
            <a:r>
              <a:rPr lang="pl-PL" sz="1200" err="1">
                <a:latin typeface="+mj-lt"/>
                <a:cs typeface="+mn-cs"/>
              </a:rPr>
              <a:t>view-image.php?image</a:t>
            </a:r>
            <a:r>
              <a:rPr lang="pl-PL" sz="1200">
                <a:latin typeface="+mj-lt"/>
                <a:cs typeface="+mn-cs"/>
              </a:rPr>
              <a:t>=297966&amp;picture=laka-lasu-deszczowego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ymbol zastępczy tekstu 2"/>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Kolejnym zastosowanym rozwiązaniem mającym na celu zwiększenia bezpieczeństwa fitosanitarnego jest lista regulowanych agrofagów niekwarantannowych. Jest to grupa agrofagów przenoszonych głównie przez określone rośliny przeznaczone do sadzenia a ich rozprzestrzenienie może doprowadzić do znacznych strat gospodarczych. Ponadto dla organizmów tych dostępne są skuteczne środki zapobiegające ich występowaniu.</a:t>
            </a:r>
          </a:p>
          <a:p>
            <a:pPr eaLnBrk="1" hangingPunct="1"/>
            <a:endParaRPr lang="pl-PL">
              <a:latin typeface="Arial" charset="0"/>
              <a:cs typeface="Arial" charset="0"/>
            </a:endParaRPr>
          </a:p>
          <a:p>
            <a:pPr eaLnBrk="1" hangingPunct="1"/>
            <a:endParaRPr lang="pl-PL">
              <a:latin typeface="Arial" charset="0"/>
              <a:cs typeface="Arial" charset="0"/>
            </a:endParaRPr>
          </a:p>
        </p:txBody>
      </p:sp>
      <p:sp>
        <p:nvSpPr>
          <p:cNvPr id="73730"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FFBC3-B63D-41A4-ADF5-1B780141ACF6}" type="slidenum">
              <a:rPr lang="pl-PL">
                <a:cs typeface="Arial" charset="0"/>
              </a:rPr>
              <a:pPr fontAlgn="base">
                <a:spcBef>
                  <a:spcPct val="0"/>
                </a:spcBef>
                <a:spcAft>
                  <a:spcPct val="0"/>
                </a:spcAft>
                <a:defRPr/>
              </a:pPr>
              <a:t>30</a:t>
            </a:fld>
            <a:endParaRPr lang="pl-PL">
              <a:cs typeface="Arial" charset="0"/>
            </a:endParaRPr>
          </a:p>
        </p:txBody>
      </p:sp>
      <p:sp>
        <p:nvSpPr>
          <p:cNvPr id="73731"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Regulowane agrofagi niekwarantannowe</a:t>
            </a:r>
          </a:p>
        </p:txBody>
      </p:sp>
      <p:pic>
        <p:nvPicPr>
          <p:cNvPr id="73732" name="Symbol zastępczy obrazu 8" descr="Obraz zawierający osoba, żółty, pociąg, siedzi&#10;&#10;Opis wygenerowany automatycznie"/>
          <p:cNvPicPr>
            <a:picLocks noGrp="1" noChangeAspect="1"/>
          </p:cNvPicPr>
          <p:nvPr>
            <p:ph type="pic" sz="quarter" idx="11"/>
          </p:nvPr>
        </p:nvPicPr>
        <p:blipFill>
          <a:blip r:embed="rId3"/>
          <a:srcRect l="-32040" r="-32040"/>
          <a:stretch>
            <a:fillRect/>
          </a:stretch>
        </p:blipFill>
        <p:spPr bwMode="auto">
          <a:xfrm>
            <a:off x="279400" y="1690688"/>
            <a:ext cx="5705475" cy="3476625"/>
          </a:xfrm>
          <a:noFill/>
          <a:ln>
            <a:miter lim="800000"/>
            <a:headEnd/>
            <a:tailEnd/>
          </a:ln>
        </p:spPr>
      </p:pic>
      <p:sp>
        <p:nvSpPr>
          <p:cNvPr id="10" name="pole tekstowe 9"/>
          <p:cNvSpPr txBox="1"/>
          <p:nvPr/>
        </p:nvSpPr>
        <p:spPr>
          <a:xfrm>
            <a:off x="1346200" y="5167313"/>
            <a:ext cx="4602163" cy="261937"/>
          </a:xfrm>
          <a:prstGeom prst="rect">
            <a:avLst/>
          </a:prstGeom>
          <a:noFill/>
        </p:spPr>
        <p:txBody>
          <a:bodyPr>
            <a:spAutoFit/>
          </a:bodyPr>
          <a:lstStyle/>
          <a:p>
            <a:pPr fontAlgn="auto">
              <a:spcBef>
                <a:spcPts val="0"/>
              </a:spcBef>
              <a:spcAft>
                <a:spcPts val="0"/>
              </a:spcAft>
              <a:defRPr/>
            </a:pPr>
            <a:r>
              <a:rPr lang="pl-PL" sz="1050" dirty="0" err="1">
                <a:latin typeface="+mj-lt"/>
                <a:cs typeface="+mn-cs"/>
              </a:rPr>
              <a:t>https</a:t>
            </a:r>
            <a:r>
              <a:rPr lang="pl-PL" sz="1050" dirty="0">
                <a:latin typeface="+mj-lt"/>
                <a:cs typeface="+mn-cs"/>
              </a:rPr>
              <a:t>://</a:t>
            </a:r>
            <a:r>
              <a:rPr lang="pl-PL" sz="1050" dirty="0" err="1">
                <a:latin typeface="+mj-lt"/>
                <a:cs typeface="+mn-cs"/>
              </a:rPr>
              <a:t>www.flickr.com</a:t>
            </a:r>
            <a:r>
              <a:rPr lang="pl-PL" sz="1050" dirty="0">
                <a:latin typeface="+mj-lt"/>
                <a:cs typeface="+mn-cs"/>
              </a:rPr>
              <a:t>/</a:t>
            </a:r>
            <a:r>
              <a:rPr lang="pl-PL" sz="1050" dirty="0" err="1">
                <a:latin typeface="+mj-lt"/>
                <a:cs typeface="+mn-cs"/>
              </a:rPr>
              <a:t>photos</a:t>
            </a:r>
            <a:r>
              <a:rPr lang="pl-PL" sz="1050" dirty="0">
                <a:latin typeface="+mj-lt"/>
                <a:cs typeface="+mn-cs"/>
              </a:rPr>
              <a:t>/</a:t>
            </a:r>
            <a:r>
              <a:rPr lang="pl-PL" sz="1050" dirty="0" err="1">
                <a:latin typeface="+mj-lt"/>
                <a:cs typeface="+mn-cs"/>
              </a:rPr>
              <a:t>haikumania</a:t>
            </a:r>
            <a:r>
              <a:rPr lang="pl-PL" sz="1050" dirty="0">
                <a:latin typeface="+mj-lt"/>
                <a:cs typeface="+mn-cs"/>
              </a:rPr>
              <a:t>/6819145502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ymbol zastępczy tekstu 2"/>
          <p:cNvSpPr>
            <a:spLocks noGrp="1"/>
          </p:cNvSpPr>
          <p:nvPr>
            <p:ph type="body" sz="quarter" idx="17"/>
          </p:nvPr>
        </p:nvSpPr>
        <p:spPr bwMode="auto">
          <a:xfrm>
            <a:off x="301625" y="1217613"/>
            <a:ext cx="5154613" cy="442277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Na podstawie danych o biologii danego organizmu jego roślin żywicielskich, obecnego obszaru występowania i wpływu na tym obszarze ocenia się ryzyka i prawdopodobieństwa: przedostania się organizmu na interesujący nas obszar, prawdopodobieństwo zadomowienia się tegoż organizmu na danym obszarze, potencjalną wielkość rozprzestrzenienia badanego organizmu oraz potencjalne szkody i straty, które dany organizm może spowodować w naszej gospodarce i rolnictwie. Na podstawie tak wykonanej analizy można podjąć decyzję czy badany organizm powinien być organizmem w jakikolwiek sposób regulowany, lub czy powinien trafić na listę organizmów kwarantannowych.</a:t>
            </a:r>
          </a:p>
          <a:p>
            <a:pPr eaLnBrk="1" hangingPunct="1"/>
            <a:endParaRPr lang="pl-PL">
              <a:latin typeface="Arial" charset="0"/>
              <a:cs typeface="Arial" charset="0"/>
            </a:endParaRPr>
          </a:p>
          <a:p>
            <a:pPr eaLnBrk="1" hangingPunct="1"/>
            <a:endParaRPr lang="pl-PL">
              <a:latin typeface="Arial" charset="0"/>
              <a:cs typeface="Arial" charset="0"/>
            </a:endParaRPr>
          </a:p>
        </p:txBody>
      </p:sp>
      <p:sp>
        <p:nvSpPr>
          <p:cNvPr id="75778"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3D9A9-D467-4863-B7B8-2E5B3781C1BE}" type="slidenum">
              <a:rPr lang="pl-PL">
                <a:cs typeface="Arial" charset="0"/>
              </a:rPr>
              <a:pPr fontAlgn="base">
                <a:spcBef>
                  <a:spcPct val="0"/>
                </a:spcBef>
                <a:spcAft>
                  <a:spcPct val="0"/>
                </a:spcAft>
                <a:defRPr/>
              </a:pPr>
              <a:t>31</a:t>
            </a:fld>
            <a:endParaRPr lang="pl-PL">
              <a:cs typeface="Arial" charset="0"/>
            </a:endParaRPr>
          </a:p>
        </p:txBody>
      </p:sp>
      <p:sp>
        <p:nvSpPr>
          <p:cNvPr id="75779"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Ocena ryzyka</a:t>
            </a:r>
          </a:p>
        </p:txBody>
      </p:sp>
      <p:pic>
        <p:nvPicPr>
          <p:cNvPr id="75780" name="Symbol zastępczy obrazu 10" descr="Obraz zawierający woda, siedzi, lampa, małe&#10;&#10;Opis wygenerowany automatycznie"/>
          <p:cNvPicPr>
            <a:picLocks noGrp="1" noChangeAspect="1"/>
          </p:cNvPicPr>
          <p:nvPr>
            <p:ph type="pic" sz="quarter" idx="11"/>
          </p:nvPr>
        </p:nvPicPr>
        <p:blipFill>
          <a:blip r:embed="rId3"/>
          <a:srcRect/>
          <a:stretch>
            <a:fillRect/>
          </a:stretch>
        </p:blipFill>
        <p:spPr bwMode="auto">
          <a:xfrm>
            <a:off x="5857875" y="1677988"/>
            <a:ext cx="5661025" cy="3502025"/>
          </a:xfrm>
          <a:noFill/>
          <a:ln>
            <a:miter lim="800000"/>
            <a:headEnd/>
            <a:tailEnd/>
          </a:ln>
        </p:spPr>
      </p:pic>
      <p:sp>
        <p:nvSpPr>
          <p:cNvPr id="14" name="pole tekstowe 13"/>
          <p:cNvSpPr txBox="1"/>
          <p:nvPr/>
        </p:nvSpPr>
        <p:spPr>
          <a:xfrm>
            <a:off x="5857875" y="5308600"/>
            <a:ext cx="5045075" cy="276225"/>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www.piqsels.com</a:t>
            </a:r>
            <a:r>
              <a:rPr lang="pl-PL" sz="1200" dirty="0">
                <a:latin typeface="+mj-lt"/>
                <a:cs typeface="+mn-cs"/>
              </a:rPr>
              <a:t>/en/public-</a:t>
            </a:r>
            <a:r>
              <a:rPr lang="pl-PL" sz="1200" dirty="0" err="1">
                <a:latin typeface="+mj-lt"/>
                <a:cs typeface="+mn-cs"/>
              </a:rPr>
              <a:t>domain</a:t>
            </a:r>
            <a:r>
              <a:rPr lang="pl-PL" sz="1200" dirty="0">
                <a:latin typeface="+mj-lt"/>
                <a:cs typeface="+mn-cs"/>
              </a:rPr>
              <a:t>-</a:t>
            </a:r>
            <a:r>
              <a:rPr lang="pl-PL" sz="1200" dirty="0" err="1">
                <a:latin typeface="+mj-lt"/>
                <a:cs typeface="+mn-cs"/>
              </a:rPr>
              <a:t>photo-zbrrx</a:t>
            </a:r>
            <a:r>
              <a:rPr lang="pl-PL" sz="1200" dirty="0">
                <a:latin typeface="+mj-lt"/>
                <a:cs typeface="+mn-cs"/>
              </a:rPr>
              <a:t>/</a:t>
            </a:r>
            <a:r>
              <a:rPr lang="pl-PL" sz="1200" dirty="0" err="1">
                <a:latin typeface="+mj-lt"/>
                <a:cs typeface="+mn-cs"/>
              </a:rPr>
              <a:t>download</a:t>
            </a:r>
            <a:r>
              <a:rPr lang="pl-PL" sz="1200" dirty="0">
                <a:latin typeface="+mj-lt"/>
                <a:cs typeface="+mn-cs"/>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ymbol zastępczy tekstu 2"/>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Dla niektórych kierunków importu oraz pewnych przedmiotów lub produktów roślinnych ustanowiono odpowiednie wymogi szczególne dotyczące ich wprowadzania na terytorium UE. Wśród takich wymogów są urzędowe poświadczenia organizacji ochrony roślin państw trzecich zaświadczające, iż dana przesyłka jest wolna od agrofagów. Innym środkiem jest oświadczenie o pochodzeniu danej przesyłki z obszaru lub gospodarstwa wolnego od danego agrofaga.</a:t>
            </a:r>
          </a:p>
          <a:p>
            <a:pPr eaLnBrk="1" hangingPunct="1"/>
            <a:endParaRPr lang="pl-PL">
              <a:latin typeface="Arial" charset="0"/>
              <a:cs typeface="Arial" charset="0"/>
            </a:endParaRPr>
          </a:p>
          <a:p>
            <a:pPr eaLnBrk="1" hangingPunct="1"/>
            <a:endParaRPr lang="pl-PL">
              <a:latin typeface="Arial" charset="0"/>
              <a:cs typeface="Arial" charset="0"/>
            </a:endParaRPr>
          </a:p>
        </p:txBody>
      </p:sp>
      <p:sp>
        <p:nvSpPr>
          <p:cNvPr id="7782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9AA224-F6B7-4592-8DCA-EBA5CE80F948}" type="slidenum">
              <a:rPr lang="pl-PL">
                <a:cs typeface="Arial" charset="0"/>
              </a:rPr>
              <a:pPr fontAlgn="base">
                <a:spcBef>
                  <a:spcPct val="0"/>
                </a:spcBef>
                <a:spcAft>
                  <a:spcPct val="0"/>
                </a:spcAft>
                <a:defRPr/>
              </a:pPr>
              <a:t>32</a:t>
            </a:fld>
            <a:endParaRPr lang="pl-PL">
              <a:cs typeface="Arial" charset="0"/>
            </a:endParaRPr>
          </a:p>
        </p:txBody>
      </p:sp>
      <p:sp>
        <p:nvSpPr>
          <p:cNvPr id="77827"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Szczególne wymagania importowe</a:t>
            </a:r>
          </a:p>
        </p:txBody>
      </p:sp>
      <p:pic>
        <p:nvPicPr>
          <p:cNvPr id="77828" name="Symbol zastępczy obrazu 8" descr="Obraz zawierający kontener, budynek, zewnętrzne, obiekt&#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10" name="pole tekstowe 9"/>
          <p:cNvSpPr txBox="1"/>
          <p:nvPr/>
        </p:nvSpPr>
        <p:spPr>
          <a:xfrm>
            <a:off x="279400" y="5640388"/>
            <a:ext cx="5705475" cy="254000"/>
          </a:xfrm>
          <a:prstGeom prst="rect">
            <a:avLst/>
          </a:prstGeom>
          <a:noFill/>
        </p:spPr>
        <p:txBody>
          <a:bodyPr>
            <a:spAutoFit/>
          </a:bodyPr>
          <a:lstStyle/>
          <a:p>
            <a:pPr fontAlgn="auto">
              <a:spcBef>
                <a:spcPts val="0"/>
              </a:spcBef>
              <a:spcAft>
                <a:spcPts val="0"/>
              </a:spcAft>
              <a:defRPr/>
            </a:pPr>
            <a:r>
              <a:rPr lang="pl-PL" sz="1050" dirty="0" err="1">
                <a:latin typeface="+mj-lt"/>
                <a:cs typeface="+mn-cs"/>
              </a:rPr>
              <a:t>https</a:t>
            </a:r>
            <a:r>
              <a:rPr lang="pl-PL" sz="1050" dirty="0">
                <a:latin typeface="+mj-lt"/>
                <a:cs typeface="+mn-cs"/>
              </a:rPr>
              <a:t>://</a:t>
            </a:r>
            <a:r>
              <a:rPr lang="pl-PL" sz="1050" dirty="0" err="1">
                <a:latin typeface="+mj-lt"/>
                <a:cs typeface="+mn-cs"/>
              </a:rPr>
              <a:t>www.publicdomainpictures.net</a:t>
            </a:r>
            <a:r>
              <a:rPr lang="pl-PL" sz="1050" dirty="0">
                <a:latin typeface="+mj-lt"/>
                <a:cs typeface="+mn-cs"/>
              </a:rPr>
              <a:t>/</a:t>
            </a:r>
            <a:r>
              <a:rPr lang="pl-PL" sz="1050" dirty="0" err="1">
                <a:latin typeface="+mj-lt"/>
                <a:cs typeface="+mn-cs"/>
              </a:rPr>
              <a:t>pl</a:t>
            </a:r>
            <a:r>
              <a:rPr lang="pl-PL" sz="1050" dirty="0">
                <a:latin typeface="+mj-lt"/>
                <a:cs typeface="+mn-cs"/>
              </a:rPr>
              <a:t>/</a:t>
            </a:r>
            <a:r>
              <a:rPr lang="pl-PL" sz="1050" dirty="0" err="1">
                <a:latin typeface="+mj-lt"/>
                <a:cs typeface="+mn-cs"/>
              </a:rPr>
              <a:t>view-image.php</a:t>
            </a:r>
            <a:r>
              <a:rPr lang="pl-PL" sz="1050" dirty="0">
                <a:latin typeface="+mj-lt"/>
                <a:cs typeface="+mn-cs"/>
              </a:rPr>
              <a:t>? image=31345&amp;picture=pojemniki-1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ymbol zastępczy tekstu 2"/>
          <p:cNvSpPr>
            <a:spLocks noGrp="1"/>
          </p:cNvSpPr>
          <p:nvPr>
            <p:ph type="body" sz="quarter" idx="17"/>
          </p:nvPr>
        </p:nvSpPr>
        <p:spPr bwMode="auto">
          <a:xfrm>
            <a:off x="501650" y="2884488"/>
            <a:ext cx="5156200" cy="186690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Ponadto przygotowano listę tzw. roślin wysokiego ryzyka, których import do Unii Europejskiej jest zakazany ze wszystkich państw do momentu wykonania analizy ryzyka i wydania zgody na ten import. Należy zauważyć, iż każde państwo z osobna musi taką zgodę uzyskać.</a:t>
            </a:r>
          </a:p>
          <a:p>
            <a:pPr eaLnBrk="1" hangingPunct="1"/>
            <a:endParaRPr lang="pl-PL">
              <a:latin typeface="Arial" charset="0"/>
              <a:cs typeface="Arial" charset="0"/>
            </a:endParaRPr>
          </a:p>
          <a:p>
            <a:pPr eaLnBrk="1" hangingPunct="1"/>
            <a:endParaRPr lang="pl-PL">
              <a:latin typeface="Arial" charset="0"/>
              <a:cs typeface="Arial" charset="0"/>
            </a:endParaRPr>
          </a:p>
        </p:txBody>
      </p:sp>
      <p:sp>
        <p:nvSpPr>
          <p:cNvPr id="79874"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C57F7-676E-41DF-9D43-DB011A71909A}" type="slidenum">
              <a:rPr lang="pl-PL">
                <a:cs typeface="Arial" charset="0"/>
              </a:rPr>
              <a:pPr fontAlgn="base">
                <a:spcBef>
                  <a:spcPct val="0"/>
                </a:spcBef>
                <a:spcAft>
                  <a:spcPct val="0"/>
                </a:spcAft>
                <a:defRPr/>
              </a:pPr>
              <a:t>33</a:t>
            </a:fld>
            <a:endParaRPr lang="pl-PL">
              <a:cs typeface="Arial" charset="0"/>
            </a:endParaRPr>
          </a:p>
        </p:txBody>
      </p:sp>
      <p:sp>
        <p:nvSpPr>
          <p:cNvPr id="79875"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Rośliny wysokiego ryzyka</a:t>
            </a:r>
          </a:p>
        </p:txBody>
      </p:sp>
      <p:pic>
        <p:nvPicPr>
          <p:cNvPr id="79876" name="Symbol zastępczy obrazu 8" descr="Obraz zawierający stół, kobieta, komputer, drewniane&#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
        <p:nvSpPr>
          <p:cNvPr id="10" name="pole tekstowe 9"/>
          <p:cNvSpPr txBox="1"/>
          <p:nvPr/>
        </p:nvSpPr>
        <p:spPr>
          <a:xfrm>
            <a:off x="5835650" y="5567363"/>
            <a:ext cx="5737225" cy="461962"/>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www.needpix.com</a:t>
            </a:r>
            <a:r>
              <a:rPr lang="pl-PL" sz="1200" dirty="0">
                <a:latin typeface="+mj-lt"/>
                <a:cs typeface="+mn-cs"/>
              </a:rPr>
              <a:t>/</a:t>
            </a:r>
            <a:r>
              <a:rPr lang="pl-PL" sz="1200" dirty="0" err="1">
                <a:latin typeface="+mj-lt"/>
                <a:cs typeface="+mn-cs"/>
              </a:rPr>
              <a:t>photo</a:t>
            </a:r>
            <a:r>
              <a:rPr lang="pl-PL" sz="1200" dirty="0">
                <a:latin typeface="+mj-lt"/>
                <a:cs typeface="+mn-cs"/>
              </a:rPr>
              <a:t>/</a:t>
            </a:r>
            <a:r>
              <a:rPr lang="pl-PL" sz="1200" dirty="0" err="1">
                <a:latin typeface="+mj-lt"/>
                <a:cs typeface="+mn-cs"/>
              </a:rPr>
              <a:t>download</a:t>
            </a:r>
            <a:r>
              <a:rPr lang="pl-PL" sz="1200" dirty="0">
                <a:latin typeface="+mj-lt"/>
                <a:cs typeface="+mn-cs"/>
              </a:rPr>
              <a:t>/1292177/</a:t>
            </a:r>
            <a:r>
              <a:rPr lang="pl-PL" sz="1200" dirty="0" err="1">
                <a:latin typeface="+mj-lt"/>
                <a:cs typeface="+mn-cs"/>
              </a:rPr>
              <a:t>tightrope</a:t>
            </a:r>
            <a:r>
              <a:rPr lang="pl-PL" sz="1200" dirty="0">
                <a:latin typeface="+mj-lt"/>
                <a:cs typeface="+mn-cs"/>
              </a:rPr>
              <a:t>-walk-</a:t>
            </a:r>
            <a:r>
              <a:rPr lang="pl-PL" sz="1200" dirty="0" err="1">
                <a:latin typeface="+mj-lt"/>
                <a:cs typeface="+mn-cs"/>
              </a:rPr>
              <a:t>balance</a:t>
            </a:r>
            <a:r>
              <a:rPr lang="pl-PL" sz="1200" dirty="0">
                <a:latin typeface="+mj-lt"/>
                <a:cs typeface="+mn-cs"/>
              </a:rPr>
              <a:t>- </a:t>
            </a:r>
            <a:r>
              <a:rPr lang="pl-PL" sz="1200" dirty="0" err="1">
                <a:latin typeface="+mj-lt"/>
                <a:cs typeface="+mn-cs"/>
              </a:rPr>
              <a:t>rope</a:t>
            </a:r>
            <a:r>
              <a:rPr lang="pl-PL" sz="1200" dirty="0">
                <a:latin typeface="+mj-lt"/>
                <a:cs typeface="+mn-cs"/>
              </a:rPr>
              <a:t>-</a:t>
            </a:r>
            <a:r>
              <a:rPr lang="pl-PL" sz="1200" dirty="0" err="1">
                <a:latin typeface="+mj-lt"/>
                <a:cs typeface="+mn-cs"/>
              </a:rPr>
              <a:t>danger</a:t>
            </a:r>
            <a:r>
              <a:rPr lang="pl-PL" sz="1200" dirty="0">
                <a:latin typeface="+mj-lt"/>
                <a:cs typeface="+mn-cs"/>
              </a:rPr>
              <a:t>-</a:t>
            </a:r>
            <a:r>
              <a:rPr lang="pl-PL" sz="1200" dirty="0" err="1">
                <a:latin typeface="+mj-lt"/>
                <a:cs typeface="+mn-cs"/>
              </a:rPr>
              <a:t>risk</a:t>
            </a:r>
            <a:r>
              <a:rPr lang="pl-PL" sz="1200" dirty="0">
                <a:latin typeface="+mj-lt"/>
                <a:cs typeface="+mn-cs"/>
              </a:rPr>
              <a:t>-pole-</a:t>
            </a:r>
            <a:r>
              <a:rPr lang="pl-PL" sz="1200" dirty="0" err="1">
                <a:latin typeface="+mj-lt"/>
                <a:cs typeface="+mn-cs"/>
              </a:rPr>
              <a:t>male</a:t>
            </a:r>
            <a:r>
              <a:rPr lang="pl-PL" sz="1200" dirty="0">
                <a:latin typeface="+mj-lt"/>
                <a:cs typeface="+mn-cs"/>
              </a:rPr>
              <a:t>-</a:t>
            </a:r>
            <a:r>
              <a:rPr lang="pl-PL" sz="1200" dirty="0" err="1">
                <a:latin typeface="+mj-lt"/>
                <a:cs typeface="+mn-cs"/>
              </a:rPr>
              <a:t>confident</a:t>
            </a:r>
            <a:r>
              <a:rPr lang="pl-PL" sz="1200" dirty="0">
                <a:latin typeface="+mj-lt"/>
                <a:cs typeface="+mn-cs"/>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ymbol zastępczy tekstu 4"/>
          <p:cNvSpPr>
            <a:spLocks noGrp="1"/>
          </p:cNvSpPr>
          <p:nvPr>
            <p:ph type="body" sz="quarter" idx="14"/>
          </p:nvPr>
        </p:nvSpPr>
        <p:spPr bwMode="auto">
          <a:xfrm>
            <a:off x="5999163" y="639763"/>
            <a:ext cx="5683250" cy="6746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Quiz</a:t>
            </a:r>
          </a:p>
        </p:txBody>
      </p:sp>
      <p:sp>
        <p:nvSpPr>
          <p:cNvPr id="81922" name="Symbol zastępczy tekstu 5"/>
          <p:cNvSpPr>
            <a:spLocks noGrp="1"/>
          </p:cNvSpPr>
          <p:nvPr>
            <p:ph type="body" sz="quarter" idx="18"/>
          </p:nvPr>
        </p:nvSpPr>
        <p:spPr bwMode="auto">
          <a:xfrm>
            <a:off x="2667000" y="2287588"/>
            <a:ext cx="8931275" cy="7127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4000">
                <a:latin typeface="Arial" charset="0"/>
                <a:cs typeface="Arial" charset="0"/>
              </a:rPr>
              <a:t>Link do narzędzia edukacyjnego </a:t>
            </a:r>
            <a:r>
              <a:rPr lang="pl-PL" sz="4000">
                <a:latin typeface="Arial" charset="0"/>
                <a:cs typeface="Arial" charset="0"/>
                <a:hlinkClick r:id="rId2"/>
              </a:rPr>
              <a:t>Kahoot!</a:t>
            </a:r>
            <a:endParaRPr lang="pl-PL" sz="4000">
              <a:latin typeface="Arial" charset="0"/>
              <a:cs typeface="Arial" charset="0"/>
            </a:endParaRPr>
          </a:p>
        </p:txBody>
      </p:sp>
      <p:sp>
        <p:nvSpPr>
          <p:cNvPr id="81923" name="Symbol zastępczy numeru slajdu 3"/>
          <p:cNvSpPr>
            <a:spLocks noGrp="1"/>
          </p:cNvSpPr>
          <p:nvPr>
            <p:ph type="sldNum" sz="quarter" idx="4294967295"/>
          </p:nvPr>
        </p:nvSpPr>
        <p:spPr bwMode="auto">
          <a:xfrm>
            <a:off x="11726863" y="6267450"/>
            <a:ext cx="465137" cy="2317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7F7D4B8-3F4C-45E5-9634-F7A1F066EE10}" type="slidenum">
              <a:rPr lang="pl-PL">
                <a:cs typeface="Arial" charset="0"/>
              </a:rPr>
              <a:pPr fontAlgn="base">
                <a:spcBef>
                  <a:spcPct val="0"/>
                </a:spcBef>
                <a:spcAft>
                  <a:spcPct val="0"/>
                </a:spcAft>
                <a:defRPr/>
              </a:pPr>
              <a:t>34</a:t>
            </a:fld>
            <a:endParaRPr lang="pl-PL">
              <a:cs typeface="Arial" charset="0"/>
            </a:endParaRPr>
          </a:p>
        </p:txBody>
      </p:sp>
      <p:sp>
        <p:nvSpPr>
          <p:cNvPr id="7" name="pole tekstowe 6"/>
          <p:cNvSpPr txBox="1"/>
          <p:nvPr/>
        </p:nvSpPr>
        <p:spPr>
          <a:xfrm>
            <a:off x="3313113" y="4329113"/>
            <a:ext cx="8413750" cy="1938337"/>
          </a:xfrm>
          <a:prstGeom prst="rect">
            <a:avLst/>
          </a:prstGeom>
          <a:noFill/>
        </p:spPr>
        <p:txBody>
          <a:bodyPr>
            <a:spAutoFit/>
          </a:bodyPr>
          <a:lstStyle/>
          <a:p>
            <a:pPr fontAlgn="auto">
              <a:spcBef>
                <a:spcPts val="0"/>
              </a:spcBef>
              <a:spcAft>
                <a:spcPts val="0"/>
              </a:spcAft>
              <a:defRPr/>
            </a:pPr>
            <a:r>
              <a:rPr lang="pl-PL" sz="4000" dirty="0">
                <a:latin typeface="+mj-lt"/>
                <a:cs typeface="+mn-cs"/>
              </a:rPr>
              <a:t>Uczniowie:</a:t>
            </a:r>
          </a:p>
          <a:p>
            <a:pPr fontAlgn="auto">
              <a:spcBef>
                <a:spcPts val="0"/>
              </a:spcBef>
              <a:spcAft>
                <a:spcPts val="0"/>
              </a:spcAft>
              <a:defRPr/>
            </a:pPr>
            <a:r>
              <a:rPr lang="pl-PL" sz="4000" dirty="0">
                <a:latin typeface="+mj-lt"/>
                <a:cs typeface="+mn-cs"/>
              </a:rPr>
              <a:t>Proszę na urządzeniach mobilnych wejść na stronę </a:t>
            </a:r>
            <a:r>
              <a:rPr lang="pl-PL" sz="4000" b="1" dirty="0">
                <a:latin typeface="+mj-lt"/>
                <a:cs typeface="+mn-cs"/>
                <a:hlinkClick r:id="rId3"/>
              </a:rPr>
              <a:t>www.kahoot.it</a:t>
            </a:r>
            <a:endParaRPr lang="pl-PL" sz="4000" b="1" dirty="0">
              <a:latin typeface="+mj-lt"/>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ymbol zastępczy tekstu 4"/>
          <p:cNvSpPr>
            <a:spLocks noGrp="1"/>
          </p:cNvSpPr>
          <p:nvPr>
            <p:ph type="body" sz="quarter" idx="14"/>
          </p:nvPr>
        </p:nvSpPr>
        <p:spPr bwMode="auto">
          <a:xfrm>
            <a:off x="5999163" y="639763"/>
            <a:ext cx="5683250" cy="6746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Dziękuję za uwagę!</a:t>
            </a:r>
          </a:p>
        </p:txBody>
      </p:sp>
      <p:sp>
        <p:nvSpPr>
          <p:cNvPr id="82946" name="Symbol zastępczy tekstu 4"/>
          <p:cNvSpPr>
            <a:spLocks noGrp="1"/>
          </p:cNvSpPr>
          <p:nvPr>
            <p:ph type="body" sz="quarter" idx="18"/>
          </p:nvPr>
        </p:nvSpPr>
        <p:spPr bwMode="auto">
          <a:xfrm>
            <a:off x="257175" y="3962400"/>
            <a:ext cx="11485563" cy="7127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3200">
                <a:latin typeface="Arial" charset="0"/>
                <a:cs typeface="Arial" charset="0"/>
              </a:rPr>
              <a:t>Dr Tomasz Kałuski</a:t>
            </a:r>
          </a:p>
          <a:p>
            <a:pPr eaLnBrk="1" hangingPunct="1"/>
            <a:r>
              <a:rPr lang="pl-PL" sz="3200">
                <a:latin typeface="Arial" charset="0"/>
                <a:cs typeface="Arial" charset="0"/>
              </a:rPr>
              <a:t>Mgr Magdalena Gawlak</a:t>
            </a:r>
          </a:p>
          <a:p>
            <a:pPr eaLnBrk="1" hangingPunct="1"/>
            <a:r>
              <a:rPr lang="pl-PL" sz="3200">
                <a:latin typeface="Arial" charset="0"/>
                <a:cs typeface="Arial" charset="0"/>
              </a:rPr>
              <a:t>Mgr Daria Rzepecka</a:t>
            </a:r>
          </a:p>
        </p:txBody>
      </p:sp>
      <p:sp>
        <p:nvSpPr>
          <p:cNvPr id="82947" name="Symbol zastępczy tekstu 5"/>
          <p:cNvSpPr>
            <a:spLocks noGrp="1"/>
          </p:cNvSpPr>
          <p:nvPr>
            <p:ph type="body" sz="quarter" idx="19"/>
          </p:nvPr>
        </p:nvSpPr>
        <p:spPr bwMode="auto">
          <a:xfrm>
            <a:off x="334963" y="5821363"/>
            <a:ext cx="11485562" cy="8397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Instytut Ochrony Roślin – Państwowy Instytut Badawczy</a:t>
            </a:r>
            <a:br>
              <a:rPr lang="pl-PL">
                <a:latin typeface="Arial" charset="0"/>
                <a:cs typeface="Arial" charset="0"/>
              </a:rPr>
            </a:br>
            <a:r>
              <a:rPr lang="pl-PL" b="1">
                <a:solidFill>
                  <a:srgbClr val="004C42"/>
                </a:solidFill>
                <a:latin typeface="Arial" charset="0"/>
                <a:cs typeface="Arial" charset="0"/>
                <a:hlinkClick r:id="rId2"/>
              </a:rPr>
              <a:t>www.ior.poznan.pl</a:t>
            </a:r>
            <a:br>
              <a:rPr lang="pl-PL" b="1">
                <a:solidFill>
                  <a:srgbClr val="004C42"/>
                </a:solidFill>
                <a:latin typeface="Arial" charset="0"/>
                <a:cs typeface="Arial" charset="0"/>
              </a:rPr>
            </a:br>
            <a:r>
              <a:rPr lang="pl-PL" b="1">
                <a:solidFill>
                  <a:srgbClr val="004C42"/>
                </a:solidFill>
                <a:latin typeface="Arial" charset="0"/>
                <a:cs typeface="Arial" charset="0"/>
              </a:rPr>
              <a:t>kwarantanna@iorpib.poznan.pl</a:t>
            </a:r>
          </a:p>
          <a:p>
            <a:pPr eaLnBrk="1" hangingPunct="1"/>
            <a:endParaRPr lang="pl-PL">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a:latin typeface="Arial" charset="0"/>
                <a:cs typeface="Arial" charset="0"/>
              </a:rPr>
              <a:t>Zagrożenia dla bezpieczeństwa żywności i środowiska powodowane są przez szkodniki roślin oraz organizmy chorobotwórcze.</a:t>
            </a:r>
          </a:p>
          <a:p>
            <a:pPr marL="285750" indent="-285750" eaLnBrk="1" hangingPunct="1">
              <a:buFont typeface="Arial" charset="0"/>
              <a:buChar char="•"/>
            </a:pPr>
            <a:r>
              <a:rPr lang="pl-PL">
                <a:latin typeface="Arial" charset="0"/>
                <a:cs typeface="Arial" charset="0"/>
              </a:rPr>
              <a:t>Postępujące zmiany klimatyczne, wzrost intensywności wymiany handlowej oraz liczby przemieszczających się ludzi znacząco i gwałtownie zwiększają ryzyko rozprzestrzenienia się organizmów szkodliwych.</a:t>
            </a:r>
          </a:p>
          <a:p>
            <a:pPr marL="285750" indent="-285750" eaLnBrk="1" hangingPunct="1">
              <a:buFont typeface="Arial" charset="0"/>
              <a:buChar char="•"/>
            </a:pPr>
            <a:r>
              <a:rPr lang="pl-PL">
                <a:latin typeface="Arial" charset="0"/>
                <a:cs typeface="Arial" charset="0"/>
              </a:rPr>
              <a:t>Ograniczone zasoby na rozwiązanie pilnych problemów związanych ze zdrowiem roślin i bezpieczeństwem żywności.</a:t>
            </a:r>
          </a:p>
        </p:txBody>
      </p:sp>
      <p:pic>
        <p:nvPicPr>
          <p:cNvPr id="21506" name="Symbol zastępczy obrazu 9" descr="Obraz zawierający zewnętrzne, małe, ptak, zwierzę&#10;&#10;Opis wygenerowany automatycznie"/>
          <p:cNvPicPr>
            <a:picLocks noGrp="1" noChangeAspect="1"/>
          </p:cNvPicPr>
          <p:nvPr>
            <p:ph type="pic" sz="quarter" idx="11"/>
          </p:nvPr>
        </p:nvPicPr>
        <p:blipFill>
          <a:blip r:embed="rId3"/>
          <a:srcRect/>
          <a:stretch>
            <a:fillRect/>
          </a:stretch>
        </p:blipFill>
        <p:spPr bwMode="auto">
          <a:xfrm>
            <a:off x="5926138" y="1760538"/>
            <a:ext cx="5659437" cy="3884612"/>
          </a:xfrm>
          <a:noFill/>
          <a:ln>
            <a:miter lim="800000"/>
            <a:headEnd/>
            <a:tailEnd/>
          </a:ln>
        </p:spPr>
      </p:pic>
      <p:sp>
        <p:nvSpPr>
          <p:cNvPr id="21507"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C57A7-5004-469F-87C7-AFE24CB649B2}" type="slidenum">
              <a:rPr lang="pl-PL">
                <a:cs typeface="Arial" charset="0"/>
              </a:rPr>
              <a:pPr fontAlgn="base">
                <a:spcBef>
                  <a:spcPct val="0"/>
                </a:spcBef>
                <a:spcAft>
                  <a:spcPct val="0"/>
                </a:spcAft>
                <a:defRPr/>
              </a:pPr>
              <a:t>4</a:t>
            </a:fld>
            <a:endParaRPr lang="pl-PL">
              <a:cs typeface="Arial" charset="0"/>
            </a:endParaRPr>
          </a:p>
        </p:txBody>
      </p:sp>
      <p:sp>
        <p:nvSpPr>
          <p:cNvPr id="21508"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Zagrożenia dla zdrowia roślin</a:t>
            </a:r>
          </a:p>
        </p:txBody>
      </p:sp>
      <p:sp>
        <p:nvSpPr>
          <p:cNvPr id="8" name="pole tekstowe 7"/>
          <p:cNvSpPr txBox="1"/>
          <p:nvPr/>
        </p:nvSpPr>
        <p:spPr>
          <a:xfrm>
            <a:off x="5926138" y="5640388"/>
            <a:ext cx="5761037" cy="277812"/>
          </a:xfrm>
          <a:prstGeom prst="rect">
            <a:avLst/>
          </a:prstGeom>
          <a:noFill/>
        </p:spPr>
        <p:txBody>
          <a:bodyPr>
            <a:spAutoFit/>
          </a:bodyPr>
          <a:lstStyle/>
          <a:p>
            <a:pPr fontAlgn="auto">
              <a:spcBef>
                <a:spcPts val="0"/>
              </a:spcBef>
              <a:spcAft>
                <a:spcPts val="0"/>
              </a:spcAft>
              <a:defRPr/>
            </a:pPr>
            <a:r>
              <a:rPr lang="pl-PL" sz="1200">
                <a:latin typeface="+mj-lt"/>
                <a:cs typeface="+mn-cs"/>
              </a:rPr>
              <a:t>Larwy stonki ziemniaczanej, </a:t>
            </a:r>
            <a:r>
              <a:rPr lang="pl-PL" sz="1200" err="1">
                <a:latin typeface="+mj-lt"/>
                <a:cs typeface="+mn-cs"/>
              </a:rPr>
              <a:t>www.piqsels.com</a:t>
            </a:r>
            <a:r>
              <a:rPr lang="pl-PL" sz="1200">
                <a:latin typeface="+mj-lt"/>
                <a:cs typeface="+mn-c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Jest to jedna z największych grup szkodników roślin. Owady mogą uszkadzać wszystkie części roślin od korzeni po kwiaty i nasiona. Posiadają kilka stadiów rozwojowych, z których największe uszkodzenia powodowane są przez larwy oraz owady dojrzałe. Jednym z najbardziej znanych przedstawicieli tej grupy jest stonka ziemniaczana. Pojawiła się w Polsce w połowie XX wieku. Owad ten został zawleczony do Europy wraz z ziemniakami importowanymi z Ameryki Północnej. </a:t>
            </a:r>
          </a:p>
        </p:txBody>
      </p:sp>
      <p:pic>
        <p:nvPicPr>
          <p:cNvPr id="23554" name="Symbol zastępczy obrazu 9" descr="Obraz zawierający trawa, stół, część, tort&#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23555" name="Symbol zastępczy tekstu 1"/>
          <p:cNvSpPr>
            <a:spLocks noGrp="1"/>
          </p:cNvSpPr>
          <p:nvPr>
            <p:ph type="body" sz="quarter" idx="20"/>
          </p:nvPr>
        </p:nvSpPr>
        <p:spPr bwMode="auto">
          <a:xfrm>
            <a:off x="279400" y="1360488"/>
            <a:ext cx="113061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Owady</a:t>
            </a:r>
          </a:p>
          <a:p>
            <a:pPr eaLnBrk="1" hangingPunct="1"/>
            <a:endParaRPr lang="pl-PL">
              <a:latin typeface="Arial" charset="0"/>
              <a:cs typeface="Arial" charset="0"/>
            </a:endParaRPr>
          </a:p>
        </p:txBody>
      </p:sp>
      <p:sp>
        <p:nvSpPr>
          <p:cNvPr id="2355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CDD9E-5A59-4127-8BAA-260926E0C19B}" type="slidenum">
              <a:rPr lang="pl-PL">
                <a:cs typeface="Arial" charset="0"/>
              </a:rPr>
              <a:pPr fontAlgn="base">
                <a:spcBef>
                  <a:spcPct val="0"/>
                </a:spcBef>
                <a:spcAft>
                  <a:spcPct val="0"/>
                </a:spcAft>
                <a:defRPr/>
              </a:pPr>
              <a:t>5</a:t>
            </a:fld>
            <a:endParaRPr lang="pl-PL">
              <a:cs typeface="Arial" charset="0"/>
            </a:endParaRPr>
          </a:p>
        </p:txBody>
      </p:sp>
      <p:sp>
        <p:nvSpPr>
          <p:cNvPr id="23557"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Szkodniki roślin </a:t>
            </a:r>
          </a:p>
        </p:txBody>
      </p:sp>
      <p:sp>
        <p:nvSpPr>
          <p:cNvPr id="11" name="pole tekstowe 10"/>
          <p:cNvSpPr txBox="1"/>
          <p:nvPr/>
        </p:nvSpPr>
        <p:spPr>
          <a:xfrm>
            <a:off x="269875" y="5578475"/>
            <a:ext cx="5761038" cy="277813"/>
          </a:xfrm>
          <a:prstGeom prst="rect">
            <a:avLst/>
          </a:prstGeom>
          <a:noFill/>
        </p:spPr>
        <p:txBody>
          <a:bodyPr>
            <a:spAutoFit/>
          </a:bodyPr>
          <a:lstStyle/>
          <a:p>
            <a:pPr fontAlgn="auto">
              <a:spcBef>
                <a:spcPts val="0"/>
              </a:spcBef>
              <a:spcAft>
                <a:spcPts val="0"/>
              </a:spcAft>
              <a:defRPr/>
            </a:pPr>
            <a:r>
              <a:rPr lang="pl-PL" sz="1200">
                <a:latin typeface="+mj-lt"/>
                <a:cs typeface="+mn-cs"/>
              </a:rPr>
              <a:t>Stonka ziemniaczana – </a:t>
            </a:r>
            <a:r>
              <a:rPr lang="pl-PL" sz="1200" i="1" err="1">
                <a:latin typeface="+mj-lt"/>
                <a:cs typeface="+mn-cs"/>
              </a:rPr>
              <a:t>Leptinotarsa</a:t>
            </a:r>
            <a:r>
              <a:rPr lang="pl-PL" sz="1200" i="1">
                <a:latin typeface="+mj-lt"/>
                <a:cs typeface="+mn-cs"/>
              </a:rPr>
              <a:t> </a:t>
            </a:r>
            <a:r>
              <a:rPr lang="pl-PL" sz="1200" i="1" err="1">
                <a:latin typeface="+mj-lt"/>
                <a:cs typeface="+mn-cs"/>
              </a:rPr>
              <a:t>decemlineata</a:t>
            </a:r>
            <a:r>
              <a:rPr lang="pl-PL" sz="1200" i="1">
                <a:latin typeface="+mj-lt"/>
                <a:cs typeface="+mn-cs"/>
              </a:rPr>
              <a:t> – </a:t>
            </a:r>
            <a:r>
              <a:rPr lang="pl-PL" sz="1200">
                <a:latin typeface="+mj-lt"/>
                <a:cs typeface="+mn-cs"/>
              </a:rPr>
              <a:t>Fot. </a:t>
            </a:r>
            <a:r>
              <a:rPr lang="pl-PL" sz="1200" err="1">
                <a:latin typeface="+mj-lt"/>
                <a:cs typeface="+mn-cs"/>
              </a:rPr>
              <a:t>www.piqsels.com</a:t>
            </a:r>
            <a:endParaRPr lang="pl-PL" sz="120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To grupa bezkręgowców wśród której znajdujemy kilkanaście gatunków wyrządzających szkody w uprawach rolniczych ale przede wszystkim w ogródkach. Jednym z przykładów jest ślinik luzytański, który jest dużym ślimakiem nagim (bezskorupkowym) dochodzącym do 10 cm długości. Ze względu na swoje rozmiary charakteryzuje się sporym apetytem a co za tym idzie szkodliwością. Ślimaki nie pogardzą większością roślin uprawianych w polu lub w ogródku, niekiedy potrafią zniszczyć uprawy w 100% i to zaledwie w kilkanaście dni. </a:t>
            </a:r>
          </a:p>
          <a:p>
            <a:pPr eaLnBrk="1" hangingPunct="1"/>
            <a:endParaRPr lang="pl-PL">
              <a:latin typeface="Arial" charset="0"/>
              <a:cs typeface="Arial" charset="0"/>
            </a:endParaRPr>
          </a:p>
        </p:txBody>
      </p:sp>
      <p:sp>
        <p:nvSpPr>
          <p:cNvPr id="25602" name="Symbol zastępczy tekstu 1"/>
          <p:cNvSpPr>
            <a:spLocks noGrp="1"/>
          </p:cNvSpPr>
          <p:nvPr>
            <p:ph type="body" sz="quarter" idx="20"/>
          </p:nvPr>
        </p:nvSpPr>
        <p:spPr bwMode="auto">
          <a:xfrm>
            <a:off x="279400" y="1360488"/>
            <a:ext cx="112934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Ślimaki</a:t>
            </a:r>
          </a:p>
        </p:txBody>
      </p:sp>
      <p:sp>
        <p:nvSpPr>
          <p:cNvPr id="25603"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D337A-2EF1-4BFC-8A45-0C43E08D16F6}" type="slidenum">
              <a:rPr lang="pl-PL">
                <a:cs typeface="Arial" charset="0"/>
              </a:rPr>
              <a:pPr fontAlgn="base">
                <a:spcBef>
                  <a:spcPct val="0"/>
                </a:spcBef>
                <a:spcAft>
                  <a:spcPct val="0"/>
                </a:spcAft>
                <a:defRPr/>
              </a:pPr>
              <a:t>6</a:t>
            </a:fld>
            <a:endParaRPr lang="pl-PL">
              <a:cs typeface="Arial" charset="0"/>
            </a:endParaRPr>
          </a:p>
        </p:txBody>
      </p:sp>
      <p:sp>
        <p:nvSpPr>
          <p:cNvPr id="25604"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Szkodniki roślin </a:t>
            </a:r>
          </a:p>
        </p:txBody>
      </p:sp>
      <p:sp>
        <p:nvSpPr>
          <p:cNvPr id="11" name="pole tekstowe 10"/>
          <p:cNvSpPr txBox="1"/>
          <p:nvPr/>
        </p:nvSpPr>
        <p:spPr>
          <a:xfrm>
            <a:off x="5811838" y="5594350"/>
            <a:ext cx="5761037" cy="277813"/>
          </a:xfrm>
          <a:prstGeom prst="rect">
            <a:avLst/>
          </a:prstGeom>
          <a:noFill/>
        </p:spPr>
        <p:txBody>
          <a:bodyPr>
            <a:spAutoFit/>
          </a:bodyPr>
          <a:lstStyle/>
          <a:p>
            <a:pPr fontAlgn="auto">
              <a:spcBef>
                <a:spcPts val="0"/>
              </a:spcBef>
              <a:spcAft>
                <a:spcPts val="0"/>
              </a:spcAft>
              <a:defRPr/>
            </a:pPr>
            <a:r>
              <a:rPr lang="pl-PL" sz="1200">
                <a:latin typeface="+mj-lt"/>
                <a:cs typeface="+mn-cs"/>
              </a:rPr>
              <a:t>Ślinik </a:t>
            </a:r>
            <a:r>
              <a:rPr lang="pl-PL" sz="1200" err="1">
                <a:latin typeface="+mj-lt"/>
                <a:cs typeface="+mn-cs"/>
              </a:rPr>
              <a:t>luzytański</a:t>
            </a:r>
            <a:r>
              <a:rPr lang="pl-PL" sz="1200">
                <a:latin typeface="+mj-lt"/>
                <a:cs typeface="+mn-cs"/>
              </a:rPr>
              <a:t> – </a:t>
            </a:r>
            <a:r>
              <a:rPr lang="pl-PL" sz="1200" i="1">
                <a:latin typeface="+mj-lt"/>
                <a:cs typeface="+mn-cs"/>
              </a:rPr>
              <a:t>Arion </a:t>
            </a:r>
            <a:r>
              <a:rPr lang="pl-PL" sz="1200" i="1" err="1">
                <a:latin typeface="+mj-lt"/>
                <a:cs typeface="+mn-cs"/>
              </a:rPr>
              <a:t>vulgaris</a:t>
            </a:r>
            <a:r>
              <a:rPr lang="pl-PL" sz="1200">
                <a:latin typeface="+mj-lt"/>
                <a:cs typeface="+mn-cs"/>
              </a:rPr>
              <a:t>. Fot. T. Kałuski, IOR-PIB</a:t>
            </a:r>
          </a:p>
        </p:txBody>
      </p:sp>
      <p:pic>
        <p:nvPicPr>
          <p:cNvPr id="25606" name="Symbol zastępczy obrazu 9" descr="Obraz zawierający trawa, zwierzę, zewnętrzne, ślimak nagi&#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Ptaki powodują straty głównie poprzez wyjadanie nasion roślin uprawianych w polu lub ogródku, młodych siewek roślin oraz owoców. Szpaki, kwiczoły i kosy są w stanie poczynić znaczące szkody zjadając dojrzewające czereśnie, wiśnie, porzeczki, winogrona, a nawet jabłka. Natomiast wróbel, gołąb i trznadel mogą zagrozić zasiewom wyjadając ziarna traw i zbóż. Z drugiej strony wiele gatunków ptaków pomaga w uprawie roślin zjadając owady będące szkodnikami, rozsiewając rośliny pożyteczne czy niszcząc chwasty. </a:t>
            </a:r>
          </a:p>
          <a:p>
            <a:pPr eaLnBrk="1" hangingPunct="1"/>
            <a:endParaRPr lang="pl-PL">
              <a:latin typeface="Arial" charset="0"/>
              <a:cs typeface="Arial" charset="0"/>
            </a:endParaRPr>
          </a:p>
        </p:txBody>
      </p:sp>
      <p:pic>
        <p:nvPicPr>
          <p:cNvPr id="27650" name="Symbol zastępczy obrazu 8" descr="Obraz zawierający zewnętrzne, ptak, siedzi, gałąź&#10;&#10;Opis wygenerowany automatycznie"/>
          <p:cNvPicPr>
            <a:picLocks noGrp="1" noChangeAspect="1"/>
          </p:cNvPicPr>
          <p:nvPr>
            <p:ph type="pic" sz="quarter" idx="11"/>
          </p:nvPr>
        </p:nvPicPr>
        <p:blipFill>
          <a:blip r:embed="rId3"/>
          <a:srcRect l="-26625" r="-26625"/>
          <a:stretch>
            <a:fillRect/>
          </a:stretch>
        </p:blipFill>
        <p:spPr bwMode="auto">
          <a:xfrm>
            <a:off x="269875" y="2071688"/>
            <a:ext cx="5705475" cy="3476625"/>
          </a:xfrm>
          <a:noFill/>
          <a:ln>
            <a:miter lim="800000"/>
            <a:headEnd/>
            <a:tailEnd/>
          </a:ln>
        </p:spPr>
      </p:pic>
      <p:sp>
        <p:nvSpPr>
          <p:cNvPr id="27651" name="Symbol zastępczy tekstu 1"/>
          <p:cNvSpPr>
            <a:spLocks noGrp="1"/>
          </p:cNvSpPr>
          <p:nvPr>
            <p:ph type="body" sz="quarter" idx="20"/>
          </p:nvPr>
        </p:nvSpPr>
        <p:spPr bwMode="auto">
          <a:xfrm>
            <a:off x="279400" y="1360488"/>
            <a:ext cx="113061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Ptaki</a:t>
            </a:r>
          </a:p>
        </p:txBody>
      </p:sp>
      <p:sp>
        <p:nvSpPr>
          <p:cNvPr id="2765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285FE-BB99-4DD0-9D8B-8597F569CBC7}" type="slidenum">
              <a:rPr lang="pl-PL">
                <a:cs typeface="Arial" charset="0"/>
              </a:rPr>
              <a:pPr fontAlgn="base">
                <a:spcBef>
                  <a:spcPct val="0"/>
                </a:spcBef>
                <a:spcAft>
                  <a:spcPct val="0"/>
                </a:spcAft>
                <a:defRPr/>
              </a:pPr>
              <a:t>7</a:t>
            </a:fld>
            <a:endParaRPr lang="pl-PL">
              <a:cs typeface="Arial" charset="0"/>
            </a:endParaRPr>
          </a:p>
        </p:txBody>
      </p:sp>
      <p:sp>
        <p:nvSpPr>
          <p:cNvPr id="27653"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Szkodniki roślin</a:t>
            </a:r>
          </a:p>
        </p:txBody>
      </p:sp>
      <p:sp>
        <p:nvSpPr>
          <p:cNvPr id="11" name="pole tekstowe 10"/>
          <p:cNvSpPr txBox="1"/>
          <p:nvPr/>
        </p:nvSpPr>
        <p:spPr>
          <a:xfrm>
            <a:off x="1227138" y="5578475"/>
            <a:ext cx="4803775" cy="277813"/>
          </a:xfrm>
          <a:prstGeom prst="rect">
            <a:avLst/>
          </a:prstGeom>
          <a:noFill/>
        </p:spPr>
        <p:txBody>
          <a:bodyPr>
            <a:spAutoFit/>
          </a:bodyPr>
          <a:lstStyle/>
          <a:p>
            <a:pPr fontAlgn="auto">
              <a:spcBef>
                <a:spcPts val="0"/>
              </a:spcBef>
              <a:spcAft>
                <a:spcPts val="0"/>
              </a:spcAft>
              <a:defRPr/>
            </a:pPr>
            <a:r>
              <a:rPr lang="pl-PL" sz="1200">
                <a:latin typeface="+mj-lt"/>
                <a:cs typeface="+mn-cs"/>
              </a:rPr>
              <a:t>Szpak – </a:t>
            </a:r>
            <a:r>
              <a:rPr lang="pl-PL" sz="1200" i="1" err="1">
                <a:latin typeface="+mj-lt"/>
                <a:cs typeface="+mn-cs"/>
              </a:rPr>
              <a:t>Sturnus</a:t>
            </a:r>
            <a:r>
              <a:rPr lang="pl-PL" sz="1200" i="1">
                <a:latin typeface="+mj-lt"/>
                <a:cs typeface="+mn-cs"/>
              </a:rPr>
              <a:t> </a:t>
            </a:r>
            <a:r>
              <a:rPr lang="pl-PL" sz="1200" i="1" err="1">
                <a:latin typeface="+mj-lt"/>
                <a:cs typeface="+mn-cs"/>
              </a:rPr>
              <a:t>vulgaris</a:t>
            </a:r>
            <a:r>
              <a:rPr lang="pl-PL" sz="1200">
                <a:latin typeface="+mj-lt"/>
                <a:cs typeface="+mn-cs"/>
              </a:rPr>
              <a:t>. Fot. </a:t>
            </a:r>
            <a:r>
              <a:rPr lang="pl-PL" sz="1200" err="1">
                <a:latin typeface="+mj-lt"/>
                <a:cs typeface="+mn-cs"/>
              </a:rPr>
              <a:t>www.flickr.com</a:t>
            </a:r>
            <a:endParaRPr lang="pl-PL" sz="1200">
              <a:latin typeface="+mj-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Wśród najbardziej znanych ssaków uznawanych za szkodniki roślin wymienić można zwierzynę łowną (jelenie, sarny, dziki). Zwierzęta te wychodzą z lasów na znajdujące się w pobliżu pola na żerowanie. Ich ulubionymi roślinami są ziemniaki, zboża oraz kukurydza. Oprócz szkód bezpośrednich w postaci zjadania  i wydeptywania upraw, ssaki narażają uszkodzone mechanicznie rośliny na zakażenia grzybowe i bakteryjne, oraz zwiększają podatność upraw na atak innych szkodników.</a:t>
            </a:r>
          </a:p>
          <a:p>
            <a:pPr eaLnBrk="1" hangingPunct="1"/>
            <a:endParaRPr lang="pl-PL">
              <a:latin typeface="Arial" charset="0"/>
              <a:cs typeface="Arial" charset="0"/>
            </a:endParaRPr>
          </a:p>
        </p:txBody>
      </p:sp>
      <p:pic>
        <p:nvPicPr>
          <p:cNvPr id="29698" name="Symbol zastępczy obrazu 7" descr="Obraz zawierający trawa, zewnętrzne, zwierzę, pole&#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
        <p:nvSpPr>
          <p:cNvPr id="29699" name="Symbol zastępczy tekstu 1"/>
          <p:cNvSpPr>
            <a:spLocks noGrp="1"/>
          </p:cNvSpPr>
          <p:nvPr>
            <p:ph type="body" sz="quarter" idx="20"/>
          </p:nvPr>
        </p:nvSpPr>
        <p:spPr bwMode="auto">
          <a:xfrm>
            <a:off x="279400" y="1360488"/>
            <a:ext cx="112934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Ssaki</a:t>
            </a:r>
          </a:p>
        </p:txBody>
      </p:sp>
      <p:sp>
        <p:nvSpPr>
          <p:cNvPr id="29700"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49DAF-8253-4E42-AC4C-95C0ACA52925}" type="slidenum">
              <a:rPr lang="pl-PL">
                <a:cs typeface="Arial" charset="0"/>
              </a:rPr>
              <a:pPr fontAlgn="base">
                <a:spcBef>
                  <a:spcPct val="0"/>
                </a:spcBef>
                <a:spcAft>
                  <a:spcPct val="0"/>
                </a:spcAft>
                <a:defRPr/>
              </a:pPr>
              <a:t>8</a:t>
            </a:fld>
            <a:endParaRPr lang="pl-PL">
              <a:cs typeface="Arial" charset="0"/>
            </a:endParaRPr>
          </a:p>
        </p:txBody>
      </p:sp>
      <p:sp>
        <p:nvSpPr>
          <p:cNvPr id="29701"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Szkodniki roślin</a:t>
            </a:r>
          </a:p>
          <a:p>
            <a:pPr eaLnBrk="1" hangingPunct="1"/>
            <a:endParaRPr lang="pl-PL">
              <a:latin typeface="Arial" charset="0"/>
              <a:cs typeface="Arial" charset="0"/>
            </a:endParaRPr>
          </a:p>
        </p:txBody>
      </p:sp>
      <p:sp>
        <p:nvSpPr>
          <p:cNvPr id="11" name="pole tekstowe 10"/>
          <p:cNvSpPr txBox="1"/>
          <p:nvPr/>
        </p:nvSpPr>
        <p:spPr>
          <a:xfrm>
            <a:off x="5811838" y="5594350"/>
            <a:ext cx="5761037" cy="277813"/>
          </a:xfrm>
          <a:prstGeom prst="rect">
            <a:avLst/>
          </a:prstGeom>
          <a:noFill/>
        </p:spPr>
        <p:txBody>
          <a:bodyPr>
            <a:spAutoFit/>
          </a:bodyPr>
          <a:lstStyle/>
          <a:p>
            <a:pPr fontAlgn="auto">
              <a:spcBef>
                <a:spcPts val="0"/>
              </a:spcBef>
              <a:spcAft>
                <a:spcPts val="0"/>
              </a:spcAft>
              <a:defRPr/>
            </a:pPr>
            <a:r>
              <a:rPr lang="pl-PL" sz="1200">
                <a:latin typeface="+mj-lt"/>
                <a:cs typeface="+mn-cs"/>
              </a:rPr>
              <a:t>Dzik euroazjatycki – </a:t>
            </a:r>
            <a:r>
              <a:rPr lang="pl-PL" sz="1200" i="1">
                <a:latin typeface="+mj-lt"/>
                <a:cs typeface="+mn-cs"/>
              </a:rPr>
              <a:t>Sus </a:t>
            </a:r>
            <a:r>
              <a:rPr lang="pl-PL" sz="1200" i="1" err="1">
                <a:latin typeface="+mj-lt"/>
                <a:cs typeface="+mn-cs"/>
              </a:rPr>
              <a:t>scrofa</a:t>
            </a:r>
            <a:r>
              <a:rPr lang="pl-PL" sz="1200" i="1">
                <a:latin typeface="+mj-lt"/>
                <a:cs typeface="+mn-cs"/>
              </a:rPr>
              <a:t> </a:t>
            </a:r>
            <a:r>
              <a:rPr lang="pl-PL" sz="1200" i="1" err="1">
                <a:latin typeface="+mj-lt"/>
                <a:cs typeface="+mn-cs"/>
              </a:rPr>
              <a:t>scrofa</a:t>
            </a:r>
            <a:r>
              <a:rPr lang="pl-PL" sz="1200">
                <a:latin typeface="+mj-lt"/>
                <a:cs typeface="+mn-cs"/>
              </a:rPr>
              <a:t>. Fot. P. Węgorek, IOR-PIB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a:latin typeface="Arial" charset="0"/>
                <a:cs typeface="Arial" charset="0"/>
              </a:rPr>
              <a:t>To najczęściej niewielkich rozmiarów robaki żyjące zarówno w glebie jak i w tkankach roślin. Wiele z nich powoduje obumieranie roślin, w krótkim czasie. Jednym z najbardziej znanych nicieni jest węgorek sosnowiec, powodujący obumieranie drzew iglastych, głównie sosny. Innymi przedstawicielami tej grupy są guzak kalifornijski oraz guzak holenderski będące szkodnikami ziemniaków. </a:t>
            </a:r>
          </a:p>
          <a:p>
            <a:pPr eaLnBrk="1" hangingPunct="1"/>
            <a:r>
              <a:rPr lang="pl-PL">
                <a:latin typeface="Arial" charset="0"/>
                <a:cs typeface="Arial" charset="0"/>
              </a:rPr>
              <a:t>	</a:t>
            </a:r>
          </a:p>
        </p:txBody>
      </p:sp>
      <p:pic>
        <p:nvPicPr>
          <p:cNvPr id="31746" name="Symbol zastępczy obrazu 9"/>
          <p:cNvPicPr>
            <a:picLocks noGrp="1" noChangeAspect="1"/>
          </p:cNvPicPr>
          <p:nvPr>
            <p:ph type="pic" sz="quarter" idx="11"/>
          </p:nvPr>
        </p:nvPicPr>
        <p:blipFill>
          <a:blip r:embed="rId3"/>
          <a:srcRect l="-67329" r="-67329"/>
          <a:stretch>
            <a:fillRect/>
          </a:stretch>
        </p:blipFill>
        <p:spPr bwMode="auto">
          <a:xfrm>
            <a:off x="269875" y="2071688"/>
            <a:ext cx="5969000" cy="3636962"/>
          </a:xfrm>
          <a:noFill/>
          <a:ln>
            <a:miter lim="800000"/>
            <a:headEnd/>
            <a:tailEnd/>
          </a:ln>
        </p:spPr>
      </p:pic>
      <p:sp>
        <p:nvSpPr>
          <p:cNvPr id="31747" name="Symbol zastępczy tekstu 1"/>
          <p:cNvSpPr>
            <a:spLocks noGrp="1"/>
          </p:cNvSpPr>
          <p:nvPr>
            <p:ph type="body" sz="quarter" idx="20"/>
          </p:nvPr>
        </p:nvSpPr>
        <p:spPr bwMode="auto">
          <a:xfrm>
            <a:off x="279400" y="1360488"/>
            <a:ext cx="113061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Nicienie</a:t>
            </a:r>
          </a:p>
        </p:txBody>
      </p:sp>
      <p:sp>
        <p:nvSpPr>
          <p:cNvPr id="31748"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1ACB1-31C0-4DD7-A3CA-8636ACDDE709}" type="slidenum">
              <a:rPr lang="pl-PL">
                <a:cs typeface="Arial" charset="0"/>
              </a:rPr>
              <a:pPr fontAlgn="base">
                <a:spcBef>
                  <a:spcPct val="0"/>
                </a:spcBef>
                <a:spcAft>
                  <a:spcPct val="0"/>
                </a:spcAft>
                <a:defRPr/>
              </a:pPr>
              <a:t>9</a:t>
            </a:fld>
            <a:endParaRPr lang="pl-PL">
              <a:cs typeface="Arial" charset="0"/>
            </a:endParaRPr>
          </a:p>
        </p:txBody>
      </p:sp>
      <p:sp>
        <p:nvSpPr>
          <p:cNvPr id="31749"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a:latin typeface="Arial" charset="0"/>
                <a:cs typeface="Arial" charset="0"/>
              </a:rPr>
              <a:t>Szkodniki roślin</a:t>
            </a:r>
          </a:p>
        </p:txBody>
      </p:sp>
      <p:sp>
        <p:nvSpPr>
          <p:cNvPr id="11" name="pole tekstowe 10"/>
          <p:cNvSpPr txBox="1"/>
          <p:nvPr/>
        </p:nvSpPr>
        <p:spPr>
          <a:xfrm>
            <a:off x="269875" y="5770563"/>
            <a:ext cx="8967788" cy="254000"/>
          </a:xfrm>
          <a:prstGeom prst="rect">
            <a:avLst/>
          </a:prstGeom>
          <a:noFill/>
        </p:spPr>
        <p:txBody>
          <a:bodyPr>
            <a:spAutoFit/>
          </a:bodyPr>
          <a:lstStyle/>
          <a:p>
            <a:pPr fontAlgn="auto">
              <a:spcBef>
                <a:spcPts val="0"/>
              </a:spcBef>
              <a:spcAft>
                <a:spcPts val="0"/>
              </a:spcAft>
              <a:defRPr/>
            </a:pPr>
            <a:r>
              <a:rPr lang="pl-PL" sz="1050">
                <a:latin typeface="+mj-lt"/>
                <a:cs typeface="+mn-cs"/>
              </a:rPr>
              <a:t>Marchewka zainfekowana </a:t>
            </a:r>
            <a:r>
              <a:rPr lang="pl-PL" sz="1050" err="1">
                <a:latin typeface="+mj-lt"/>
                <a:cs typeface="+mn-cs"/>
              </a:rPr>
              <a:t>guzakiem</a:t>
            </a:r>
            <a:r>
              <a:rPr lang="pl-PL" sz="1050">
                <a:latin typeface="+mj-lt"/>
                <a:cs typeface="+mn-cs"/>
              </a:rPr>
              <a:t> północnym – </a:t>
            </a:r>
            <a:r>
              <a:rPr lang="pl-PL" sz="1050" i="1" err="1">
                <a:latin typeface="+mj-lt"/>
                <a:cs typeface="+mn-cs"/>
              </a:rPr>
              <a:t>Meloidogyne</a:t>
            </a:r>
            <a:r>
              <a:rPr lang="pl-PL" sz="1050" i="1">
                <a:latin typeface="+mj-lt"/>
                <a:cs typeface="+mn-cs"/>
              </a:rPr>
              <a:t> </a:t>
            </a:r>
            <a:r>
              <a:rPr lang="pl-PL" sz="1050" i="1" err="1">
                <a:latin typeface="+mj-lt"/>
                <a:cs typeface="+mn-cs"/>
              </a:rPr>
              <a:t>hapla</a:t>
            </a:r>
            <a:r>
              <a:rPr lang="pl-PL" sz="1050">
                <a:latin typeface="+mj-lt"/>
                <a:cs typeface="+mn-cs"/>
              </a:rPr>
              <a:t>. Fot. </a:t>
            </a:r>
            <a:r>
              <a:rPr lang="pl-PL" sz="1050">
                <a:latin typeface="+mn-lt"/>
                <a:cs typeface="+mn-cs"/>
              </a:rPr>
              <a:t>Walter </a:t>
            </a:r>
            <a:r>
              <a:rPr lang="pl-PL" sz="1050" err="1">
                <a:latin typeface="+mn-lt"/>
                <a:cs typeface="+mn-cs"/>
              </a:rPr>
              <a:t>Peraza</a:t>
            </a:r>
            <a:r>
              <a:rPr lang="pl-PL" sz="1050">
                <a:latin typeface="+mn-lt"/>
                <a:cs typeface="+mn-cs"/>
              </a:rPr>
              <a:t> </a:t>
            </a:r>
            <a:r>
              <a:rPr lang="pl-PL" sz="1050" err="1">
                <a:latin typeface="+mn-lt"/>
                <a:cs typeface="+mn-cs"/>
              </a:rPr>
              <a:t>Padilla</a:t>
            </a:r>
            <a:r>
              <a:rPr lang="pl-PL" sz="1050">
                <a:latin typeface="+mn-lt"/>
                <a:cs typeface="+mn-cs"/>
              </a:rPr>
              <a:t>, </a:t>
            </a:r>
            <a:r>
              <a:rPr lang="pl-PL" sz="1050" err="1">
                <a:latin typeface="+mn-lt"/>
                <a:cs typeface="+mn-cs"/>
              </a:rPr>
              <a:t>National</a:t>
            </a:r>
            <a:r>
              <a:rPr lang="pl-PL" sz="1050">
                <a:latin typeface="+mn-lt"/>
                <a:cs typeface="+mn-cs"/>
              </a:rPr>
              <a:t> University of Costa Rica, </a:t>
            </a:r>
            <a:r>
              <a:rPr lang="pl-PL" sz="1050" err="1">
                <a:latin typeface="+mn-lt"/>
                <a:cs typeface="+mn-cs"/>
              </a:rPr>
              <a:t>Bugwood.org</a:t>
            </a:r>
            <a:endParaRPr lang="pl-PL">
              <a:latin typeface="+mj-lt"/>
              <a:cs typeface="Arial"/>
            </a:endParaRPr>
          </a:p>
        </p:txBody>
      </p:sp>
    </p:spTree>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err="1">
            <a:latin typeface="+mj-lt"/>
          </a:defRPr>
        </a:defPPr>
      </a:lstStyle>
    </a:txDef>
  </a:objectDefaults>
  <a:extraClrSchemeLst/>
  <a:extLst>
    <a:ext uri="{05A4C25C-085E-4340-85A3-A5531E510DB2}">
      <thm15:themeFamily xmlns:thm15="http://schemas.microsoft.com/office/thememl/2012/main" name="IOR-PIB_szablon_prezentacji  -  tylko do odczytu" id="{D91FE710-9E23-E245-BC13-F8B178C64825}" vid="{252B002F-B58F-E44D-B534-F189C62B7B49}"/>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Motyw pakietu Office</Template>
  <TotalTime>23</TotalTime>
  <Words>2921</Words>
  <Application>Microsoft Office PowerPoint</Application>
  <PresentationFormat>Panoramiczny</PresentationFormat>
  <Paragraphs>250</Paragraphs>
  <Slides>35</Slides>
  <Notes>31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35</vt:i4>
      </vt:variant>
    </vt:vector>
  </HeadingPairs>
  <TitlesOfParts>
    <vt:vector size="39"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Kałuski</dc:creator>
  <cp:lastModifiedBy>ula.radkowska@gmail.com</cp:lastModifiedBy>
  <cp:revision>3</cp:revision>
  <cp:lastPrinted>2020-01-10T13:03:44Z</cp:lastPrinted>
  <dcterms:created xsi:type="dcterms:W3CDTF">2020-01-16T19:46:58Z</dcterms:created>
  <dcterms:modified xsi:type="dcterms:W3CDTF">2020-05-17T21:08:22Z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0x010100FD098D04032AF44980351214F68FEC82</vt:lpwstr>
  </property>
</Properties>
</file>