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74" r:id="rId15"/>
    <p:sldId id="276" r:id="rId16"/>
    <p:sldId id="277" r:id="rId17"/>
    <p:sldId id="278" r:id="rId18"/>
    <p:sldId id="279" r:id="rId19"/>
    <p:sldId id="280" r:id="rId20"/>
    <p:sldId id="267" r:id="rId21"/>
    <p:sldId id="281" r:id="rId22"/>
    <p:sldId id="282" r:id="rId23"/>
    <p:sldId id="283" r:id="rId24"/>
    <p:sldId id="284" r:id="rId25"/>
    <p:sldId id="291" r:id="rId26"/>
    <p:sldId id="285" r:id="rId27"/>
    <p:sldId id="292" r:id="rId28"/>
    <p:sldId id="294" r:id="rId29"/>
    <p:sldId id="295" r:id="rId30"/>
    <p:sldId id="268" r:id="rId31"/>
    <p:sldId id="269" r:id="rId32"/>
    <p:sldId id="270" r:id="rId33"/>
    <p:sldId id="271" r:id="rId34"/>
    <p:sldId id="286" r:id="rId35"/>
    <p:sldId id="289" r:id="rId36"/>
    <p:sldId id="290" r:id="rId37"/>
    <p:sldId id="287" r:id="rId38"/>
    <p:sldId id="272" r:id="rId39"/>
    <p:sldId id="273" r:id="rId40"/>
    <p:sldId id="293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461608-2036-4F63-B5F6-3462D208A268}" type="datetimeFigureOut">
              <a:rPr lang="pl-PL" smtClean="0"/>
              <a:pPr/>
              <a:t>04.05.2020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719E59-7577-4D20-9555-32724E495A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61608-2036-4F63-B5F6-3462D208A268}" type="datetimeFigureOut">
              <a:rPr lang="pl-PL" smtClean="0"/>
              <a:pPr/>
              <a:t>04.05.2020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9E59-7577-4D20-9555-32724E495A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61608-2036-4F63-B5F6-3462D208A268}" type="datetimeFigureOut">
              <a:rPr lang="pl-PL" smtClean="0"/>
              <a:pPr/>
              <a:t>04.05.2020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9E59-7577-4D20-9555-32724E495A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61608-2036-4F63-B5F6-3462D208A268}" type="datetimeFigureOut">
              <a:rPr lang="pl-PL" smtClean="0"/>
              <a:pPr/>
              <a:t>04.05.2020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9E59-7577-4D20-9555-32724E495A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61608-2036-4F63-B5F6-3462D208A268}" type="datetimeFigureOut">
              <a:rPr lang="pl-PL" smtClean="0"/>
              <a:pPr/>
              <a:t>04.05.2020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9E59-7577-4D20-9555-32724E495A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61608-2036-4F63-B5F6-3462D208A268}" type="datetimeFigureOut">
              <a:rPr lang="pl-PL" smtClean="0"/>
              <a:pPr/>
              <a:t>04.05.2020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9E59-7577-4D20-9555-32724E495A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61608-2036-4F63-B5F6-3462D208A268}" type="datetimeFigureOut">
              <a:rPr lang="pl-PL" smtClean="0"/>
              <a:pPr/>
              <a:t>04.05.2020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9E59-7577-4D20-9555-32724E495A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61608-2036-4F63-B5F6-3462D208A268}" type="datetimeFigureOut">
              <a:rPr lang="pl-PL" smtClean="0"/>
              <a:pPr/>
              <a:t>04.05.2020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9E59-7577-4D20-9555-32724E495A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61608-2036-4F63-B5F6-3462D208A268}" type="datetimeFigureOut">
              <a:rPr lang="pl-PL" smtClean="0"/>
              <a:pPr/>
              <a:t>04.05.2020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9E59-7577-4D20-9555-32724E495A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461608-2036-4F63-B5F6-3462D208A268}" type="datetimeFigureOut">
              <a:rPr lang="pl-PL" smtClean="0"/>
              <a:pPr/>
              <a:t>04.05.2020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19E59-7577-4D20-9555-32724E495A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461608-2036-4F63-B5F6-3462D208A268}" type="datetimeFigureOut">
              <a:rPr lang="pl-PL" smtClean="0"/>
              <a:pPr/>
              <a:t>04.05.2020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719E59-7577-4D20-9555-32724E495A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461608-2036-4F63-B5F6-3462D208A268}" type="datetimeFigureOut">
              <a:rPr lang="pl-PL" smtClean="0"/>
              <a:pPr/>
              <a:t>04.05.2020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719E59-7577-4D20-9555-32724E495A3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pwg.otop.org.pl/files2/rolnictwo3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dirty="0" smtClean="0"/>
              <a:t>Przeprowadzenie oceny stanu urządzeń wodno-melioracyjnych   i ich konserwacja.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pl-PL" dirty="0" smtClean="0"/>
              <a:t>		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pl-PL" dirty="0" smtClean="0"/>
              <a:t>	</a:t>
            </a:r>
            <a:r>
              <a:rPr lang="pl-PL" b="1" dirty="0" smtClean="0"/>
              <a:t>Melioracje przeciwerozyjne</a:t>
            </a:r>
          </a:p>
          <a:p>
            <a:r>
              <a:rPr lang="pl-PL" dirty="0" smtClean="0"/>
              <a:t>mają na celu ochronę gleb przed erozją</a:t>
            </a:r>
          </a:p>
          <a:p>
            <a:r>
              <a:rPr lang="pl-PL" dirty="0" smtClean="0"/>
              <a:t>zabiegi przeciwerozyjne:</a:t>
            </a:r>
          </a:p>
          <a:p>
            <a:pPr lvl="1"/>
            <a:r>
              <a:rPr lang="pl-PL" dirty="0" smtClean="0"/>
              <a:t>tarasowanie zboczy</a:t>
            </a:r>
          </a:p>
          <a:p>
            <a:pPr lvl="1"/>
            <a:r>
              <a:rPr lang="pl-PL" dirty="0" smtClean="0"/>
              <a:t>orka prostopadła w stosunku do nachylenia stoku</a:t>
            </a:r>
          </a:p>
          <a:p>
            <a:pPr lvl="1"/>
            <a:r>
              <a:rPr lang="pl-PL" dirty="0" smtClean="0"/>
              <a:t>pola na stoku przedzielone płatami łąk lub powierzchniami zadrzewionymi</a:t>
            </a:r>
          </a:p>
          <a:p>
            <a:pPr lvl="1"/>
            <a:r>
              <a:rPr lang="pl-PL" dirty="0" smtClean="0"/>
              <a:t>pasmowe zadrzewienia  hamujące prędkość wiatru (USA, Rosja – stepy ukraińskie)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melioracji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pl-PL" dirty="0" smtClean="0"/>
              <a:t>tarasowanie zboczy</a:t>
            </a:r>
          </a:p>
          <a:p>
            <a:pPr lvl="1"/>
            <a:r>
              <a:rPr lang="pl-PL" dirty="0" smtClean="0"/>
              <a:t>orka prostopadła w stosunku do nachylenia stoku</a:t>
            </a:r>
          </a:p>
          <a:p>
            <a:pPr lvl="1"/>
            <a:r>
              <a:rPr lang="pl-PL" dirty="0" smtClean="0"/>
              <a:t>pola na stoku przedzielone płatami łąk lub powierzchniami zadrzewionymi</a:t>
            </a:r>
          </a:p>
          <a:p>
            <a:pPr lvl="1"/>
            <a:r>
              <a:rPr lang="pl-PL" dirty="0" smtClean="0"/>
              <a:t>pasmowe zadrzewienia  hamujące prędkość wiatru (USA, Rosja – stepy ukraińskie)</a:t>
            </a:r>
          </a:p>
          <a:p>
            <a:pPr lvl="1"/>
            <a:r>
              <a:rPr lang="pl-PL" dirty="0" smtClean="0"/>
              <a:t>na terenach ornych dolinki miedzy stokami stanowiące ścieżki wodne powinny być zadarnione, a ujścia do dolin rzecznych umacniane kamieniami, faszyną, wiązkami słomy dociskanej do podłoża kamieniami</a:t>
            </a:r>
          </a:p>
          <a:p>
            <a:pPr lvl="1"/>
            <a:r>
              <a:rPr lang="pl-PL" dirty="0" smtClean="0"/>
              <a:t>zamiana sposobu użytkowania powierzchni z ornego na pastwiskowo - łąkowy lub leśny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Zabiegi przeciwerozyjne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1.Odwadnianie siecią rowów otwartych:</a:t>
            </a:r>
          </a:p>
          <a:p>
            <a:pPr lvl="1"/>
            <a:r>
              <a:rPr lang="pl-PL" dirty="0" smtClean="0"/>
              <a:t>osączające</a:t>
            </a:r>
          </a:p>
          <a:p>
            <a:pPr lvl="1"/>
            <a:r>
              <a:rPr lang="pl-PL" dirty="0" smtClean="0"/>
              <a:t>zbierające</a:t>
            </a:r>
          </a:p>
          <a:p>
            <a:pPr lvl="1"/>
            <a:r>
              <a:rPr lang="pl-PL" dirty="0" smtClean="0"/>
              <a:t>opaskowe</a:t>
            </a:r>
          </a:p>
          <a:p>
            <a:pPr lvl="1"/>
            <a:r>
              <a:rPr lang="pl-PL" dirty="0" smtClean="0"/>
              <a:t>obwodowe (ulgowe, burzowe)</a:t>
            </a:r>
          </a:p>
          <a:p>
            <a:pPr lvl="1">
              <a:buNone/>
            </a:pPr>
            <a:endParaRPr lang="pl-PL" dirty="0" smtClean="0"/>
          </a:p>
          <a:p>
            <a:r>
              <a:rPr lang="pl-PL" dirty="0" smtClean="0"/>
              <a:t>2.Drenowanie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odwadniające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Odwadnianie</a:t>
            </a:r>
            <a:r>
              <a:rPr lang="pl-PL" dirty="0" smtClean="0"/>
              <a:t>  - </a:t>
            </a:r>
          </a:p>
          <a:p>
            <a:pPr lvl="2">
              <a:buNone/>
            </a:pPr>
            <a:r>
              <a:rPr lang="pl-PL" sz="2800" dirty="0" smtClean="0"/>
              <a:t>  polega na usuwaniu nadmiaru wody z profilu gleby i obniżaniu poziomu wody gruntowej a tym samym na poprawie warunków powietrznych i cieplnych w wierzchniej warstwie gleby</a:t>
            </a:r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odwadniające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1.Odwadnianie siecią rowów otwartych:</a:t>
            </a:r>
          </a:p>
          <a:p>
            <a:pPr>
              <a:buFontTx/>
              <a:buChar char="-"/>
            </a:pPr>
            <a:r>
              <a:rPr lang="pl-PL" sz="2400" dirty="0" smtClean="0"/>
              <a:t>zwykle na użytkach zielonych</a:t>
            </a:r>
          </a:p>
          <a:p>
            <a:pPr>
              <a:buFontTx/>
              <a:buChar char="-"/>
            </a:pPr>
            <a:r>
              <a:rPr lang="pl-PL" sz="2400" dirty="0" smtClean="0"/>
              <a:t>głębokość odwodnienia zależy od gęstości sieci rowów, ich głębokości, zwięzłości gleby</a:t>
            </a:r>
          </a:p>
          <a:p>
            <a:pPr>
              <a:buNone/>
            </a:pPr>
            <a:r>
              <a:rPr lang="pl-PL" sz="2400" dirty="0" smtClean="0"/>
              <a:t>		- na glebach lekkich działanie rowów jest większe niż na glebach zwięzłych</a:t>
            </a:r>
          </a:p>
          <a:p>
            <a:pPr>
              <a:buFontTx/>
              <a:buChar char="-"/>
            </a:pPr>
            <a:r>
              <a:rPr lang="pl-PL" sz="2400" dirty="0" smtClean="0"/>
              <a:t>głębokość rowów osączających waha się w granicach 0,8 – 1,2m a rozstawa rowów 40 -200 m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odwadniające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200" dirty="0" smtClean="0"/>
              <a:t>- w zależności od pełnionych funkcji rowy dzielimy na:</a:t>
            </a:r>
          </a:p>
          <a:p>
            <a:pPr lvl="2"/>
            <a:r>
              <a:rPr lang="pl-PL" sz="2200" b="1" dirty="0" smtClean="0"/>
              <a:t>osączające</a:t>
            </a:r>
            <a:r>
              <a:rPr lang="pl-PL" sz="2200" dirty="0" smtClean="0"/>
              <a:t>- wykonywane w celu obniżaniu poziomu wody gruntowej i odprowadzenia nadmiaru wody</a:t>
            </a:r>
          </a:p>
          <a:p>
            <a:pPr lvl="2"/>
            <a:r>
              <a:rPr lang="pl-PL" sz="2200" b="1" dirty="0" smtClean="0"/>
              <a:t>zbierające</a:t>
            </a:r>
            <a:r>
              <a:rPr lang="pl-PL" sz="2200" dirty="0" smtClean="0"/>
              <a:t> – odprowadzają wodę z rowów osączających</a:t>
            </a:r>
          </a:p>
          <a:p>
            <a:pPr lvl="2"/>
            <a:r>
              <a:rPr lang="pl-PL" sz="2200" b="1" dirty="0" smtClean="0"/>
              <a:t>opaskowe</a:t>
            </a:r>
            <a:r>
              <a:rPr lang="pl-PL" sz="2200" dirty="0" smtClean="0"/>
              <a:t> – niedopuszczenie lub ograniczenie dopływu na dany teren wód powierzchniowych i gruntowych, napływających z wyżej położonych terenów i odprowadzenie ich poza meliorowany obszar</a:t>
            </a:r>
          </a:p>
          <a:p>
            <a:pPr lvl="2"/>
            <a:r>
              <a:rPr lang="pl-PL" sz="2200" b="1" dirty="0" smtClean="0"/>
              <a:t>obwodowe (ulgowe, burzowe) – </a:t>
            </a:r>
            <a:r>
              <a:rPr lang="pl-PL" sz="2200" dirty="0" smtClean="0"/>
              <a:t>zabezpieczają teren przed wodami powodziowymi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odwadniające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Zalety</a:t>
            </a:r>
            <a:r>
              <a:rPr lang="pl-PL" dirty="0" smtClean="0"/>
              <a:t> odwadniania za pomocą rowów otwartych:</a:t>
            </a:r>
          </a:p>
          <a:p>
            <a:endParaRPr lang="pl-PL" dirty="0" smtClean="0"/>
          </a:p>
          <a:p>
            <a:pPr lvl="1"/>
            <a:r>
              <a:rPr lang="pl-PL" dirty="0" smtClean="0"/>
              <a:t>duża przepustowość i sprawne odprowadzanie wody z powierzchni pół (po opadach) i wód odsączonych z gruntu, przy stosunkowo małych spadkach terenu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mała materiałochłonność wykonania rowów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odwadniające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Wady</a:t>
            </a:r>
            <a:r>
              <a:rPr lang="pl-PL" dirty="0" smtClean="0"/>
              <a:t> odwadniania za pomocą rowów otwartych: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zmniejszenie powierzchni produkcyjnej (o 5-10%)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utrudnienie mechanizacji prac na „pociętych” rowami polach czy użytkach zielonych</a:t>
            </a:r>
          </a:p>
          <a:p>
            <a:pPr lvl="1">
              <a:buNone/>
            </a:pPr>
            <a:endParaRPr lang="pl-PL" dirty="0" smtClean="0"/>
          </a:p>
          <a:p>
            <a:pPr lvl="1"/>
            <a:r>
              <a:rPr lang="pl-PL" dirty="0" smtClean="0"/>
              <a:t>znaczne nakłady na konserwację (wykaszanie skarp, odmulanie)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odwadniające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Drenowanie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to odwodnienie za pomocą sieci podziemnych przewodów, do których może przesiąkać woda z gruntu</a:t>
            </a:r>
          </a:p>
          <a:p>
            <a:pPr lvl="1">
              <a:buNone/>
            </a:pPr>
            <a:r>
              <a:rPr lang="pl-PL" b="1" dirty="0" smtClean="0"/>
              <a:t>Zalety:</a:t>
            </a:r>
          </a:p>
          <a:p>
            <a:pPr lvl="1"/>
            <a:r>
              <a:rPr lang="pl-PL" dirty="0" smtClean="0"/>
              <a:t>eliminuje niedogodności odwadniania rowami</a:t>
            </a:r>
          </a:p>
          <a:p>
            <a:pPr lvl="1"/>
            <a:r>
              <a:rPr lang="pl-PL" dirty="0" smtClean="0"/>
              <a:t>jest bardziej trwałe</a:t>
            </a:r>
          </a:p>
          <a:p>
            <a:pPr lvl="1"/>
            <a:r>
              <a:rPr lang="pl-PL" dirty="0" smtClean="0"/>
              <a:t>równomierniej obniża poziom wód gruntowych</a:t>
            </a:r>
          </a:p>
          <a:p>
            <a:pPr lvl="1">
              <a:buNone/>
            </a:pPr>
            <a:r>
              <a:rPr lang="pl-PL" b="1" dirty="0" smtClean="0"/>
              <a:t>Wady:</a:t>
            </a:r>
          </a:p>
          <a:p>
            <a:pPr lvl="1">
              <a:buNone/>
            </a:pPr>
            <a:r>
              <a:rPr lang="pl-PL" dirty="0" smtClean="0"/>
              <a:t>	zwiększone wymywanie z gleby wapnia i składników nawozowych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odwadniające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Sieć drenarska składa się z :</a:t>
            </a:r>
          </a:p>
          <a:p>
            <a:pPr lvl="1"/>
            <a:r>
              <a:rPr lang="pl-PL" b="1" dirty="0" smtClean="0"/>
              <a:t>rurociągów odsączających</a:t>
            </a:r>
            <a:r>
              <a:rPr lang="pl-PL" dirty="0" smtClean="0"/>
              <a:t> (tzw. </a:t>
            </a:r>
            <a:r>
              <a:rPr lang="pl-PL" b="1" dirty="0" smtClean="0"/>
              <a:t>sączki</a:t>
            </a:r>
            <a:r>
              <a:rPr lang="pl-PL" dirty="0" smtClean="0"/>
              <a:t>) – przejmują nadmiar wody z otaczającego gruntu i odprowadzają ją zgodnie ze spadkiem do zbieracza</a:t>
            </a:r>
          </a:p>
          <a:p>
            <a:pPr lvl="2"/>
            <a:r>
              <a:rPr lang="pl-PL" dirty="0" smtClean="0"/>
              <a:t>na gruntach ornych głębokość 0,7 – 1,1 m</a:t>
            </a:r>
          </a:p>
          <a:p>
            <a:pPr lvl="2"/>
            <a:r>
              <a:rPr lang="pl-PL" dirty="0" smtClean="0"/>
              <a:t>rozstawa miedzy sączkami 8 – 30 m</a:t>
            </a:r>
          </a:p>
          <a:p>
            <a:pPr lvl="1"/>
            <a:r>
              <a:rPr lang="pl-PL" b="1" dirty="0" smtClean="0"/>
              <a:t>zbieraczy – </a:t>
            </a:r>
            <a:r>
              <a:rPr lang="pl-PL" dirty="0" smtClean="0"/>
              <a:t>odprowadzają wodę do odbiornika, którym mogą być rowy odpływowe, stawy, jeziora</a:t>
            </a:r>
          </a:p>
          <a:p>
            <a:pPr lvl="1"/>
            <a:endParaRPr lang="pl-PL" dirty="0" smtClean="0"/>
          </a:p>
          <a:p>
            <a:pPr lvl="1"/>
            <a:r>
              <a:rPr lang="pl-PL" b="1" dirty="0" smtClean="0"/>
              <a:t>studzienek drenarskich – </a:t>
            </a:r>
            <a:r>
              <a:rPr lang="pl-PL" dirty="0" smtClean="0"/>
              <a:t>buduje się na głównych ciągach sieci drenarskiej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odwadniające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 lnSpcReduction="10000"/>
          </a:bodyPr>
          <a:lstStyle/>
          <a:p>
            <a:pPr algn="r">
              <a:spcBef>
                <a:spcPct val="50000"/>
              </a:spcBef>
              <a:buNone/>
            </a:pPr>
            <a:r>
              <a:rPr lang="pl-PL" sz="3200" b="1" dirty="0" smtClean="0"/>
              <a:t>Melioracja</a:t>
            </a:r>
            <a:r>
              <a:rPr lang="pl-PL" sz="3200" dirty="0" smtClean="0"/>
              <a:t> – </a:t>
            </a:r>
            <a:r>
              <a:rPr lang="pl-PL" sz="2600" dirty="0" smtClean="0"/>
              <a:t>trwałe polepszanie właściwości fizycznych gleby, głównie przez regulację jej stosunków wodnych, tj. osuszanie.</a:t>
            </a:r>
          </a:p>
          <a:p>
            <a:pPr algn="r">
              <a:spcBef>
                <a:spcPct val="50000"/>
              </a:spcBef>
            </a:pPr>
            <a:r>
              <a:rPr lang="pl-PL" sz="3200" b="1" dirty="0" smtClean="0"/>
              <a:t>Wady:</a:t>
            </a:r>
          </a:p>
          <a:p>
            <a:pPr algn="r">
              <a:spcBef>
                <a:spcPct val="50000"/>
              </a:spcBef>
            </a:pPr>
            <a:r>
              <a:rPr lang="pl-PL" sz="2300" dirty="0" smtClean="0"/>
              <a:t>Zmiana krajobrazu rolniczego</a:t>
            </a:r>
          </a:p>
          <a:p>
            <a:pPr algn="r">
              <a:spcBef>
                <a:spcPct val="50000"/>
              </a:spcBef>
            </a:pPr>
            <a:r>
              <a:rPr lang="pl-PL" sz="2300" dirty="0" smtClean="0"/>
              <a:t>Szybka degradacja gleby prowadząca do erozji</a:t>
            </a:r>
          </a:p>
          <a:p>
            <a:pPr algn="r">
              <a:spcBef>
                <a:spcPct val="50000"/>
              </a:spcBef>
            </a:pPr>
            <a:r>
              <a:rPr lang="pl-PL" sz="2300" dirty="0" smtClean="0"/>
              <a:t>Nieodwracalny zanik pierwotnych ekosystemów </a:t>
            </a:r>
          </a:p>
          <a:p>
            <a:pPr algn="r">
              <a:spcBef>
                <a:spcPct val="50000"/>
              </a:spcBef>
            </a:pPr>
            <a:r>
              <a:rPr lang="pl-PL" sz="2300" dirty="0" smtClean="0"/>
              <a:t>Zasolenie i wymywanie nawozów</a:t>
            </a:r>
          </a:p>
          <a:p>
            <a:pPr algn="r">
              <a:spcBef>
                <a:spcPct val="50000"/>
              </a:spcBef>
            </a:pPr>
            <a:r>
              <a:rPr lang="pl-PL" sz="2300" dirty="0" smtClean="0"/>
              <a:t>Zanieczyszczenie wód powierzchniowych i gruntowych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4400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4400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Melioracja</a:t>
            </a:r>
            <a:br>
              <a:rPr lang="pl-PL" sz="4400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l-PL" dirty="0"/>
          </a:p>
        </p:txBody>
      </p:sp>
      <p:pic>
        <p:nvPicPr>
          <p:cNvPr id="5" name="Picture 1035" descr="C:\Documents and Settings\Renata\Moje dokumenty\Moje obrazy\051859_874424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214926"/>
            <a:ext cx="2186846" cy="1643074"/>
          </a:xfrm>
          <a:prstGeom prst="rect">
            <a:avLst/>
          </a:prstGeom>
          <a:noFill/>
        </p:spPr>
      </p:pic>
      <p:pic>
        <p:nvPicPr>
          <p:cNvPr id="6" name="Picture 1031" descr="C:\Documents and Settings\Renata\Moje dokumenty\Moje obrazy\Bez tytułu.bmp"/>
          <p:cNvPicPr>
            <a:picLocks noChangeAspect="1" noChangeArrowheads="1"/>
          </p:cNvPicPr>
          <p:nvPr/>
        </p:nvPicPr>
        <p:blipFill>
          <a:blip r:embed="rId3">
            <a:lum bright="24000" contrast="48000"/>
          </a:blip>
          <a:srcRect/>
          <a:stretch>
            <a:fillRect/>
          </a:stretch>
        </p:blipFill>
        <p:spPr bwMode="auto">
          <a:xfrm>
            <a:off x="0" y="4191000"/>
            <a:ext cx="174783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1. Nawodnienia podsiąkowe</a:t>
            </a:r>
          </a:p>
          <a:p>
            <a:endParaRPr lang="pl-PL" dirty="0" smtClean="0"/>
          </a:p>
          <a:p>
            <a:r>
              <a:rPr lang="pl-PL" dirty="0" smtClean="0"/>
              <a:t>2. Nawodnienia zalewowe</a:t>
            </a:r>
          </a:p>
          <a:p>
            <a:endParaRPr lang="pl-PL" dirty="0" smtClean="0"/>
          </a:p>
          <a:p>
            <a:r>
              <a:rPr lang="pl-PL" dirty="0" smtClean="0"/>
              <a:t>3. Nawodnienia deszczowniane</a:t>
            </a:r>
          </a:p>
          <a:p>
            <a:endParaRPr lang="pl-PL" dirty="0" smtClean="0"/>
          </a:p>
          <a:p>
            <a:r>
              <a:rPr lang="pl-PL" dirty="0" smtClean="0"/>
              <a:t>4. Nawodnienia kroplowe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nawadniające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	 </a:t>
            </a:r>
            <a:r>
              <a:rPr lang="pl-PL" b="1" dirty="0" smtClean="0"/>
              <a:t>Nawodnienia podsiąkowe:</a:t>
            </a:r>
          </a:p>
          <a:p>
            <a:r>
              <a:rPr lang="pl-PL" dirty="0" smtClean="0"/>
              <a:t>najprostsze i najtańsze</a:t>
            </a:r>
          </a:p>
          <a:p>
            <a:r>
              <a:rPr lang="pl-PL" dirty="0" smtClean="0"/>
              <a:t>oszczędne pod względem zużycia wody</a:t>
            </a:r>
          </a:p>
          <a:p>
            <a:r>
              <a:rPr lang="pl-PL" dirty="0" smtClean="0"/>
              <a:t>stosowane najczęściej na użytkach zielonych</a:t>
            </a:r>
          </a:p>
          <a:p>
            <a:r>
              <a:rPr lang="pl-PL" dirty="0" smtClean="0"/>
              <a:t>na terenach płaskich o małych spadkach</a:t>
            </a:r>
          </a:p>
          <a:p>
            <a:r>
              <a:rPr lang="pl-PL" dirty="0" smtClean="0"/>
              <a:t>przy płytkim zaleganiu wód gruntowych</a:t>
            </a:r>
          </a:p>
          <a:p>
            <a:r>
              <a:rPr lang="pl-PL" dirty="0" smtClean="0"/>
              <a:t>dwustronne regulowanie stosunków wodnych na GO</a:t>
            </a:r>
          </a:p>
          <a:p>
            <a:r>
              <a:rPr lang="pl-PL" dirty="0" smtClean="0"/>
              <a:t>słabe przewietrzanie gleby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nawadniające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Nawodnienia podsiąkowe </a:t>
            </a:r>
          </a:p>
          <a:p>
            <a:pPr>
              <a:buNone/>
            </a:pPr>
            <a:r>
              <a:rPr lang="pl-PL" dirty="0" smtClean="0"/>
              <a:t>Do tego typu  nawodnień jest wykorzystywana ta sama siec  melioracyjna co do odwodnień (rowy i dreny) pod warunkiem, że jest wyposażona w odpowiednie urządzenia piętrzące wodę w rowach (zastawki, przepusty z zastawkami)</a:t>
            </a:r>
          </a:p>
          <a:p>
            <a:pPr>
              <a:buNone/>
            </a:pPr>
            <a:r>
              <a:rPr lang="pl-PL" dirty="0" smtClean="0"/>
              <a:t>W okresach nadmiaru wody, rowy i dreny służą do jej odprowadzania, w okresach niedoboru woda jest piętrzona w rowach w celu podniesienia zwierciadła wody gruntowej.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nawadniające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l-PL" b="1" dirty="0" smtClean="0"/>
              <a:t>Nawodnienia zalewowe:</a:t>
            </a:r>
          </a:p>
          <a:p>
            <a:r>
              <a:rPr lang="pl-PL" dirty="0" smtClean="0"/>
              <a:t>polegają na nawadnianiu gleby przez krótkotrwałe zalanie powierzchni kwater otoczonych specjalnymi groblami</a:t>
            </a:r>
          </a:p>
          <a:p>
            <a:r>
              <a:rPr lang="pl-PL" dirty="0" smtClean="0"/>
              <a:t>woda może być doprowadzana do każdej kwatery oddzielnie lub przepływać kolejno przez coraz to niżej położone</a:t>
            </a:r>
          </a:p>
          <a:p>
            <a:r>
              <a:rPr lang="pl-PL" dirty="0" smtClean="0"/>
              <a:t>woda wsiąkając powoduje zwiększenie wilgotności gleby</a:t>
            </a:r>
          </a:p>
          <a:p>
            <a:r>
              <a:rPr lang="pl-PL" dirty="0" smtClean="0"/>
              <a:t>duże zużycie wody</a:t>
            </a:r>
          </a:p>
          <a:p>
            <a:r>
              <a:rPr lang="pl-PL" dirty="0" smtClean="0"/>
              <a:t>stosowany na użytkach zielonych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nawadniające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 smtClean="0"/>
              <a:t>Nawodnienia deszczowniane</a:t>
            </a:r>
            <a:endParaRPr lang="pl-PL" b="1" dirty="0"/>
          </a:p>
          <a:p>
            <a:pPr>
              <a:buNone/>
            </a:pPr>
            <a:r>
              <a:rPr lang="pl-PL" sz="2400" b="1" dirty="0" smtClean="0"/>
              <a:t>ZALETY:</a:t>
            </a:r>
          </a:p>
          <a:p>
            <a:pPr>
              <a:buFontTx/>
              <a:buChar char="-"/>
            </a:pPr>
            <a:r>
              <a:rPr lang="pl-PL" sz="2400" dirty="0" smtClean="0"/>
              <a:t>nawadnianie różnych gleb, niezależnie od ukształtowania terenu</a:t>
            </a:r>
          </a:p>
          <a:p>
            <a:pPr>
              <a:buFontTx/>
              <a:buChar char="-"/>
            </a:pPr>
            <a:r>
              <a:rPr lang="pl-PL" sz="2400" dirty="0" smtClean="0"/>
              <a:t>nawadnianie wszelkich użytków rolnych (UZ, GO, sady)</a:t>
            </a:r>
          </a:p>
          <a:p>
            <a:pPr>
              <a:buFontTx/>
              <a:buChar char="-"/>
            </a:pPr>
            <a:r>
              <a:rPr lang="pl-PL" sz="2400" dirty="0" smtClean="0"/>
              <a:t>małe straty wody w procesie nawadniania</a:t>
            </a:r>
          </a:p>
          <a:p>
            <a:pPr>
              <a:buFontTx/>
              <a:buChar char="-"/>
            </a:pPr>
            <a:r>
              <a:rPr lang="pl-PL" sz="2400" dirty="0" smtClean="0"/>
              <a:t>oszczędne gospodarowanie wodą</a:t>
            </a:r>
          </a:p>
          <a:p>
            <a:pPr>
              <a:buFontTx/>
              <a:buChar char="-"/>
            </a:pPr>
            <a:r>
              <a:rPr lang="pl-PL" sz="2400" dirty="0" smtClean="0"/>
              <a:t>możliwość </a:t>
            </a:r>
            <a:r>
              <a:rPr lang="pl-PL" sz="2400" dirty="0" err="1" smtClean="0"/>
              <a:t>hemigacji</a:t>
            </a:r>
            <a:r>
              <a:rPr lang="pl-PL" sz="2400" dirty="0" smtClean="0"/>
              <a:t> i fumigacji</a:t>
            </a:r>
          </a:p>
          <a:p>
            <a:pPr>
              <a:buFontTx/>
              <a:buChar char="-"/>
            </a:pPr>
            <a:r>
              <a:rPr lang="pl-PL" sz="2400" dirty="0" smtClean="0"/>
              <a:t>chroni przed przymrozkami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nawadniające</a:t>
            </a:r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 smtClean="0"/>
              <a:t>Nawodnienia deszczowniane</a:t>
            </a:r>
          </a:p>
          <a:p>
            <a:endParaRPr lang="pl-PL" b="1" dirty="0" smtClean="0"/>
          </a:p>
          <a:p>
            <a:r>
              <a:rPr lang="pl-PL" b="1" dirty="0" smtClean="0"/>
              <a:t>WADY:</a:t>
            </a:r>
          </a:p>
          <a:p>
            <a:pPr>
              <a:buFontTx/>
              <a:buChar char="-"/>
            </a:pPr>
            <a:r>
              <a:rPr lang="pl-PL" dirty="0" smtClean="0"/>
              <a:t>energochłonność</a:t>
            </a:r>
          </a:p>
          <a:p>
            <a:pPr>
              <a:buFontTx/>
              <a:buChar char="-"/>
            </a:pPr>
            <a:r>
              <a:rPr lang="pl-PL" dirty="0" smtClean="0"/>
              <a:t>wysokie koszty urządzeń technicznych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nawadniające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 smtClean="0"/>
              <a:t>Nawodnienia kroplowe</a:t>
            </a:r>
          </a:p>
          <a:p>
            <a:r>
              <a:rPr lang="pl-PL" sz="2800" b="1" dirty="0" smtClean="0"/>
              <a:t>ZALETY:</a:t>
            </a:r>
          </a:p>
          <a:p>
            <a:pPr>
              <a:buFontTx/>
              <a:buChar char="-"/>
            </a:pPr>
            <a:r>
              <a:rPr lang="pl-PL" dirty="0" smtClean="0"/>
              <a:t>woda i nawozy podawane w małych i częstych dawkach</a:t>
            </a:r>
          </a:p>
          <a:p>
            <a:pPr>
              <a:buFontTx/>
              <a:buChar char="-"/>
            </a:pPr>
            <a:r>
              <a:rPr lang="pl-PL" dirty="0" smtClean="0"/>
              <a:t>nie zwilża się liści</a:t>
            </a:r>
          </a:p>
          <a:p>
            <a:pPr>
              <a:buFontTx/>
              <a:buChar char="-"/>
            </a:pPr>
            <a:r>
              <a:rPr lang="pl-PL" dirty="0" smtClean="0"/>
              <a:t>zużycie wody mniejsze o 30 – 70% mniejsze w stosunku do nawodnień deszczownianych</a:t>
            </a:r>
          </a:p>
          <a:p>
            <a:pPr>
              <a:buFontTx/>
              <a:buChar char="-"/>
            </a:pPr>
            <a:r>
              <a:rPr lang="pl-PL" dirty="0" smtClean="0"/>
              <a:t>mniejsze zużycie energii i siły roboczej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l-PL" dirty="0" smtClean="0"/>
              <a:t>Melioracje nawadniające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 smtClean="0"/>
              <a:t>Nawodnienia kroplowe</a:t>
            </a:r>
          </a:p>
          <a:p>
            <a:r>
              <a:rPr lang="pl-PL" b="1" dirty="0" smtClean="0"/>
              <a:t>WADY:</a:t>
            </a:r>
          </a:p>
          <a:p>
            <a:pPr>
              <a:buFontTx/>
              <a:buChar char="-"/>
            </a:pPr>
            <a:r>
              <a:rPr lang="pl-PL" dirty="0" smtClean="0"/>
              <a:t>dobra jakość wody</a:t>
            </a:r>
          </a:p>
          <a:p>
            <a:pPr>
              <a:buFontTx/>
              <a:buChar char="-"/>
            </a:pPr>
            <a:r>
              <a:rPr lang="pl-PL" dirty="0" smtClean="0"/>
              <a:t>wysoka cena urządzeń do uzdatniania i rozprowadzania wody</a:t>
            </a:r>
          </a:p>
          <a:p>
            <a:pPr>
              <a:buFontTx/>
              <a:buChar char="-"/>
            </a:pPr>
            <a:r>
              <a:rPr lang="pl-PL" dirty="0" smtClean="0"/>
              <a:t>stosowane przede wszystkie w szklarniach i tunelach foliowych, coraz częściej w sadach, szkółkach , na plantacjach roślin jagodowych, w uprawie polowej warzyw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Melioracje nawadniające</a:t>
            </a:r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pl-PL" b="1" dirty="0" smtClean="0"/>
              <a:t>Irygacja</a:t>
            </a:r>
            <a:r>
              <a:rPr lang="pl-PL" dirty="0" smtClean="0"/>
              <a:t> – statyczne lub mechaniczne systemy </a:t>
            </a:r>
          </a:p>
          <a:p>
            <a:pPr>
              <a:spcBef>
                <a:spcPct val="50000"/>
              </a:spcBef>
              <a:buNone/>
            </a:pPr>
            <a:r>
              <a:rPr lang="pl-PL" dirty="0" smtClean="0"/>
              <a:t>dostarczania wody uprawom w sposób: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l-PL" dirty="0" smtClean="0"/>
              <a:t>  naturalny: wodociągi rynnowe, systemy zalewowe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l-PL" dirty="0" smtClean="0"/>
              <a:t>  mechaniczne: kropelkowe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l-PL" dirty="0" smtClean="0"/>
              <a:t>  wysokociśnieniowe z zamgławianiem, </a:t>
            </a:r>
          </a:p>
          <a:p>
            <a:pPr>
              <a:spcBef>
                <a:spcPct val="50000"/>
              </a:spcBef>
            </a:pPr>
            <a:r>
              <a:rPr lang="pl-PL" dirty="0" smtClean="0"/>
              <a:t>deszczowaniem</a:t>
            </a:r>
          </a:p>
          <a:p>
            <a:pPr algn="r">
              <a:spcBef>
                <a:spcPct val="50000"/>
              </a:spcBef>
            </a:pPr>
            <a:r>
              <a:rPr lang="pl-PL" sz="3200" b="1" dirty="0" smtClean="0"/>
              <a:t>Wady:</a:t>
            </a:r>
          </a:p>
          <a:p>
            <a:pPr algn="r">
              <a:spcBef>
                <a:spcPct val="50000"/>
              </a:spcBef>
            </a:pPr>
            <a:r>
              <a:rPr lang="pl-PL" dirty="0" smtClean="0"/>
              <a:t>Zmiana krajobrazu rolniczego</a:t>
            </a:r>
          </a:p>
          <a:p>
            <a:pPr algn="r">
              <a:spcBef>
                <a:spcPct val="50000"/>
              </a:spcBef>
            </a:pPr>
            <a:r>
              <a:rPr lang="pl-PL" dirty="0" smtClean="0"/>
              <a:t>Szybka degradacja gleby aż do skorupienia</a:t>
            </a:r>
          </a:p>
          <a:p>
            <a:pPr algn="r">
              <a:spcBef>
                <a:spcPct val="50000"/>
              </a:spcBef>
            </a:pPr>
            <a:r>
              <a:rPr lang="pl-PL" dirty="0" smtClean="0"/>
              <a:t>Obniżanie poziomu wód gruntowych</a:t>
            </a:r>
          </a:p>
          <a:p>
            <a:pPr algn="r">
              <a:spcBef>
                <a:spcPct val="50000"/>
              </a:spcBef>
            </a:pPr>
            <a:r>
              <a:rPr lang="pl-PL" dirty="0" smtClean="0"/>
              <a:t>Zasolenie i wymywanie nawozów</a:t>
            </a:r>
          </a:p>
          <a:p>
            <a:pPr algn="r">
              <a:spcBef>
                <a:spcPct val="50000"/>
              </a:spcBef>
            </a:pPr>
            <a:r>
              <a:rPr lang="pl-PL" dirty="0" smtClean="0"/>
              <a:t>Zanieczyszczenie wód powierzchniowych i gruntowych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smtClean="0"/>
              <a:t>Irygacja</a:t>
            </a:r>
            <a:endParaRPr lang="pl-PL" dirty="0"/>
          </a:p>
        </p:txBody>
      </p:sp>
      <p:pic>
        <p:nvPicPr>
          <p:cNvPr id="4" name="Picture 15" descr="C:\Documents and Settings\Renata\Moje dokumenty\Moje obrazy\irrigation.jpg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1000100" y="3643314"/>
            <a:ext cx="2514600" cy="1746250"/>
          </a:xfrm>
          <a:prstGeom prst="rect">
            <a:avLst/>
          </a:prstGeom>
          <a:noFill/>
        </p:spPr>
      </p:pic>
      <p:pic>
        <p:nvPicPr>
          <p:cNvPr id="5" name="Picture 4" descr="C:\Documents and Settings\Renata\Moje dokumenty\Moje obrazy\gated.gif"/>
          <p:cNvPicPr>
            <a:picLocks noChangeAspect="1" noChangeArrowheads="1"/>
          </p:cNvPicPr>
          <p:nvPr/>
        </p:nvPicPr>
        <p:blipFill>
          <a:blip r:embed="rId3"/>
          <a:srcRect l="3204" t="5556" r="3159" b="3217"/>
          <a:stretch>
            <a:fillRect/>
          </a:stretch>
        </p:blipFill>
        <p:spPr bwMode="auto">
          <a:xfrm>
            <a:off x="0" y="5018088"/>
            <a:ext cx="1981200" cy="1839912"/>
          </a:xfrm>
          <a:prstGeom prst="rect">
            <a:avLst/>
          </a:prstGeom>
          <a:noFill/>
        </p:spPr>
      </p:pic>
      <p:pic>
        <p:nvPicPr>
          <p:cNvPr id="6" name="Picture 17" descr="C:\Documents and Settings\Renata\Moje dokumenty\Moje obrazy\irrigation-soil-erosion.jpg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 b="25000"/>
          <a:stretch>
            <a:fillRect/>
          </a:stretch>
        </p:blipFill>
        <p:spPr bwMode="auto">
          <a:xfrm>
            <a:off x="6500826" y="214290"/>
            <a:ext cx="1912938" cy="1903413"/>
          </a:xfrm>
          <a:prstGeom prst="rect">
            <a:avLst/>
          </a:prstGeom>
          <a:noFill/>
        </p:spPr>
      </p:pic>
      <p:pic>
        <p:nvPicPr>
          <p:cNvPr id="7" name="Picture 11" descr="http://www.pwg.otop.org.pl/files2/rolnictwo3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858016" y="1857364"/>
            <a:ext cx="2057400" cy="133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Rolniczy krajobraz z irygacją mechaniczną</a:t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5" name="Picture 1031" descr="D:\WORD_DOM\A_LECH\praca\CYPR\FORUM\foto\internet\usuń\Schowek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82033"/>
            <a:ext cx="8229600" cy="4324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Stosowana jest w rolnictwie i obejmuje zabiegi techniczne, biologiczne, gospodarcze, które ulepszają lub przekształcają środowisko w celu zwiększenia produkcji rolnej.</a:t>
            </a:r>
          </a:p>
          <a:p>
            <a:r>
              <a:rPr lang="pl-PL" dirty="0" smtClean="0"/>
              <a:t>Stosowane na użytkach rolnych, gdzie ze względu na wadliwe gleby, niesprzyjające warunki wodne same zabiegi agrotechniczne nie są w stanie stworzyć odpowiednio dobrych warunków dla uprawianych roślin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 melioracji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są nastawione na szkodliwe działanie wielu czynników: atmosferycznych, przepływającej wody, zarastającej je roślinności, działalności człowieka i zwierząt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muszą podlegać corocznej konserwacji</a:t>
            </a:r>
          </a:p>
          <a:p>
            <a:endParaRPr lang="pl-PL" dirty="0" smtClean="0"/>
          </a:p>
          <a:p>
            <a:r>
              <a:rPr lang="pl-PL" dirty="0" smtClean="0"/>
              <a:t>muszą działać sprawnie i mieć długi okres użytkowania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Konserwacja urządzeń melioracyjnych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Czynniki powodujące nieprawidłowe działanie systemu melioracyjnego:</a:t>
            </a:r>
          </a:p>
          <a:p>
            <a:pPr>
              <a:buNone/>
            </a:pPr>
            <a:endParaRPr lang="pl-PL" dirty="0" smtClean="0"/>
          </a:p>
          <a:p>
            <a:pPr lvl="1"/>
            <a:r>
              <a:rPr lang="pl-PL" dirty="0" smtClean="0"/>
              <a:t>zamulenie dna rowów</a:t>
            </a:r>
          </a:p>
          <a:p>
            <a:pPr lvl="1"/>
            <a:r>
              <a:rPr lang="pl-PL" dirty="0" smtClean="0"/>
              <a:t>zarastanie dna i skarp roślinnością (ograniczają przepływ wody)</a:t>
            </a:r>
          </a:p>
          <a:p>
            <a:pPr lvl="1"/>
            <a:r>
              <a:rPr lang="pl-PL" dirty="0" smtClean="0"/>
              <a:t>uszkodzenie rowów przez przepływającą wodę</a:t>
            </a:r>
          </a:p>
          <a:p>
            <a:pPr lvl="1"/>
            <a:r>
              <a:rPr lang="pl-PL" dirty="0" smtClean="0"/>
              <a:t>zamarzanie i rozmarzanie gleby</a:t>
            </a:r>
          </a:p>
          <a:p>
            <a:pPr lvl="1"/>
            <a:r>
              <a:rPr lang="pl-PL" dirty="0" smtClean="0"/>
              <a:t>wymywanie i obsuwanie się skarp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Konserwacja urządzeń melioracyjnych</a:t>
            </a:r>
            <a:endParaRPr lang="pl-PL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pl-PL" dirty="0" smtClean="0"/>
              <a:t>Czynniki powodujące nieprawidłowe działanie systemu melioracyjnego:</a:t>
            </a:r>
          </a:p>
          <a:p>
            <a:pPr lvl="1">
              <a:buNone/>
            </a:pPr>
            <a:endParaRPr lang="pl-PL" dirty="0" smtClean="0"/>
          </a:p>
          <a:p>
            <a:pPr lvl="1"/>
            <a:r>
              <a:rPr lang="pl-PL" dirty="0" smtClean="0"/>
              <a:t>niszczenie skarp rowów przez zwierzęta i ludzi</a:t>
            </a:r>
          </a:p>
          <a:p>
            <a:pPr lvl="1"/>
            <a:r>
              <a:rPr lang="pl-PL" dirty="0" smtClean="0"/>
              <a:t>uszkodzenie budowli, np. zastawek, przepustów, wylotów drenarskich</a:t>
            </a:r>
          </a:p>
          <a:p>
            <a:pPr lvl="1"/>
            <a:r>
              <a:rPr lang="pl-PL" dirty="0" smtClean="0"/>
              <a:t>zniszczenie umocnień skarp rowów, np. darniowania,  bruków</a:t>
            </a:r>
          </a:p>
          <a:p>
            <a:pPr lvl="1"/>
            <a:r>
              <a:rPr lang="pl-PL" dirty="0" smtClean="0"/>
              <a:t>uszkodzenia powstające przy budowlach, np. rozmycie skarp</a:t>
            </a:r>
          </a:p>
          <a:p>
            <a:pPr lvl="1"/>
            <a:r>
              <a:rPr lang="pl-PL" dirty="0" smtClean="0"/>
              <a:t>uszkodzenia i zamulenia rurociągów drenarskich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Konserwacja urządzeń melioracyjnych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Konserwacja rowów i kanałów polega na :</a:t>
            </a:r>
          </a:p>
          <a:p>
            <a:endParaRPr lang="pl-PL" dirty="0" smtClean="0"/>
          </a:p>
          <a:p>
            <a:pPr lvl="1"/>
            <a:r>
              <a:rPr lang="pl-PL" dirty="0" smtClean="0"/>
              <a:t>wykaszaniu i usuwaniu roślin ze skarp 2 razy w roku </a:t>
            </a:r>
          </a:p>
          <a:p>
            <a:pPr lvl="1"/>
            <a:r>
              <a:rPr lang="pl-PL" dirty="0" smtClean="0"/>
              <a:t>odmulaniu dna co 2 – 3 lata</a:t>
            </a:r>
          </a:p>
          <a:p>
            <a:pPr lvl="1"/>
            <a:r>
              <a:rPr lang="pl-PL" dirty="0" smtClean="0"/>
              <a:t>naprawach dna rowu, skarp i umocnień</a:t>
            </a:r>
          </a:p>
          <a:p>
            <a:pPr lvl="1"/>
            <a:r>
              <a:rPr lang="pl-PL" dirty="0" smtClean="0"/>
              <a:t>usuwaniu z rowów wszelkich przeszkód tamujących odpływ wody</a:t>
            </a:r>
          </a:p>
          <a:p>
            <a:pPr lvl="1"/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Konserwacja urządzeń melioracyjnych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Konserwacja urządzeń melioracyjnych</a:t>
            </a:r>
            <a:endParaRPr lang="pl-PL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43632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Konserwacja urządzeń melioracyjnych</a:t>
            </a:r>
            <a:endParaRPr lang="pl-PL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715304" cy="515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Konserwacja urządzeń melioracyjnych</a:t>
            </a:r>
            <a:endParaRPr lang="pl-PL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81137"/>
            <a:ext cx="6660646" cy="499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Konserwacja urządzeń melioracyjnych</a:t>
            </a:r>
            <a:endParaRPr lang="pl-PL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427029" cy="49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Urządzenia piętrzące, przepusty na rowach – </a:t>
            </a:r>
          </a:p>
          <a:p>
            <a:pPr>
              <a:buNone/>
            </a:pPr>
            <a:r>
              <a:rPr lang="pl-PL" b="1" dirty="0" smtClean="0"/>
              <a:t>   </a:t>
            </a:r>
            <a:r>
              <a:rPr lang="pl-PL" dirty="0" smtClean="0"/>
              <a:t>należy systematycznie  zabezpieczać i naprawiać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Konserwacja urządzeń melioracyjnych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Konserwacja urządzeń drenarskich polega na:</a:t>
            </a:r>
          </a:p>
          <a:p>
            <a:pPr lvl="1"/>
            <a:r>
              <a:rPr lang="pl-PL" dirty="0" smtClean="0"/>
              <a:t>utrzymaniu w dobrym stanie rowów odbierających wodę ze zbieraczy</a:t>
            </a:r>
          </a:p>
          <a:p>
            <a:pPr lvl="1"/>
            <a:r>
              <a:rPr lang="pl-PL" dirty="0" smtClean="0"/>
              <a:t>naprawie wszelkich uszkodzeń w sieci drenarskiej, w studzienkach i wylotach</a:t>
            </a:r>
          </a:p>
          <a:p>
            <a:pPr lvl="1"/>
            <a:r>
              <a:rPr lang="pl-PL" dirty="0" smtClean="0"/>
              <a:t>w rowach odpływowych – sprawdzić i naprawić wszystkie wyloty, które powinny być oczyszczane przynajmniej 1 w roku</a:t>
            </a:r>
          </a:p>
          <a:p>
            <a:pPr lvl="1"/>
            <a:r>
              <a:rPr lang="pl-PL" dirty="0" smtClean="0"/>
              <a:t>ze studzienek należy usuwać namuły</a:t>
            </a:r>
          </a:p>
          <a:p>
            <a:pPr lvl="1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Konserwacja urządzeń melioracyjnych</a:t>
            </a:r>
            <a:endParaRPr lang="pl-PL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Melioracje wodne </a:t>
            </a:r>
            <a:r>
              <a:rPr lang="pl-PL" dirty="0" smtClean="0"/>
              <a:t>– obejmują budowę urządzeń mających na celu odprowadzenie z gleby nadmiaru wody (m. odwadniające) lub uzupełnienie jej okresowych niedoborów (m. nawadniające) w celu poprawy stosunków wodno-powietrznych gleby.</a:t>
            </a:r>
          </a:p>
          <a:p>
            <a:r>
              <a:rPr lang="pl-PL" dirty="0" smtClean="0"/>
              <a:t>Mają na celu ochronę użytków rolnych przed powodziami</a:t>
            </a:r>
          </a:p>
          <a:p>
            <a:r>
              <a:rPr lang="pl-PL" dirty="0" smtClean="0"/>
              <a:t>W zależności od pełnionych funkcji urządzenia melioracji wodnych dzielą się na podstawowe i szczegółowe.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melioracji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sz="4400" b="1" dirty="0" smtClean="0"/>
              <a:t>Dziękuję za uwagę!</a:t>
            </a:r>
            <a:endParaRPr lang="pl-PL" sz="44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Podstawowe</a:t>
            </a:r>
            <a:r>
              <a:rPr lang="pl-PL" dirty="0" smtClean="0"/>
              <a:t> urządzenia melioracji </a:t>
            </a:r>
            <a:r>
              <a:rPr lang="pl-PL" b="1" dirty="0" smtClean="0"/>
              <a:t>wodnych</a:t>
            </a:r>
            <a:r>
              <a:rPr lang="pl-PL" dirty="0" smtClean="0"/>
              <a:t>:</a:t>
            </a:r>
          </a:p>
          <a:p>
            <a:pPr>
              <a:buFontTx/>
              <a:buChar char="-"/>
            </a:pPr>
            <a:r>
              <a:rPr lang="pl-PL" dirty="0" smtClean="0"/>
              <a:t>budowle piętrzące</a:t>
            </a:r>
          </a:p>
          <a:p>
            <a:pPr>
              <a:buFontTx/>
              <a:buChar char="-"/>
            </a:pPr>
            <a:r>
              <a:rPr lang="pl-PL" dirty="0" smtClean="0"/>
              <a:t> ujścia służące do poboru wody</a:t>
            </a:r>
          </a:p>
          <a:p>
            <a:pPr>
              <a:buFontTx/>
              <a:buChar char="-"/>
            </a:pPr>
            <a:r>
              <a:rPr lang="pl-PL" dirty="0" smtClean="0"/>
              <a:t>kanały</a:t>
            </a:r>
          </a:p>
          <a:p>
            <a:pPr>
              <a:buFontTx/>
              <a:buChar char="-"/>
            </a:pPr>
            <a:r>
              <a:rPr lang="pl-PL" dirty="0" smtClean="0"/>
              <a:t>rurociągi o średnicy co najmniej 0,6m</a:t>
            </a:r>
          </a:p>
          <a:p>
            <a:pPr>
              <a:buFontTx/>
              <a:buChar char="-"/>
            </a:pPr>
            <a:r>
              <a:rPr lang="pl-PL" dirty="0" smtClean="0"/>
              <a:t>budowle regulacyjne i przeciwpowodziowe</a:t>
            </a:r>
          </a:p>
          <a:p>
            <a:pPr>
              <a:buFontTx/>
              <a:buChar char="-"/>
            </a:pPr>
            <a:r>
              <a:rPr lang="pl-PL" dirty="0" smtClean="0"/>
              <a:t>zbiorniki wodne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43914" cy="1143000"/>
          </a:xfrm>
        </p:spPr>
        <p:txBody>
          <a:bodyPr/>
          <a:lstStyle/>
          <a:p>
            <a:r>
              <a:rPr lang="pl-PL" dirty="0" smtClean="0"/>
              <a:t>Rodzaje melioracji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Szczegółowe</a:t>
            </a:r>
            <a:r>
              <a:rPr lang="pl-PL" dirty="0" smtClean="0"/>
              <a:t> urządzenia melioracji </a:t>
            </a:r>
            <a:r>
              <a:rPr lang="pl-PL" b="1" dirty="0" smtClean="0"/>
              <a:t>wodnych:</a:t>
            </a:r>
          </a:p>
          <a:p>
            <a:pPr>
              <a:buFontTx/>
              <a:buChar char="-"/>
            </a:pPr>
            <a:r>
              <a:rPr lang="pl-PL" dirty="0" smtClean="0"/>
              <a:t>rowy</a:t>
            </a:r>
          </a:p>
          <a:p>
            <a:pPr>
              <a:buFontTx/>
              <a:buChar char="-"/>
            </a:pPr>
            <a:r>
              <a:rPr lang="pl-PL" dirty="0" smtClean="0"/>
              <a:t>drenowania</a:t>
            </a:r>
          </a:p>
          <a:p>
            <a:pPr>
              <a:buFontTx/>
              <a:buChar char="-"/>
            </a:pPr>
            <a:r>
              <a:rPr lang="pl-PL" dirty="0" smtClean="0"/>
              <a:t>rurociągi o średnicy poniżej 0,6m</a:t>
            </a:r>
          </a:p>
          <a:p>
            <a:pPr>
              <a:buFontTx/>
              <a:buChar char="-"/>
            </a:pPr>
            <a:r>
              <a:rPr lang="pl-PL" dirty="0" smtClean="0"/>
              <a:t>stacje pomp do nawodnień ciśnieniowych</a:t>
            </a:r>
          </a:p>
          <a:p>
            <a:pPr>
              <a:buFontTx/>
              <a:buChar char="-"/>
            </a:pPr>
            <a:r>
              <a:rPr lang="pl-PL" dirty="0" smtClean="0"/>
              <a:t>ziemne stawy rybne</a:t>
            </a:r>
          </a:p>
          <a:p>
            <a:pPr>
              <a:buFontTx/>
              <a:buChar char="-"/>
            </a:pPr>
            <a:r>
              <a:rPr lang="pl-PL" dirty="0" smtClean="0"/>
              <a:t>systemy nawodnień grawitacyjnych i ciśnieniowych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melioracji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Agromelioracje</a:t>
            </a:r>
          </a:p>
          <a:p>
            <a:endParaRPr lang="pl-PL" b="1" dirty="0" smtClean="0"/>
          </a:p>
          <a:p>
            <a:r>
              <a:rPr lang="pl-PL" dirty="0" smtClean="0"/>
              <a:t>dotyczą wadliwych gleb zarówno ciężkich jak i lekkich</a:t>
            </a:r>
          </a:p>
          <a:p>
            <a:r>
              <a:rPr lang="pl-PL" dirty="0" smtClean="0"/>
              <a:t>maja na celu poprawienie niewłaściwych warunków wodno-powietrznych, chemicznych i biologicznych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melioracji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Do zabiegów  agromelioracyjnych należy:</a:t>
            </a:r>
          </a:p>
          <a:p>
            <a:pPr>
              <a:buNone/>
            </a:pPr>
            <a:endParaRPr lang="pl-PL" b="1" dirty="0" smtClean="0"/>
          </a:p>
          <a:p>
            <a:r>
              <a:rPr lang="pl-PL" dirty="0" smtClean="0"/>
              <a:t>orka agromelioracyjna</a:t>
            </a:r>
          </a:p>
          <a:p>
            <a:r>
              <a:rPr lang="pl-PL" dirty="0" smtClean="0"/>
              <a:t>głęboszowanie</a:t>
            </a:r>
          </a:p>
          <a:p>
            <a:r>
              <a:rPr lang="pl-PL" dirty="0" smtClean="0"/>
              <a:t>wgłębne nawożenie organiczne i mineralne</a:t>
            </a:r>
          </a:p>
          <a:p>
            <a:r>
              <a:rPr lang="pl-PL" dirty="0" smtClean="0"/>
              <a:t>Iłowanie i glinowanie gleb lekkich</a:t>
            </a:r>
          </a:p>
          <a:p>
            <a:endParaRPr lang="pl-PL" b="1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melioracji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Fitomelioracje</a:t>
            </a:r>
          </a:p>
          <a:p>
            <a:r>
              <a:rPr lang="pl-PL" dirty="0" smtClean="0"/>
              <a:t>polegają na poprawie warunków siedliskowych:</a:t>
            </a:r>
          </a:p>
          <a:p>
            <a:pPr lvl="1"/>
            <a:r>
              <a:rPr lang="pl-PL" dirty="0" smtClean="0"/>
              <a:t>tworzenie zadrzewień śródpolnych: </a:t>
            </a:r>
          </a:p>
          <a:p>
            <a:pPr lvl="2"/>
            <a:r>
              <a:rPr lang="pl-PL" dirty="0" smtClean="0"/>
              <a:t>poprawiają mikroklimat oraz warunki wodne gleb,</a:t>
            </a:r>
          </a:p>
          <a:p>
            <a:pPr lvl="2"/>
            <a:r>
              <a:rPr lang="pl-PL" dirty="0" smtClean="0"/>
              <a:t>zmniejszają nasilenie erozji wodnej i wietrznej, </a:t>
            </a:r>
          </a:p>
          <a:p>
            <a:pPr lvl="2"/>
            <a:r>
              <a:rPr lang="pl-PL" dirty="0" smtClean="0"/>
              <a:t>chronią wody przed składnikami nawozowymi spływającymi z pól, </a:t>
            </a:r>
          </a:p>
          <a:p>
            <a:pPr lvl="2"/>
            <a:r>
              <a:rPr lang="pl-PL" dirty="0" smtClean="0"/>
              <a:t>korzystnie wpływają na równowagę biologiczną </a:t>
            </a:r>
            <a:r>
              <a:rPr lang="pl-PL" dirty="0" err="1" smtClean="0"/>
              <a:t>agroekosystemów</a:t>
            </a:r>
            <a:endParaRPr lang="pl-PL" dirty="0" smtClean="0"/>
          </a:p>
          <a:p>
            <a:pPr lvl="1"/>
            <a:r>
              <a:rPr lang="pl-PL" dirty="0" smtClean="0"/>
              <a:t>zalesianie gruntów o małej przydatności rolniczej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melioracji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262</TotalTime>
  <Words>1284</Words>
  <Application>Microsoft Office PowerPoint</Application>
  <PresentationFormat>Pokaz na ekranie (4:3)</PresentationFormat>
  <Paragraphs>244</Paragraphs>
  <Slides>40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5" baseType="lpstr">
      <vt:lpstr>Lucida Sans Unicode</vt:lpstr>
      <vt:lpstr>Verdana</vt:lpstr>
      <vt:lpstr>Wingdings 2</vt:lpstr>
      <vt:lpstr>Wingdings 3</vt:lpstr>
      <vt:lpstr>Hol</vt:lpstr>
      <vt:lpstr>Przeprowadzenie oceny stanu urządzeń wodno-melioracyjnych   i ich konserwacja.</vt:lpstr>
      <vt:lpstr> Melioracja </vt:lpstr>
      <vt:lpstr>Zadania melioracji</vt:lpstr>
      <vt:lpstr>Rodzaje melioracji</vt:lpstr>
      <vt:lpstr>Rodzaje melioracji</vt:lpstr>
      <vt:lpstr>Rodzaje melioracji</vt:lpstr>
      <vt:lpstr>Rodzaje melioracji</vt:lpstr>
      <vt:lpstr>Rodzaje melioracji</vt:lpstr>
      <vt:lpstr>Rodzaje melioracji</vt:lpstr>
      <vt:lpstr>Rodzaje melioracji</vt:lpstr>
      <vt:lpstr>Zabiegi przeciwerozyjne </vt:lpstr>
      <vt:lpstr>Melioracje odwadniające</vt:lpstr>
      <vt:lpstr>Melioracje odwadniające</vt:lpstr>
      <vt:lpstr>Melioracje odwadniające</vt:lpstr>
      <vt:lpstr>Melioracje odwadniające</vt:lpstr>
      <vt:lpstr>Melioracje odwadniające</vt:lpstr>
      <vt:lpstr>Melioracje odwadniające</vt:lpstr>
      <vt:lpstr>Melioracje odwadniające</vt:lpstr>
      <vt:lpstr>Melioracje odwadniające</vt:lpstr>
      <vt:lpstr>Melioracje nawadniające</vt:lpstr>
      <vt:lpstr>Melioracje nawadniające</vt:lpstr>
      <vt:lpstr>Melioracje nawadniające</vt:lpstr>
      <vt:lpstr>Melioracje nawadniające</vt:lpstr>
      <vt:lpstr>Melioracje nawadniające</vt:lpstr>
      <vt:lpstr>Melioracje nawadniające</vt:lpstr>
      <vt:lpstr>Melioracje nawadniające</vt:lpstr>
      <vt:lpstr>Melioracje nawadniające</vt:lpstr>
      <vt:lpstr>Irygacja</vt:lpstr>
      <vt:lpstr> Rolniczy krajobraz z irygacją mechaniczną </vt:lpstr>
      <vt:lpstr>Konserwacja urządzeń melioracyjnych</vt:lpstr>
      <vt:lpstr>Konserwacja urządzeń melioracyjnych</vt:lpstr>
      <vt:lpstr>Konserwacja urządzeń melioracyjnych</vt:lpstr>
      <vt:lpstr>Konserwacja urządzeń melioracyjnych</vt:lpstr>
      <vt:lpstr>Konserwacja urządzeń melioracyjnych</vt:lpstr>
      <vt:lpstr>Konserwacja urządzeń melioracyjnych</vt:lpstr>
      <vt:lpstr>Konserwacja urządzeń melioracyjnych</vt:lpstr>
      <vt:lpstr>Konserwacja urządzeń melioracyjnych</vt:lpstr>
      <vt:lpstr>Konserwacja urządzeń melioracyjnych</vt:lpstr>
      <vt:lpstr>Konserwacja urządzeń melioracyjnych</vt:lpstr>
      <vt:lpstr>Prezentacja programu PowerPoint</vt:lpstr>
    </vt:vector>
  </TitlesOfParts>
  <Company>HOUSE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Przeprowadzenie oceny stanu urządzeń wodno-melioracyjnych   i ich konserwacja.</dc:title>
  <dc:creator>ADMIN</dc:creator>
  <cp:lastModifiedBy>Nauczyciel</cp:lastModifiedBy>
  <cp:revision>33</cp:revision>
  <dcterms:created xsi:type="dcterms:W3CDTF">2012-09-17T02:19:06Z</dcterms:created>
  <dcterms:modified xsi:type="dcterms:W3CDTF">2020-05-04T07:09:07Z</dcterms:modified>
</cp:coreProperties>
</file>