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9"/>
  </p:notesMasterIdLst>
  <p:handoutMasterIdLst>
    <p:handoutMasterId r:id="rId40"/>
  </p:handoutMasterIdLst>
  <p:sldIdLst>
    <p:sldId id="267" r:id="rId3"/>
    <p:sldId id="268" r:id="rId4"/>
    <p:sldId id="290" r:id="rId5"/>
    <p:sldId id="269" r:id="rId6"/>
    <p:sldId id="270" r:id="rId7"/>
    <p:sldId id="271" r:id="rId8"/>
    <p:sldId id="272" r:id="rId9"/>
    <p:sldId id="289" r:id="rId10"/>
    <p:sldId id="273" r:id="rId11"/>
    <p:sldId id="278" r:id="rId12"/>
    <p:sldId id="279" r:id="rId13"/>
    <p:sldId id="280" r:id="rId14"/>
    <p:sldId id="281" r:id="rId15"/>
    <p:sldId id="282" r:id="rId16"/>
    <p:sldId id="307" r:id="rId17"/>
    <p:sldId id="283" r:id="rId18"/>
    <p:sldId id="284" r:id="rId19"/>
    <p:sldId id="294" r:id="rId20"/>
    <p:sldId id="295" r:id="rId21"/>
    <p:sldId id="296" r:id="rId22"/>
    <p:sldId id="298" r:id="rId23"/>
    <p:sldId id="301" r:id="rId24"/>
    <p:sldId id="302" r:id="rId25"/>
    <p:sldId id="299" r:id="rId26"/>
    <p:sldId id="297" r:id="rId27"/>
    <p:sldId id="300" r:id="rId28"/>
    <p:sldId id="291" r:id="rId29"/>
    <p:sldId id="285" r:id="rId30"/>
    <p:sldId id="292" r:id="rId31"/>
    <p:sldId id="306" r:id="rId32"/>
    <p:sldId id="304" r:id="rId33"/>
    <p:sldId id="305" r:id="rId34"/>
    <p:sldId id="286" r:id="rId35"/>
    <p:sldId id="287" r:id="rId36"/>
    <p:sldId id="288" r:id="rId37"/>
    <p:sldId id="293" r:id="rId3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2016-09-28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4800" b="0" i="0" dirty="0" smtClean="0">
                <a:latin typeface="Constantia"/>
                <a:ea typeface="+mj-ea"/>
                <a:cs typeface="+mj-cs"/>
              </a:rPr>
              <a:t>DOBÓR MASZYN I URZĄDZEŃ </a:t>
            </a:r>
            <a:br>
              <a:rPr lang="pl-PL" sz="4800" b="0" i="0" dirty="0" smtClean="0">
                <a:latin typeface="Constantia"/>
                <a:ea typeface="+mj-ea"/>
                <a:cs typeface="+mj-cs"/>
              </a:rPr>
            </a:br>
            <a:r>
              <a:rPr lang="pl-PL" sz="4800" b="0" i="0" dirty="0" smtClean="0">
                <a:latin typeface="Constantia"/>
                <a:ea typeface="+mj-ea"/>
                <a:cs typeface="+mj-cs"/>
              </a:rPr>
              <a:t>DO PROWADZENIA WYBRANYCH PROCESÓW TECHNOLOGICZNYCH</a:t>
            </a:r>
            <a:endParaRPr lang="pl-PL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4000" b="0" i="0" baseline="0" dirty="0" smtClean="0"/>
              <a:t>W</a:t>
            </a:r>
            <a:r>
              <a:rPr lang="pl-PL" sz="4000" b="0" i="0" dirty="0" smtClean="0"/>
              <a:t> PRZEMYŚLE OLEJARSKIM</a:t>
            </a:r>
            <a:endParaRPr lang="pl-PL" sz="4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URZADZENIA W PRZEMYŚLE OLEJARSKIM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Młyn walcowy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1682440"/>
            <a:ext cx="4320480" cy="45091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371936"/>
            <a:ext cx="5811633" cy="36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URZADZENIA W PRZEMYŚLE OLEJARSKIM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Podgrzewacz rurowy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2132856"/>
            <a:ext cx="4696425" cy="37890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482850"/>
            <a:ext cx="5715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URZADZENIA W PRZEMYŚLE OLEJARSKIM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Prasa ślimakowa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2228651"/>
            <a:ext cx="5524969" cy="40689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2780928"/>
            <a:ext cx="5257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URZADZENIA W PRZEMYŚLE OLEJARSKIM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Prasa filtracyjna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2276872"/>
            <a:ext cx="8060401" cy="42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MASZYNY I </a:t>
            </a:r>
            <a:r>
              <a:rPr lang="pl-PL" dirty="0" smtClean="0"/>
              <a:t>URZĄDZENIA </a:t>
            </a:r>
            <a:r>
              <a:rPr lang="pl-PL" dirty="0"/>
              <a:t>W PRZEMYŚLE OLEJARSKIM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Rozlewaczko - zamykarka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2348880"/>
            <a:ext cx="7233816" cy="40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3" y="548680"/>
            <a:ext cx="1028185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PRODUKCJA MARGARYNY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Margaryna jest to tłuszcz spożywczy w postaci zestalonej emulsji.</a:t>
            </a:r>
          </a:p>
          <a:p>
            <a:r>
              <a:rPr lang="pl-PL" dirty="0" smtClean="0"/>
              <a:t>Zasada tworzenia emulsji:</a:t>
            </a:r>
          </a:p>
          <a:p>
            <a:pPr marL="2112264" lvl="7" indent="0">
              <a:buNone/>
            </a:pPr>
            <a:r>
              <a:rPr lang="pl-PL" dirty="0" smtClean="0"/>
              <a:t>  		           emulgator</a:t>
            </a:r>
          </a:p>
          <a:p>
            <a:pPr marL="603504" lvl="2" indent="0">
              <a:buNone/>
            </a:pPr>
            <a:r>
              <a:rPr lang="pl-PL" dirty="0" smtClean="0"/>
              <a:t>			Olej + woda 		emulsja</a:t>
            </a:r>
          </a:p>
          <a:p>
            <a:r>
              <a:rPr lang="pl-PL" dirty="0" smtClean="0"/>
              <a:t>Produkcja margaryny odbywa się w margarynowniach, stanowiących dział zakładów przemysłu tłuszczowego lub będących samodzielnymi zakładami produkcyjnymi. 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518348" y="3284984"/>
            <a:ext cx="10081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RODZAJE MARGARYN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 zależności od konsystencji:</a:t>
            </a:r>
          </a:p>
          <a:p>
            <a:pPr lvl="1"/>
            <a:r>
              <a:rPr lang="pl-PL" dirty="0" smtClean="0"/>
              <a:t>Twarde</a:t>
            </a:r>
          </a:p>
          <a:p>
            <a:pPr lvl="1"/>
            <a:r>
              <a:rPr lang="pl-PL" dirty="0" smtClean="0"/>
              <a:t>Miękkie</a:t>
            </a:r>
          </a:p>
          <a:p>
            <a:r>
              <a:rPr lang="pl-PL" dirty="0" smtClean="0"/>
              <a:t>W zależności od zastosowań:</a:t>
            </a:r>
          </a:p>
          <a:p>
            <a:pPr lvl="1"/>
            <a:r>
              <a:rPr lang="pl-PL" dirty="0" smtClean="0"/>
              <a:t>Niskoenergetyczne</a:t>
            </a:r>
          </a:p>
          <a:p>
            <a:pPr lvl="1"/>
            <a:r>
              <a:rPr lang="pl-PL" dirty="0" smtClean="0"/>
              <a:t>Dietetyczne</a:t>
            </a:r>
          </a:p>
          <a:p>
            <a:pPr lvl="1"/>
            <a:r>
              <a:rPr lang="pl-PL" dirty="0" smtClean="0"/>
              <a:t>Stołowe</a:t>
            </a:r>
          </a:p>
          <a:p>
            <a:pPr lvl="1"/>
            <a:r>
              <a:rPr lang="pl-PL" dirty="0" smtClean="0"/>
              <a:t>Kuchenne</a:t>
            </a:r>
          </a:p>
          <a:p>
            <a:pPr lvl="1"/>
            <a:r>
              <a:rPr lang="pl-PL" dirty="0" smtClean="0"/>
              <a:t>Cukiernicze</a:t>
            </a:r>
          </a:p>
          <a:p>
            <a:r>
              <a:rPr lang="pl-PL" dirty="0" smtClean="0"/>
              <a:t>Tradycyjna margaryna zawiera 80 – 85% tłuszczu, do smarowania pieczywa 40 – 50%.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612245"/>
            <a:ext cx="4596383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052512"/>
            <a:ext cx="75152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5" y="1262062"/>
            <a:ext cx="74580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PRZEMYSŁ OLEJARSKI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Przetwórstwo surowców olejarskich zajmuje się przerobem roślinnych surowców olejarskich w celu wydobycia z nich oleju oraz dalszym przerobem olejów roślinnych na tłuszcze o konsystencji stałej.</a:t>
            </a:r>
          </a:p>
          <a:p>
            <a:pPr algn="just"/>
            <a:r>
              <a:rPr lang="pl-PL" dirty="0" smtClean="0"/>
              <a:t>Zakłady produkujące olej zwane są zakładami olejarskimi, a zakłady o szerszym profilu wytwarzające także margaryny i inne tłuszcze stałe nazywane są zakładami przemysłu tłuszczowego. </a:t>
            </a:r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2" y="1790700"/>
            <a:ext cx="4762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1628800"/>
            <a:ext cx="6665714" cy="39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3810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1916832"/>
            <a:ext cx="6036121" cy="34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254000"/>
            <a:ext cx="762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916832"/>
            <a:ext cx="3888432" cy="31763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78" y="2348880"/>
            <a:ext cx="2762250" cy="2438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213933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2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692696"/>
            <a:ext cx="93610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ETAPY PRODUKCJI MARGARYNY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Przygotowanie surowców: fazy tłuszczowej, fazy wodnej i dodatków</a:t>
            </a:r>
          </a:p>
          <a:p>
            <a:r>
              <a:rPr lang="pl-PL" dirty="0" smtClean="0"/>
              <a:t>Wytworzenie emulsji z fazy wodnej i tłuszczowej</a:t>
            </a:r>
          </a:p>
          <a:p>
            <a:r>
              <a:rPr lang="pl-PL" dirty="0" smtClean="0"/>
              <a:t>Zestalenie emulsji poprzez schłodzenie</a:t>
            </a:r>
          </a:p>
          <a:p>
            <a:r>
              <a:rPr lang="pl-PL" dirty="0" smtClean="0"/>
              <a:t>Krystalizacja i dojrzewanie margaryny</a:t>
            </a:r>
          </a:p>
          <a:p>
            <a:r>
              <a:rPr lang="pl-PL" dirty="0" smtClean="0"/>
              <a:t>Nadanie odpowiedniej konsystencji</a:t>
            </a:r>
          </a:p>
          <a:p>
            <a:r>
              <a:rPr lang="pl-PL" dirty="0" smtClean="0"/>
              <a:t>Formowanie</a:t>
            </a:r>
          </a:p>
          <a:p>
            <a:r>
              <a:rPr lang="pl-PL" dirty="0" smtClean="0"/>
              <a:t>Pakowanie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55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WYPOSAŻENIE TECHNICZNE PRZEMYSŁU TŁUSZCZOWEGO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Wotator</a:t>
            </a:r>
            <a:r>
              <a:rPr lang="pl-PL" dirty="0" smtClean="0"/>
              <a:t> – urządzenie do utwardzania margaryny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2420888"/>
            <a:ext cx="5200972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764704"/>
            <a:ext cx="83529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PRZEMYSŁU TŁUSZCZOWEGO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Urządzenie do produkcji margaryny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2360356"/>
            <a:ext cx="4518248" cy="39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PRZEMYSŁU TŁUSZCZOWEGO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Linia do pakowania </a:t>
            </a:r>
          </a:p>
          <a:p>
            <a:pPr marL="0" indent="0">
              <a:buNone/>
            </a:pPr>
            <a:r>
              <a:rPr lang="pl-PL" dirty="0" smtClean="0"/>
              <a:t>margaryny w kubki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778588"/>
            <a:ext cx="6096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PRZEMYSŁU TŁUSZCZOWEGO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Pakowaczka do margaryny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1803400"/>
            <a:ext cx="60769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LINIA PRODUKCYJNA MARGARYNY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12" y="1803400"/>
            <a:ext cx="5702800" cy="4267200"/>
          </a:xfrm>
        </p:spPr>
      </p:pic>
    </p:spTree>
    <p:extLst>
      <p:ext uri="{BB962C8B-B14F-4D97-AF65-F5344CB8AC3E}">
        <p14:creationId xmlns:p14="http://schemas.microsoft.com/office/powerpoint/2010/main" val="21592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SZORTENINGI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Jest to grupa tłuszczów, których proces technologiczny jest zbliżony do produkcji margaryny, ale nie obejmuje wytworzenia fazy wodnej.</a:t>
            </a:r>
          </a:p>
          <a:p>
            <a:pPr algn="just"/>
            <a:r>
              <a:rPr lang="pl-PL" dirty="0" smtClean="0"/>
              <a:t>Podział </a:t>
            </a:r>
            <a:r>
              <a:rPr lang="pl-PL" dirty="0" err="1" smtClean="0"/>
              <a:t>szorteningów</a:t>
            </a:r>
            <a:r>
              <a:rPr lang="pl-PL" dirty="0" smtClean="0"/>
              <a:t>:</a:t>
            </a:r>
          </a:p>
          <a:p>
            <a:pPr lvl="1" algn="just"/>
            <a:r>
              <a:rPr lang="pl-PL" dirty="0" smtClean="0"/>
              <a:t>Piekarskie</a:t>
            </a:r>
          </a:p>
          <a:p>
            <a:pPr lvl="1" algn="just"/>
            <a:r>
              <a:rPr lang="pl-PL" dirty="0" smtClean="0"/>
              <a:t>Cukiernicze</a:t>
            </a:r>
          </a:p>
          <a:p>
            <a:pPr lvl="1" algn="just"/>
            <a:r>
              <a:rPr lang="pl-PL" dirty="0" smtClean="0"/>
              <a:t>Kuchenne</a:t>
            </a:r>
          </a:p>
          <a:p>
            <a:pPr algn="just"/>
            <a:r>
              <a:rPr lang="pl-PL" dirty="0" smtClean="0"/>
              <a:t>Produkcja </a:t>
            </a:r>
            <a:r>
              <a:rPr lang="pl-PL" dirty="0" err="1" smtClean="0"/>
              <a:t>szorteningów</a:t>
            </a:r>
            <a:r>
              <a:rPr lang="pl-PL" dirty="0" smtClean="0"/>
              <a:t> opiera się na wykorzystaniu tłuszczów roślinnych, ale przy współudziale tłuszczów zwierzęcych.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72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ETAPY PRODUKCJI SZORTENINGÓW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Przygotowanie osnowy tłuszczowej</a:t>
            </a:r>
          </a:p>
          <a:p>
            <a:r>
              <a:rPr lang="pl-PL" dirty="0" smtClean="0"/>
              <a:t>Zestalenie osnowy tłuszczowej</a:t>
            </a:r>
          </a:p>
          <a:p>
            <a:r>
              <a:rPr lang="pl-PL" dirty="0" smtClean="0"/>
              <a:t>Formowanie </a:t>
            </a:r>
            <a:r>
              <a:rPr lang="pl-PL" dirty="0" err="1" smtClean="0"/>
              <a:t>szorteningów</a:t>
            </a:r>
            <a:endParaRPr lang="pl-PL" dirty="0" smtClean="0"/>
          </a:p>
          <a:p>
            <a:r>
              <a:rPr lang="pl-PL" smtClean="0"/>
              <a:t>Pakowanie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094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PRZEMYSŁU TŁUSZCZOWEGO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Urządzenie do produkcji</a:t>
            </a:r>
          </a:p>
          <a:p>
            <a:pPr marL="0" indent="0">
              <a:buNone/>
            </a:pPr>
            <a:r>
              <a:rPr lang="pl-PL" dirty="0" err="1" smtClean="0"/>
              <a:t>szorteningów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1882775"/>
            <a:ext cx="58769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SUROWCE W PRZEMYŚLE OLEJARSKIM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Jako surowce olejarskie uznaje się te rośliny i nasiona, które zawierają co najmniej 15% tłuszczu. </a:t>
            </a:r>
          </a:p>
          <a:p>
            <a:r>
              <a:rPr lang="pl-PL" dirty="0" smtClean="0"/>
              <a:t>Są to nasiona i owoce roślin oleistych i strączkowych takich, jak:</a:t>
            </a:r>
          </a:p>
          <a:p>
            <a:pPr lvl="1"/>
            <a:r>
              <a:rPr lang="pl-PL" dirty="0" smtClean="0"/>
              <a:t>Soja</a:t>
            </a:r>
          </a:p>
          <a:p>
            <a:pPr lvl="1"/>
            <a:r>
              <a:rPr lang="pl-PL" dirty="0" smtClean="0"/>
              <a:t>Rzepak</a:t>
            </a:r>
          </a:p>
          <a:p>
            <a:pPr lvl="1"/>
            <a:r>
              <a:rPr lang="pl-PL" dirty="0" smtClean="0"/>
              <a:t>Słonecznik</a:t>
            </a:r>
          </a:p>
          <a:p>
            <a:pPr lvl="1"/>
            <a:r>
              <a:rPr lang="pl-PL" dirty="0" smtClean="0"/>
              <a:t>Oliwki</a:t>
            </a:r>
          </a:p>
          <a:p>
            <a:pPr lvl="1"/>
            <a:r>
              <a:rPr lang="pl-PL" dirty="0" smtClean="0"/>
              <a:t>Orzechy</a:t>
            </a:r>
          </a:p>
          <a:p>
            <a:pPr lvl="1"/>
            <a:r>
              <a:rPr lang="pl-PL" dirty="0" smtClean="0"/>
              <a:t>Bawełna</a:t>
            </a:r>
          </a:p>
          <a:p>
            <a:pPr lvl="1"/>
            <a:r>
              <a:rPr lang="pl-PL" dirty="0" smtClean="0"/>
              <a:t>Owoce palmy</a:t>
            </a:r>
          </a:p>
          <a:p>
            <a:r>
              <a:rPr lang="pl-PL" dirty="0" smtClean="0"/>
              <a:t>Najważniejsze surowce krajowe to: rzepak i rzepik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81" y="3284984"/>
            <a:ext cx="3121152" cy="20817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2996952"/>
            <a:ext cx="2633410" cy="33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SUROWCE W PRZEMYŚLE OLEJARSKIM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Rośliny oleiste strefy tropikalnej:</a:t>
            </a:r>
          </a:p>
          <a:p>
            <a:pPr lvl="1"/>
            <a:r>
              <a:rPr lang="pl-PL" dirty="0" smtClean="0"/>
              <a:t>Palma kokosowa i oleista</a:t>
            </a:r>
          </a:p>
          <a:p>
            <a:pPr lvl="1"/>
            <a:r>
              <a:rPr lang="pl-PL" dirty="0" smtClean="0"/>
              <a:t>Migdałowiec zwyczajny</a:t>
            </a:r>
          </a:p>
          <a:p>
            <a:pPr lvl="1"/>
            <a:r>
              <a:rPr lang="pl-PL" dirty="0" smtClean="0"/>
              <a:t>Oliwka europejska</a:t>
            </a:r>
          </a:p>
          <a:p>
            <a:pPr lvl="1"/>
            <a:r>
              <a:rPr lang="pl-PL" dirty="0" smtClean="0"/>
              <a:t>Orzech ziemny</a:t>
            </a:r>
          </a:p>
          <a:p>
            <a:pPr lvl="1"/>
            <a:r>
              <a:rPr lang="pl-PL" dirty="0" smtClean="0"/>
              <a:t>Sezam</a:t>
            </a:r>
          </a:p>
          <a:p>
            <a:pPr lvl="1"/>
            <a:r>
              <a:rPr lang="pl-PL" dirty="0" smtClean="0"/>
              <a:t>Bawełna</a:t>
            </a:r>
          </a:p>
          <a:p>
            <a:r>
              <a:rPr lang="pl-PL" dirty="0" smtClean="0"/>
              <a:t>Rośliny oleiste strefy umiarkowanej:</a:t>
            </a:r>
          </a:p>
          <a:p>
            <a:pPr lvl="1"/>
            <a:r>
              <a:rPr lang="pl-PL" dirty="0" smtClean="0"/>
              <a:t>Len oleisty</a:t>
            </a:r>
          </a:p>
          <a:p>
            <a:pPr lvl="1"/>
            <a:r>
              <a:rPr lang="pl-PL" dirty="0" smtClean="0"/>
              <a:t>Rzepak</a:t>
            </a:r>
          </a:p>
          <a:p>
            <a:pPr lvl="1"/>
            <a:r>
              <a:rPr lang="pl-PL" dirty="0" smtClean="0"/>
              <a:t>Rzepik</a:t>
            </a:r>
          </a:p>
          <a:p>
            <a:pPr lvl="1"/>
            <a:r>
              <a:rPr lang="pl-PL" dirty="0" smtClean="0"/>
              <a:t>Soja</a:t>
            </a:r>
          </a:p>
          <a:p>
            <a:pPr lvl="1"/>
            <a:r>
              <a:rPr lang="pl-PL" dirty="0" smtClean="0"/>
              <a:t>Słonecznik</a:t>
            </a:r>
          </a:p>
          <a:p>
            <a:pPr lvl="1"/>
            <a:r>
              <a:rPr lang="pl-PL" dirty="0" smtClean="0"/>
              <a:t>Gorczyca</a:t>
            </a:r>
          </a:p>
          <a:p>
            <a:pPr lvl="1"/>
            <a:r>
              <a:rPr lang="pl-PL" dirty="0" smtClean="0"/>
              <a:t>Dynia oleista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585913"/>
            <a:ext cx="2353444" cy="198710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1412776"/>
            <a:ext cx="2711924" cy="19068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58" y="3323450"/>
            <a:ext cx="2376264" cy="16715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2093219"/>
            <a:ext cx="1910705" cy="147979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4165600"/>
            <a:ext cx="2857500" cy="1905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03" y="3401074"/>
            <a:ext cx="2039507" cy="14123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25" y="4813391"/>
            <a:ext cx="1767840" cy="154838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39" y="5161670"/>
            <a:ext cx="1918987" cy="10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CHARAKTERYSTYKA RZEPAKU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Skład chemiczny:</a:t>
            </a:r>
          </a:p>
          <a:p>
            <a:pPr lvl="1"/>
            <a:r>
              <a:rPr lang="pl-PL" dirty="0" smtClean="0"/>
              <a:t>Woda 10%</a:t>
            </a:r>
          </a:p>
          <a:p>
            <a:pPr lvl="1"/>
            <a:r>
              <a:rPr lang="pl-PL" dirty="0" smtClean="0"/>
              <a:t>Tłuszcz 35 – 50%</a:t>
            </a:r>
          </a:p>
          <a:p>
            <a:pPr lvl="1"/>
            <a:r>
              <a:rPr lang="pl-PL" dirty="0" smtClean="0"/>
              <a:t>Białko 20%</a:t>
            </a:r>
          </a:p>
          <a:p>
            <a:pPr lvl="1"/>
            <a:r>
              <a:rPr lang="pl-PL" dirty="0" smtClean="0"/>
              <a:t>Popiół 3%</a:t>
            </a:r>
          </a:p>
          <a:p>
            <a:pPr lvl="1"/>
            <a:r>
              <a:rPr lang="pl-PL" dirty="0" smtClean="0"/>
              <a:t>Błonnik 6 %</a:t>
            </a:r>
          </a:p>
          <a:p>
            <a:r>
              <a:rPr lang="pl-PL" dirty="0" smtClean="0"/>
              <a:t>Kryteria przydatności surowca:</a:t>
            </a:r>
          </a:p>
          <a:p>
            <a:pPr lvl="1"/>
            <a:r>
              <a:rPr lang="pl-PL" dirty="0" smtClean="0"/>
              <a:t>Dojrzałość</a:t>
            </a:r>
          </a:p>
          <a:p>
            <a:pPr lvl="1"/>
            <a:r>
              <a:rPr lang="pl-PL" dirty="0" smtClean="0"/>
              <a:t>Wygląd</a:t>
            </a:r>
          </a:p>
          <a:p>
            <a:pPr lvl="1"/>
            <a:r>
              <a:rPr lang="pl-PL" dirty="0" smtClean="0"/>
              <a:t>Barwa</a:t>
            </a:r>
          </a:p>
          <a:p>
            <a:pPr lvl="1"/>
            <a:r>
              <a:rPr lang="pl-PL" dirty="0" smtClean="0"/>
              <a:t>Zapach</a:t>
            </a:r>
          </a:p>
          <a:p>
            <a:pPr lvl="1"/>
            <a:r>
              <a:rPr lang="pl-PL" dirty="0" smtClean="0"/>
              <a:t>Zdrowotność</a:t>
            </a:r>
          </a:p>
          <a:p>
            <a:pPr lvl="1"/>
            <a:r>
              <a:rPr lang="pl-PL" dirty="0" smtClean="0"/>
              <a:t>Czystość nasion</a:t>
            </a:r>
          </a:p>
          <a:p>
            <a:pPr lvl="1"/>
            <a:r>
              <a:rPr lang="pl-PL" dirty="0" smtClean="0"/>
              <a:t>Wilgotność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58" y="2584450"/>
            <a:ext cx="5295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ETAPY PRODUKCJI OLEJU SUROWEGO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Magazynowanie nasion w silosach</a:t>
            </a:r>
          </a:p>
          <a:p>
            <a:r>
              <a:rPr lang="pl-PL" dirty="0" smtClean="0"/>
              <a:t>Oczyszczanie i ważenie</a:t>
            </a:r>
          </a:p>
          <a:p>
            <a:r>
              <a:rPr lang="pl-PL" dirty="0" smtClean="0"/>
              <a:t>Rozdrabnianie</a:t>
            </a:r>
          </a:p>
          <a:p>
            <a:r>
              <a:rPr lang="pl-PL" dirty="0" smtClean="0"/>
              <a:t>Kondycjonowanie</a:t>
            </a:r>
          </a:p>
          <a:p>
            <a:r>
              <a:rPr lang="pl-PL" dirty="0" smtClean="0"/>
              <a:t>Tłoczenie wstępne</a:t>
            </a:r>
          </a:p>
          <a:p>
            <a:r>
              <a:rPr lang="pl-PL" dirty="0" smtClean="0"/>
              <a:t>Przygotowanie do ekstrakcji</a:t>
            </a:r>
          </a:p>
          <a:p>
            <a:r>
              <a:rPr lang="pl-PL" dirty="0" smtClean="0"/>
              <a:t>Ekstrakcja</a:t>
            </a:r>
          </a:p>
          <a:p>
            <a:r>
              <a:rPr lang="pl-PL" dirty="0" smtClean="0"/>
              <a:t>Destylacja misceli</a:t>
            </a:r>
          </a:p>
          <a:p>
            <a:r>
              <a:rPr lang="pl-PL" dirty="0" smtClean="0"/>
              <a:t>Otrzymywanie lecytyny</a:t>
            </a:r>
          </a:p>
          <a:p>
            <a:r>
              <a:rPr lang="pl-PL" dirty="0" smtClean="0"/>
              <a:t>Rafinacja oleju surowego</a:t>
            </a:r>
          </a:p>
          <a:p>
            <a:r>
              <a:rPr lang="pl-PL" dirty="0" smtClean="0"/>
              <a:t>Rozlew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12" y="527050"/>
            <a:ext cx="6985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MASZYNY I URZADZENIA W PRZEMYŚLE OLEJARSKIM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Odsiewacz bębnowy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3047238"/>
            <a:ext cx="3532608" cy="26240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444750"/>
            <a:ext cx="7620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443</Words>
  <Application>Microsoft Office PowerPoint</Application>
  <PresentationFormat>Niestandardowy</PresentationFormat>
  <Paragraphs>121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9" baseType="lpstr">
      <vt:lpstr>Arial</vt:lpstr>
      <vt:lpstr>Constantia</vt:lpstr>
      <vt:lpstr>BooksClassic_16x9</vt:lpstr>
      <vt:lpstr>DOBÓR MASZYN I URZĄDZEŃ  DO PROWADZENIA WYBRANYCH PROCESÓW TECHNOLOGICZNYCH</vt:lpstr>
      <vt:lpstr>PRZEMYSŁ OLEJARSKI</vt:lpstr>
      <vt:lpstr>Prezentacja programu PowerPoint</vt:lpstr>
      <vt:lpstr>SUROWCE W PRZEMYŚLE OLEJARSKIM</vt:lpstr>
      <vt:lpstr>SUROWCE W PRZEMYŚLE OLEJARSKIM</vt:lpstr>
      <vt:lpstr>CHARAKTERYSTYKA RZEPAKU</vt:lpstr>
      <vt:lpstr>ETAPY PRODUKCJI OLEJU SUROWEGO</vt:lpstr>
      <vt:lpstr>Prezentacja programu PowerPoint</vt:lpstr>
      <vt:lpstr>MASZYNY I URZADZENIA W PRZEMYŚLE OLEJARSKIM</vt:lpstr>
      <vt:lpstr>MASZYNY I URZADZENIA W PRZEMYŚLE OLEJARSKIM</vt:lpstr>
      <vt:lpstr>MASZYNY I URZADZENIA W PRZEMYŚLE OLEJARSKIM</vt:lpstr>
      <vt:lpstr>MASZYNY I URZADZENIA W PRZEMYŚLE OLEJARSKIM</vt:lpstr>
      <vt:lpstr>MASZYNY I URZADZENIA W PRZEMYŚLE OLEJARSKIM</vt:lpstr>
      <vt:lpstr>MASZYNY I URZĄDZENIA W PRZEMYŚLE OLEJARSKIM</vt:lpstr>
      <vt:lpstr>Prezentacja programu PowerPoint</vt:lpstr>
      <vt:lpstr>PRODUKCJA MARGARYNY</vt:lpstr>
      <vt:lpstr>RODZAJE MARGARYN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ETAPY PRODUKCJI MARGARYNY</vt:lpstr>
      <vt:lpstr>WYPOSAŻENIE TECHNICZNE PRZEMYSŁU TŁUSZCZOWEGO</vt:lpstr>
      <vt:lpstr>WYPOSAŻENIE TECHNICZNE PRZEMYSŁU TŁUSZCZOWEGO</vt:lpstr>
      <vt:lpstr>WYPOSAŻENIE TECHNICZNE PRZEMYSŁU TŁUSZCZOWEGO</vt:lpstr>
      <vt:lpstr>WYPOSAŻENIE TECHNICZNE PRZEMYSŁU TŁUSZCZOWEGO</vt:lpstr>
      <vt:lpstr>LINIA PRODUKCYJNA MARGARYNY</vt:lpstr>
      <vt:lpstr>SZORTENINGI</vt:lpstr>
      <vt:lpstr>ETAPY PRODUKCJI SZORTENINGÓW</vt:lpstr>
      <vt:lpstr>WYPOSAŻENIE TECHNICZNE PRZEMYSŁU TŁUSZCZOWEGO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2016-09-23T18:46:25Z</dcterms:created>
  <dcterms:modified xsi:type="dcterms:W3CDTF">2016-09-28T18:36:37Z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