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52"/>
  </p:notesMasterIdLst>
  <p:handoutMasterIdLst>
    <p:handoutMasterId r:id="rId53"/>
  </p:handoutMasterIdLst>
  <p:sldIdLst>
    <p:sldId id="267" r:id="rId3"/>
    <p:sldId id="268" r:id="rId4"/>
    <p:sldId id="269" r:id="rId5"/>
    <p:sldId id="270" r:id="rId6"/>
    <p:sldId id="278" r:id="rId7"/>
    <p:sldId id="279" r:id="rId8"/>
    <p:sldId id="280" r:id="rId9"/>
    <p:sldId id="287" r:id="rId10"/>
    <p:sldId id="281" r:id="rId11"/>
    <p:sldId id="293" r:id="rId12"/>
    <p:sldId id="285" r:id="rId13"/>
    <p:sldId id="288" r:id="rId14"/>
    <p:sldId id="289" r:id="rId15"/>
    <p:sldId id="290" r:id="rId16"/>
    <p:sldId id="291" r:id="rId17"/>
    <p:sldId id="292" r:id="rId18"/>
    <p:sldId id="283" r:id="rId19"/>
    <p:sldId id="295" r:id="rId20"/>
    <p:sldId id="296" r:id="rId21"/>
    <p:sldId id="297" r:id="rId22"/>
    <p:sldId id="294" r:id="rId23"/>
    <p:sldId id="284" r:id="rId24"/>
    <p:sldId id="299" r:id="rId25"/>
    <p:sldId id="298" r:id="rId26"/>
    <p:sldId id="301" r:id="rId27"/>
    <p:sldId id="302" r:id="rId28"/>
    <p:sldId id="304" r:id="rId29"/>
    <p:sldId id="303" r:id="rId30"/>
    <p:sldId id="313" r:id="rId31"/>
    <p:sldId id="310" r:id="rId32"/>
    <p:sldId id="300" r:id="rId33"/>
    <p:sldId id="282" r:id="rId34"/>
    <p:sldId id="286" r:id="rId35"/>
    <p:sldId id="306" r:id="rId36"/>
    <p:sldId id="312" r:id="rId37"/>
    <p:sldId id="309" r:id="rId38"/>
    <p:sldId id="307" r:id="rId39"/>
    <p:sldId id="308" r:id="rId40"/>
    <p:sldId id="311" r:id="rId41"/>
    <p:sldId id="314" r:id="rId42"/>
    <p:sldId id="315" r:id="rId43"/>
    <p:sldId id="321" r:id="rId44"/>
    <p:sldId id="316" r:id="rId45"/>
    <p:sldId id="317" r:id="rId46"/>
    <p:sldId id="318" r:id="rId47"/>
    <p:sldId id="322" r:id="rId48"/>
    <p:sldId id="320" r:id="rId49"/>
    <p:sldId id="319" r:id="rId50"/>
    <p:sldId id="323" r:id="rId5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04.05.2020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kolnictwo.pl/szukaj,Enzym" TargetMode="External"/><Relationship Id="rId13" Type="http://schemas.openxmlformats.org/officeDocument/2006/relationships/hyperlink" Target="http://www.szkolnictwo.pl/szukaj,Kaloria" TargetMode="External"/><Relationship Id="rId3" Type="http://schemas.openxmlformats.org/officeDocument/2006/relationships/hyperlink" Target="http://www.szkolnictwo.pl/szukaj,W%C4%99glowodan" TargetMode="External"/><Relationship Id="rId7" Type="http://schemas.openxmlformats.org/officeDocument/2006/relationships/hyperlink" Target="http://www.szkolnictwo.pl/szukaj,Energia_(fizyka)" TargetMode="External"/><Relationship Id="rId12" Type="http://schemas.openxmlformats.org/officeDocument/2006/relationships/hyperlink" Target="http://www.szkolnictwo.pl/szukaj,Bakterie" TargetMode="External"/><Relationship Id="rId17" Type="http://schemas.openxmlformats.org/officeDocument/2006/relationships/hyperlink" Target="http://www.szkolnictwo.pl/szukaj,Kwas_mas%C5%82owy" TargetMode="External"/><Relationship Id="rId2" Type="http://schemas.openxmlformats.org/officeDocument/2006/relationships/hyperlink" Target="http://www.szkolnictwo.pl/szukaj,Fermentacja" TargetMode="External"/><Relationship Id="rId16" Type="http://schemas.openxmlformats.org/officeDocument/2006/relationships/hyperlink" Target="http://www.szkolnictwo.pl/szukaj,Glukoz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kolnictwo.pl/szukaj,Cukier_prosty" TargetMode="External"/><Relationship Id="rId11" Type="http://schemas.openxmlformats.org/officeDocument/2006/relationships/hyperlink" Target="http://www.szkolnictwo.pl/szukaj,Dwutlenek_w%C4%99gla" TargetMode="External"/><Relationship Id="rId5" Type="http://schemas.openxmlformats.org/officeDocument/2006/relationships/hyperlink" Target="http://www.szkolnictwo.pl/szukaj,Bakteria" TargetMode="External"/><Relationship Id="rId15" Type="http://schemas.openxmlformats.org/officeDocument/2006/relationships/hyperlink" Target="http://www.szkolnictwo.pl/szukaj,D%C5%BCul" TargetMode="External"/><Relationship Id="rId10" Type="http://schemas.openxmlformats.org/officeDocument/2006/relationships/hyperlink" Target="http://www.szkolnictwo.pl/szukaj,Alkohol_etylowy" TargetMode="External"/><Relationship Id="rId4" Type="http://schemas.openxmlformats.org/officeDocument/2006/relationships/hyperlink" Target="http://www.szkolnictwo.pl/szukaj,Kwas_mlekowy" TargetMode="External"/><Relationship Id="rId9" Type="http://schemas.openxmlformats.org/officeDocument/2006/relationships/hyperlink" Target="http://www.szkolnictwo.pl/szukaj,Dro%C5%BCd%C5%BCe" TargetMode="External"/><Relationship Id="rId14" Type="http://schemas.openxmlformats.org/officeDocument/2006/relationships/hyperlink" Target="http://www.szkolnictwo.pl/szukaj,Mo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4800" b="0" i="0" dirty="0" smtClean="0">
                <a:latin typeface="Constantia"/>
                <a:ea typeface="+mj-ea"/>
                <a:cs typeface="+mj-cs"/>
              </a:rPr>
            </a:br>
            <a:r>
              <a:rPr lang="pl-PL" sz="4800" b="0" i="0" dirty="0" smtClean="0">
                <a:latin typeface="Constantia"/>
                <a:ea typeface="+mj-ea"/>
                <a:cs typeface="+mj-cs"/>
              </a:rPr>
              <a:t>DO PROWADZENIA WYBRANYCH PROCESÓW TECHNOLOGICZNYCH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4400" b="0" i="0" baseline="0" dirty="0" smtClean="0"/>
              <a:t>W</a:t>
            </a:r>
            <a:r>
              <a:rPr lang="pl-PL" sz="4400" b="0" i="0" dirty="0" smtClean="0"/>
              <a:t> PRZEMYŚLE MLECZARSKIM</a:t>
            </a:r>
            <a:endParaRPr lang="pl-PL" sz="4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MASŁO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Masło to najszlachetniejszy tłuszcz jadalny.</a:t>
            </a:r>
          </a:p>
          <a:p>
            <a:r>
              <a:rPr lang="pl-PL" dirty="0" smtClean="0"/>
              <a:t>Skład masła: </a:t>
            </a:r>
          </a:p>
          <a:p>
            <a:pPr lvl="1"/>
            <a:r>
              <a:rPr lang="pl-PL" dirty="0" smtClean="0"/>
              <a:t>tłuszcz 82 – 84%</a:t>
            </a:r>
          </a:p>
          <a:p>
            <a:pPr lvl="1"/>
            <a:r>
              <a:rPr lang="pl-PL" dirty="0"/>
              <a:t>w</a:t>
            </a:r>
            <a:r>
              <a:rPr lang="pl-PL" dirty="0" smtClean="0"/>
              <a:t>oda 14 – 16%</a:t>
            </a:r>
          </a:p>
          <a:p>
            <a:pPr lvl="1"/>
            <a:r>
              <a:rPr lang="pl-PL" dirty="0"/>
              <a:t>s</a:t>
            </a:r>
            <a:r>
              <a:rPr lang="pl-PL" dirty="0" smtClean="0"/>
              <a:t>ubstancje organiczne i nieorganiczne 2%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780928"/>
            <a:ext cx="4440957" cy="33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92944"/>
          </a:xfrm>
        </p:spPr>
        <p:txBody>
          <a:bodyPr/>
          <a:lstStyle/>
          <a:p>
            <a:pPr algn="ctr"/>
            <a:r>
              <a:rPr lang="pl-PL" dirty="0" smtClean="0"/>
              <a:t>PRODUKCJA MASŁA</a:t>
            </a:r>
            <a:endParaRPr lang="pl-PL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6" y="2515639"/>
            <a:ext cx="3240360" cy="2545327"/>
          </a:xfrm>
        </p:spPr>
      </p:pic>
      <p:sp>
        <p:nvSpPr>
          <p:cNvPr id="4" name="Prostokąt zaokrąglony 3"/>
          <p:cNvSpPr/>
          <p:nvPr/>
        </p:nvSpPr>
        <p:spPr>
          <a:xfrm>
            <a:off x="3790156" y="1214905"/>
            <a:ext cx="49685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OTRZYMYWANIE ŚMIETANKI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790156" y="1803400"/>
            <a:ext cx="49685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PASTERYZACJA ŚMIETANKI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822029" y="2333572"/>
            <a:ext cx="49685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ODGAZOWYWANIE ŚMIETANKI</a:t>
            </a:r>
            <a:endParaRPr lang="pl-PL" sz="24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822029" y="2850059"/>
            <a:ext cx="49685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CHŁODZENIE ŚMIETANKI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843372" y="3414026"/>
            <a:ext cx="49685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UKWASZANIE ŚMIETANKI</a:t>
            </a:r>
            <a:endParaRPr lang="pl-PL" sz="2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869980" y="3930513"/>
            <a:ext cx="49685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ZMAŚLANIE ŚMIETANY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869980" y="4532693"/>
            <a:ext cx="49685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PŁUKANIE MASŁA</a:t>
            </a:r>
            <a:endParaRPr lang="pl-PL" sz="24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869980" y="4892733"/>
            <a:ext cx="4968552" cy="33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WYGNIATANIE MASŁA</a:t>
            </a:r>
            <a:endParaRPr lang="pl-PL" sz="24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502124" y="5384692"/>
            <a:ext cx="6048672" cy="42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FORMOWANIE I PAKOWANIE MASŁA</a:t>
            </a:r>
            <a:endParaRPr lang="pl-PL" sz="24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2494012" y="5937182"/>
            <a:ext cx="7488832" cy="337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PRZECHOWYWANIE I MAGAZYNOWANIE MASŁA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161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LINIA DO PRODUKCJI MASŁA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866900"/>
            <a:ext cx="7620000" cy="4140200"/>
          </a:xfrm>
        </p:spPr>
      </p:pic>
    </p:spTree>
    <p:extLst>
      <p:ext uri="{BB962C8B-B14F-4D97-AF65-F5344CB8AC3E}">
        <p14:creationId xmlns:p14="http://schemas.microsoft.com/office/powerpoint/2010/main" val="23209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MASZYNA DO PAKOWANIA MASŁA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196752"/>
            <a:ext cx="10196413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MASELNICA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11" y="1803400"/>
            <a:ext cx="6404803" cy="4267200"/>
          </a:xfrm>
        </p:spPr>
      </p:pic>
    </p:spTree>
    <p:extLst>
      <p:ext uri="{BB962C8B-B14F-4D97-AF65-F5344CB8AC3E}">
        <p14:creationId xmlns:p14="http://schemas.microsoft.com/office/powerpoint/2010/main" val="21685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MASZYNA DO PAKOWANIA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11" y="1803400"/>
            <a:ext cx="6404803" cy="4267200"/>
          </a:xfrm>
        </p:spPr>
      </p:pic>
    </p:spTree>
    <p:extLst>
      <p:ext uri="{BB962C8B-B14F-4D97-AF65-F5344CB8AC3E}">
        <p14:creationId xmlns:p14="http://schemas.microsoft.com/office/powerpoint/2010/main" val="31490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WÓZEK TRANSPORTOWY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11" y="1803400"/>
            <a:ext cx="6404803" cy="4267200"/>
          </a:xfrm>
        </p:spPr>
      </p:pic>
    </p:spTree>
    <p:extLst>
      <p:ext uri="{BB962C8B-B14F-4D97-AF65-F5344CB8AC3E}">
        <p14:creationId xmlns:p14="http://schemas.microsoft.com/office/powerpoint/2010/main" val="11603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431800"/>
            <a:ext cx="10564163" cy="1485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SCHEMAT PRODUKCJI</a:t>
            </a:r>
            <a:br>
              <a:rPr lang="pl-PL" dirty="0" smtClean="0"/>
            </a:br>
            <a:r>
              <a:rPr lang="pl-PL" dirty="0" smtClean="0"/>
              <a:t>NAPOJÓW MLECZNYCH </a:t>
            </a:r>
            <a:br>
              <a:rPr lang="pl-PL" dirty="0" smtClean="0"/>
            </a:br>
            <a:r>
              <a:rPr lang="pl-PL" dirty="0" smtClean="0"/>
              <a:t>FERMENTOWANYCH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431800"/>
            <a:ext cx="5616624" cy="5949528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" y="2060848"/>
            <a:ext cx="3384377" cy="44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LINIA DO PRODUKCJI JOGURTU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12" y="18034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4732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PRODUKCJA JOGURTU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2" y="2266950"/>
            <a:ext cx="5080000" cy="3340100"/>
          </a:xfrm>
        </p:spPr>
      </p:pic>
    </p:spTree>
    <p:extLst>
      <p:ext uri="{BB962C8B-B14F-4D97-AF65-F5344CB8AC3E}">
        <p14:creationId xmlns:p14="http://schemas.microsoft.com/office/powerpoint/2010/main" val="30402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KIERUNKI PRETWÓRSTWA MLEKA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600200"/>
            <a:ext cx="7992888" cy="4781128"/>
          </a:xfr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PRODUKCJA JOGURTU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Termizator</a:t>
            </a:r>
            <a:r>
              <a:rPr lang="pl-PL" dirty="0" smtClean="0"/>
              <a:t> </a:t>
            </a:r>
            <a:r>
              <a:rPr lang="pl-PL" dirty="0" err="1" smtClean="0"/>
              <a:t>misowy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039712"/>
            <a:ext cx="533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JOGURTU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2" y="3060700"/>
            <a:ext cx="2095500" cy="17526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988840"/>
            <a:ext cx="63466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431800"/>
            <a:ext cx="10564163" cy="1168400"/>
          </a:xfrm>
        </p:spPr>
        <p:txBody>
          <a:bodyPr/>
          <a:lstStyle/>
          <a:p>
            <a:r>
              <a:rPr lang="pl-PL" dirty="0" smtClean="0"/>
              <a:t>SCHEMAT PRODUKCJI </a:t>
            </a:r>
            <a:br>
              <a:rPr lang="pl-PL" dirty="0" smtClean="0"/>
            </a:br>
            <a:r>
              <a:rPr lang="pl-PL" dirty="0" smtClean="0"/>
              <a:t>SERÓW DOJRZEWAJĄCYCH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431800"/>
            <a:ext cx="4536504" cy="609354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780928"/>
            <a:ext cx="44649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PODZIAŁ SERÓW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67" y="1600200"/>
            <a:ext cx="6646292" cy="4824536"/>
          </a:xfrm>
        </p:spPr>
      </p:pic>
    </p:spTree>
    <p:extLst>
      <p:ext uri="{BB962C8B-B14F-4D97-AF65-F5344CB8AC3E}">
        <p14:creationId xmlns:p14="http://schemas.microsoft.com/office/powerpoint/2010/main" val="5815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620688"/>
            <a:ext cx="104411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SERÓW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2" y="2151062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39509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CIĘCIE I OBRÓBKA SKRZEPU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harfa</a:t>
            </a:r>
            <a:endParaRPr lang="pl-PL" dirty="0"/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2276872"/>
            <a:ext cx="5881056" cy="379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CIĘCIE I OBRÓBKA SKRZEPU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844824"/>
            <a:ext cx="6840760" cy="4536504"/>
          </a:xfrm>
        </p:spPr>
      </p:pic>
    </p:spTree>
    <p:extLst>
      <p:ext uri="{BB962C8B-B14F-4D97-AF65-F5344CB8AC3E}">
        <p14:creationId xmlns:p14="http://schemas.microsoft.com/office/powerpoint/2010/main" val="26898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FORMY DO SERA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844824"/>
            <a:ext cx="6552728" cy="4320480"/>
          </a:xfrm>
        </p:spPr>
      </p:pic>
    </p:spTree>
    <p:extLst>
      <p:ext uri="{BB962C8B-B14F-4D97-AF65-F5344CB8AC3E}">
        <p14:creationId xmlns:p14="http://schemas.microsoft.com/office/powerpoint/2010/main" val="39276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FORMOWANIE SERÓW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12" y="2038350"/>
            <a:ext cx="5689600" cy="3797300"/>
          </a:xfrm>
        </p:spPr>
      </p:pic>
    </p:spTree>
    <p:extLst>
      <p:ext uri="{BB962C8B-B14F-4D97-AF65-F5344CB8AC3E}">
        <p14:creationId xmlns:p14="http://schemas.microsoft.com/office/powerpoint/2010/main" val="321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764704"/>
            <a:ext cx="792088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SOLENIE SERÓW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48" y="1772816"/>
            <a:ext cx="8475929" cy="4464496"/>
          </a:xfrm>
        </p:spPr>
      </p:pic>
    </p:spTree>
    <p:extLst>
      <p:ext uri="{BB962C8B-B14F-4D97-AF65-F5344CB8AC3E}">
        <p14:creationId xmlns:p14="http://schemas.microsoft.com/office/powerpoint/2010/main" val="2318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DOJRZEWANIE SERÓW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803400"/>
            <a:ext cx="6400800" cy="4267200"/>
          </a:xfrm>
        </p:spPr>
      </p:pic>
    </p:spTree>
    <p:extLst>
      <p:ext uri="{BB962C8B-B14F-4D97-AF65-F5344CB8AC3E}">
        <p14:creationId xmlns:p14="http://schemas.microsoft.com/office/powerpoint/2010/main" val="25470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431800"/>
            <a:ext cx="10564163" cy="1168400"/>
          </a:xfrm>
        </p:spPr>
        <p:txBody>
          <a:bodyPr/>
          <a:lstStyle/>
          <a:p>
            <a:r>
              <a:rPr lang="pl-PL" dirty="0" smtClean="0"/>
              <a:t>ETAPY PRODUKCJI SERKA</a:t>
            </a:r>
            <a:br>
              <a:rPr lang="pl-PL" dirty="0" smtClean="0"/>
            </a:br>
            <a:r>
              <a:rPr lang="pl-PL" dirty="0" smtClean="0"/>
              <a:t> TYPU COTTAGE CHEESE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431800"/>
            <a:ext cx="5616624" cy="602153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2852936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PRODUKCJI SERÓW KWASOWYCH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80" y="1803400"/>
            <a:ext cx="3192065" cy="42672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5" y="285293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PRZEPOMPOWYWANIE MLEKA DO ZBIORNIKÓW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988840"/>
            <a:ext cx="6696744" cy="4248472"/>
          </a:xfrm>
        </p:spPr>
      </p:pic>
    </p:spTree>
    <p:extLst>
      <p:ext uri="{BB962C8B-B14F-4D97-AF65-F5344CB8AC3E}">
        <p14:creationId xmlns:p14="http://schemas.microsoft.com/office/powerpoint/2010/main" val="30299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ZAKWASZANIE MLEKA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916832"/>
            <a:ext cx="7200800" cy="4320480"/>
          </a:xfrm>
        </p:spPr>
      </p:pic>
    </p:spTree>
    <p:extLst>
      <p:ext uri="{BB962C8B-B14F-4D97-AF65-F5344CB8AC3E}">
        <p14:creationId xmlns:p14="http://schemas.microsoft.com/office/powerpoint/2010/main" val="6794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ODDZIELANIE SERWATKI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2298700"/>
            <a:ext cx="5397500" cy="3276600"/>
          </a:xfrm>
        </p:spPr>
      </p:pic>
    </p:spTree>
    <p:extLst>
      <p:ext uri="{BB962C8B-B14F-4D97-AF65-F5344CB8AC3E}">
        <p14:creationId xmlns:p14="http://schemas.microsoft.com/office/powerpoint/2010/main" val="36228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PRASOWANIE SERA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916832"/>
            <a:ext cx="6031856" cy="4248471"/>
          </a:xfrm>
        </p:spPr>
      </p:pic>
    </p:spTree>
    <p:extLst>
      <p:ext uri="{BB962C8B-B14F-4D97-AF65-F5344CB8AC3E}">
        <p14:creationId xmlns:p14="http://schemas.microsoft.com/office/powerpoint/2010/main" val="25110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PORCJOWANIE SERA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420888"/>
            <a:ext cx="4647764" cy="352839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420888"/>
            <a:ext cx="45365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PAKOWANIE SERA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91" y="1803400"/>
            <a:ext cx="6416842" cy="4267200"/>
          </a:xfrm>
        </p:spPr>
      </p:pic>
    </p:spTree>
    <p:extLst>
      <p:ext uri="{BB962C8B-B14F-4D97-AF65-F5344CB8AC3E}">
        <p14:creationId xmlns:p14="http://schemas.microsoft.com/office/powerpoint/2010/main" val="10591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77788" y="431800"/>
            <a:ext cx="10492155" cy="1168400"/>
          </a:xfrm>
        </p:spPr>
        <p:txBody>
          <a:bodyPr/>
          <a:lstStyle/>
          <a:p>
            <a:r>
              <a:rPr lang="pl-PL" dirty="0" smtClean="0"/>
              <a:t>ETAPY PRODUKCJI</a:t>
            </a:r>
            <a:br>
              <a:rPr lang="pl-PL" dirty="0" smtClean="0"/>
            </a:br>
            <a:r>
              <a:rPr lang="pl-PL" dirty="0" smtClean="0"/>
              <a:t> MLEKA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31800"/>
            <a:ext cx="4752528" cy="6021536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602707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62" y="889000"/>
            <a:ext cx="6134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SKŁAD CHEMICZNY SERÓW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56" y="1700808"/>
            <a:ext cx="9793087" cy="4536503"/>
          </a:xfrm>
        </p:spPr>
      </p:pic>
    </p:spTree>
    <p:extLst>
      <p:ext uri="{BB962C8B-B14F-4D97-AF65-F5344CB8AC3E}">
        <p14:creationId xmlns:p14="http://schemas.microsoft.com/office/powerpoint/2010/main" val="23453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548680"/>
            <a:ext cx="61912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SERY Z POROSTEM PLEŚNIOWYM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camembert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brie</a:t>
            </a:r>
            <a:endParaRPr lang="pl-PL" dirty="0"/>
          </a:p>
        </p:txBody>
      </p:sp>
      <p:pic>
        <p:nvPicPr>
          <p:cNvPr id="1026" name="Picture 2" descr="Znalezione obrazy dla zapytania sery z porostem pleśniowy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94" y="2906712"/>
            <a:ext cx="44386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sery z porostem pleśniowy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717801"/>
            <a:ext cx="4033862" cy="30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SERY </a:t>
            </a:r>
            <a:r>
              <a:rPr lang="pl-PL" dirty="0" smtClean="0"/>
              <a:t>Z PRZEROSTEM PLEŚNIOWYM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roquefort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gorgonzola</a:t>
            </a:r>
            <a:endParaRPr lang="pl-PL" dirty="0"/>
          </a:p>
        </p:txBody>
      </p:sp>
      <p:pic>
        <p:nvPicPr>
          <p:cNvPr id="5124" name="Picture 4" descr="Znalezione obrazy dla zapytania roquef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48494"/>
            <a:ext cx="4773613" cy="26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dobny obra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13" y="2717800"/>
            <a:ext cx="3537677" cy="3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SERY TWARDE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parmezan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cheddar</a:t>
            </a:r>
            <a:endParaRPr lang="pl-PL" dirty="0"/>
          </a:p>
        </p:txBody>
      </p:sp>
      <p:pic>
        <p:nvPicPr>
          <p:cNvPr id="3074" name="Picture 2" descr="http://www.nasze-wina.pl/site_media/obrazki/Chedda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56" y="2514600"/>
            <a:ext cx="3551708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parmez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45" y="2514600"/>
            <a:ext cx="3732122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SERY PÓŁTWARDE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cheshire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 smtClean="0"/>
              <a:t>chevre</a:t>
            </a:r>
            <a:endParaRPr lang="pl-PL" dirty="0"/>
          </a:p>
        </p:txBody>
      </p:sp>
      <p:pic>
        <p:nvPicPr>
          <p:cNvPr id="4098" name="Picture 2" descr="http://www.nasze-wina.pl/site_media/obrazki/Cheshi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5" y="2717800"/>
            <a:ext cx="3419500" cy="35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asze-wina.pl/site_media/obrazki/chev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3140968"/>
            <a:ext cx="30856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SERY MIĘKKIE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oscypek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bundz</a:t>
            </a:r>
            <a:endParaRPr lang="pl-PL" dirty="0"/>
          </a:p>
        </p:txBody>
      </p:sp>
      <p:pic>
        <p:nvPicPr>
          <p:cNvPr id="6146" name="Picture 2" descr="Znalezione obrazy dla zapytania oscyp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06" y="3049587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nalezione obrazy dla zapytania bund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86" y="2514600"/>
            <a:ext cx="2370666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SERY MIĘKKIE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mozzarella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bryndza</a:t>
            </a:r>
            <a:endParaRPr lang="pl-PL" dirty="0"/>
          </a:p>
        </p:txBody>
      </p:sp>
      <p:pic>
        <p:nvPicPr>
          <p:cNvPr id="7170" name="Picture 2" descr="Znalezione obrazy dla zapytania mozza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6" y="2514600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lezione obrazy dla zapytania bryndz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52" y="2514600"/>
            <a:ext cx="4741333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SERY TWAROGOWE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ricotta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 smtClean="0"/>
              <a:t>mascarpone</a:t>
            </a:r>
            <a:endParaRPr lang="pl-PL" dirty="0"/>
          </a:p>
        </p:txBody>
      </p:sp>
      <p:pic>
        <p:nvPicPr>
          <p:cNvPr id="8194" name="Picture 2" descr="Znalezione obrazy dla zapytania mascarpo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18" y="2514600"/>
            <a:ext cx="3903402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dobny obra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2514600"/>
            <a:ext cx="4392488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WYPOSAŻENIE TECHNICZNE MLECZARNI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homogenizator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2348880"/>
            <a:ext cx="2762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MLECZARNI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wirówki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1945590"/>
            <a:ext cx="5348416" cy="41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MLECZARNI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pasteryzator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1803400"/>
            <a:ext cx="8110637" cy="47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PROCESY FERMENTACYJNE W MLECZARSTWIE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092" y="1600200"/>
            <a:ext cx="10809624" cy="20447000"/>
          </a:xfrm>
        </p:spPr>
        <p:txBody>
          <a:bodyPr/>
          <a:lstStyle/>
          <a:p>
            <a:r>
              <a:rPr lang="pl-PL" b="1" dirty="0"/>
              <a:t>Fermentacja mlekowa</a:t>
            </a:r>
            <a:r>
              <a:rPr lang="pl-PL" dirty="0"/>
              <a:t> - </a:t>
            </a:r>
            <a:r>
              <a:rPr lang="pl-PL" dirty="0">
                <a:hlinkClick r:id="rId2"/>
              </a:rPr>
              <a:t>fermentacja</a:t>
            </a:r>
            <a:r>
              <a:rPr lang="pl-PL" dirty="0"/>
              <a:t> </a:t>
            </a:r>
            <a:r>
              <a:rPr lang="pl-PL" dirty="0">
                <a:hlinkClick r:id="rId3"/>
              </a:rPr>
              <a:t>węglowodanów</a:t>
            </a:r>
            <a:r>
              <a:rPr lang="pl-PL" dirty="0"/>
              <a:t> do </a:t>
            </a:r>
            <a:r>
              <a:rPr lang="pl-PL" dirty="0">
                <a:hlinkClick r:id="rId4"/>
              </a:rPr>
              <a:t>kwasu mlekowego</a:t>
            </a:r>
            <a:r>
              <a:rPr lang="pl-PL" dirty="0"/>
              <a:t> odbywająca się pod </a:t>
            </a:r>
            <a:r>
              <a:rPr lang="pl-PL" dirty="0" smtClean="0"/>
              <a:t>wpływem działania</a:t>
            </a:r>
            <a:r>
              <a:rPr lang="pl-PL" dirty="0"/>
              <a:t> </a:t>
            </a:r>
            <a:r>
              <a:rPr lang="pl-PL" dirty="0">
                <a:hlinkClick r:id="rId5"/>
              </a:rPr>
              <a:t>bakterii</a:t>
            </a:r>
            <a:r>
              <a:rPr lang="pl-PL" dirty="0"/>
              <a:t> </a:t>
            </a:r>
            <a:r>
              <a:rPr lang="pl-PL" dirty="0" smtClean="0"/>
              <a:t>mlekowych.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dirty="0" smtClean="0"/>
              <a:t>	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603504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C</a:t>
            </a:r>
            <a:r>
              <a:rPr lang="pl-PL" altLang="pl-PL" sz="16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pl-PL" altLang="pl-PL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pl-PL" altLang="pl-PL" sz="16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12</a:t>
            </a:r>
            <a:r>
              <a:rPr lang="pl-PL" altLang="pl-PL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pl-PL" altLang="pl-PL" sz="16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pl-PL" altLang="pl-PL" sz="1600" dirty="0">
                <a:solidFill>
                  <a:srgbClr val="000000"/>
                </a:solidFill>
                <a:latin typeface="Verdana" panose="020B0604030504040204" pitchFamily="34" charset="0"/>
              </a:rPr>
              <a:t> + bakterie mlekowe → 2CH</a:t>
            </a:r>
            <a:r>
              <a:rPr lang="pl-PL" altLang="pl-PL" sz="16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pl-PL" altLang="pl-PL" sz="1600" dirty="0">
                <a:solidFill>
                  <a:srgbClr val="000000"/>
                </a:solidFill>
                <a:latin typeface="Verdana" panose="020B0604030504040204" pitchFamily="34" charset="0"/>
              </a:rPr>
              <a:t>CHOHCOOH + 22,5 kcal</a:t>
            </a: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		(</a:t>
            </a:r>
            <a:r>
              <a:rPr lang="pl-PL" altLang="pl-PL" sz="16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pl-PL" altLang="pl-PL" sz="1600" dirty="0">
                <a:solidFill>
                  <a:srgbClr val="5587C7"/>
                </a:solidFill>
                <a:latin typeface="Verdana" panose="020B0604030504040204" pitchFamily="34" charset="0"/>
                <a:hlinkClick r:id="rId6"/>
              </a:rPr>
              <a:t>cukier prosty</a:t>
            </a:r>
            <a:r>
              <a:rPr lang="pl-PL" altLang="pl-PL" sz="1600" dirty="0">
                <a:solidFill>
                  <a:srgbClr val="000000"/>
                </a:solidFill>
                <a:latin typeface="Verdana" panose="020B0604030504040204" pitchFamily="34" charset="0"/>
              </a:rPr>
              <a:t> → </a:t>
            </a:r>
            <a:r>
              <a:rPr lang="pl-PL" altLang="pl-PL" sz="1600" dirty="0">
                <a:solidFill>
                  <a:srgbClr val="5587C7"/>
                </a:solidFill>
                <a:latin typeface="Verdana" panose="020B0604030504040204" pitchFamily="34" charset="0"/>
                <a:hlinkClick r:id="rId4"/>
              </a:rPr>
              <a:t>kwas mlekowy</a:t>
            </a:r>
            <a:r>
              <a:rPr lang="pl-PL" altLang="pl-PL" sz="1600" dirty="0">
                <a:solidFill>
                  <a:srgbClr val="000000"/>
                </a:solidFill>
                <a:latin typeface="Verdana" panose="020B0604030504040204" pitchFamily="34" charset="0"/>
              </a:rPr>
              <a:t> + </a:t>
            </a:r>
            <a:r>
              <a:rPr lang="pl-PL" altLang="pl-PL" sz="1600" dirty="0">
                <a:solidFill>
                  <a:srgbClr val="5587C7"/>
                </a:solidFill>
                <a:latin typeface="Verdana" panose="020B0604030504040204" pitchFamily="34" charset="0"/>
                <a:hlinkClick r:id="rId7"/>
              </a:rPr>
              <a:t>energia</a:t>
            </a:r>
            <a:r>
              <a:rPr lang="pl-PL" altLang="pl-PL" sz="1600" dirty="0">
                <a:solidFill>
                  <a:srgbClr val="000000"/>
                </a:solidFill>
                <a:latin typeface="Verdana" panose="020B0604030504040204" pitchFamily="34" charset="0"/>
              </a:rPr>
              <a:t> 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altLang="pl-PL" sz="1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Fermentacja </a:t>
            </a:r>
            <a:r>
              <a:rPr lang="pl-PL" altLang="pl-PL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alkoholowa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 to proces rozkładu </a:t>
            </a:r>
            <a:r>
              <a:rPr lang="pl-PL" altLang="pl-PL" sz="1800" dirty="0">
                <a:solidFill>
                  <a:srgbClr val="5587C7"/>
                </a:solidFill>
                <a:latin typeface="Verdana" panose="020B0604030504040204" pitchFamily="34" charset="0"/>
                <a:hlinkClick r:id="rId3"/>
              </a:rPr>
              <a:t>węglowodanów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 pod wpływem </a:t>
            </a:r>
            <a:r>
              <a:rPr lang="pl-PL" altLang="pl-PL" sz="1800" dirty="0" smtClean="0">
                <a:solidFill>
                  <a:srgbClr val="5587C7"/>
                </a:solidFill>
                <a:latin typeface="Verdana" panose="020B0604030504040204" pitchFamily="34" charset="0"/>
                <a:hlinkClick r:id="rId8"/>
              </a:rPr>
              <a:t>enzymów</a:t>
            </a:r>
            <a:r>
              <a:rPr lang="pl-PL" altLang="pl-PL" sz="1800" dirty="0" smtClean="0">
                <a:solidFill>
                  <a:srgbClr val="5587C7"/>
                </a:solidFill>
                <a:latin typeface="Verdana" panose="020B0604030504040204" pitchFamily="34" charset="0"/>
              </a:rPr>
              <a:t> </a:t>
            </a:r>
            <a:r>
              <a:rPr lang="pl-PL" altLang="pl-P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wytwarzanych 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przez </a:t>
            </a:r>
            <a:r>
              <a:rPr lang="pl-PL" altLang="pl-PL" sz="1800" dirty="0">
                <a:solidFill>
                  <a:srgbClr val="5587C7"/>
                </a:solidFill>
                <a:latin typeface="Verdana" panose="020B0604030504040204" pitchFamily="34" charset="0"/>
                <a:hlinkClick r:id="rId9"/>
              </a:rPr>
              <a:t>drożdże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 z wytworzeniem </a:t>
            </a:r>
            <a:r>
              <a:rPr lang="pl-PL" altLang="pl-PL" sz="1800" dirty="0">
                <a:solidFill>
                  <a:srgbClr val="5587C7"/>
                </a:solidFill>
                <a:latin typeface="Verdana" panose="020B0604030504040204" pitchFamily="34" charset="0"/>
                <a:hlinkClick r:id="rId10"/>
              </a:rPr>
              <a:t>alkoholu etylowego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 i </a:t>
            </a:r>
            <a:r>
              <a:rPr lang="pl-PL" altLang="pl-PL" sz="1800" dirty="0">
                <a:solidFill>
                  <a:srgbClr val="5587C7"/>
                </a:solidFill>
                <a:latin typeface="Verdana" panose="020B0604030504040204" pitchFamily="34" charset="0"/>
                <a:hlinkClick r:id="rId11"/>
              </a:rPr>
              <a:t>dwutlenku węgla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 :</a:t>
            </a:r>
            <a:endParaRPr lang="pl-PL" altLang="pl-PL" sz="1800" dirty="0"/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				C</a:t>
            </a:r>
            <a:r>
              <a:rPr lang="pl-PL" altLang="pl-PL" sz="18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pl-PL" altLang="pl-P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pl-PL" altLang="pl-PL" sz="18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12</a:t>
            </a:r>
            <a:r>
              <a:rPr lang="pl-PL" altLang="pl-P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pl-PL" altLang="pl-PL" sz="18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 → 2C</a:t>
            </a:r>
            <a:r>
              <a:rPr lang="pl-PL" altLang="pl-PL" sz="18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pl-PL" altLang="pl-PL" sz="18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pl-PL" altLang="pl-PL" sz="1800" dirty="0">
                <a:solidFill>
                  <a:srgbClr val="000000"/>
                </a:solidFill>
                <a:latin typeface="Verdana" panose="020B0604030504040204" pitchFamily="34" charset="0"/>
              </a:rPr>
              <a:t>OH + </a:t>
            </a:r>
            <a:r>
              <a:rPr lang="pl-PL" altLang="pl-PL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2CO</a:t>
            </a:r>
            <a:r>
              <a:rPr lang="pl-PL" altLang="pl-PL" sz="1800" dirty="0" smtClean="0">
                <a:solidFill>
                  <a:srgbClr val="000000"/>
                </a:solidFill>
                <a:latin typeface="Corbel" panose="020B0503020204020204" pitchFamily="34" charset="0"/>
              </a:rPr>
              <a:t>₂</a:t>
            </a:r>
            <a:endParaRPr lang="pl-PL" altLang="pl-PL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pl-PL" b="1" dirty="0"/>
              <a:t>Fermentacja masłowa</a:t>
            </a:r>
            <a:r>
              <a:rPr lang="pl-PL" dirty="0"/>
              <a:t> - </a:t>
            </a:r>
            <a:r>
              <a:rPr lang="pl-PL" dirty="0" smtClean="0">
                <a:hlinkClick r:id="rId2"/>
              </a:rPr>
              <a:t>fermentacja</a:t>
            </a:r>
            <a:r>
              <a:rPr lang="pl-PL" dirty="0"/>
              <a:t> wywoływana przez </a:t>
            </a:r>
            <a:r>
              <a:rPr lang="pl-PL" dirty="0">
                <a:hlinkClick r:id="rId12"/>
              </a:rPr>
              <a:t>bakterie</a:t>
            </a:r>
            <a:r>
              <a:rPr lang="pl-PL" dirty="0"/>
              <a:t> </a:t>
            </a:r>
            <a:r>
              <a:rPr lang="pl-PL" dirty="0" smtClean="0"/>
              <a:t>masłowe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9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	</a:t>
            </a:r>
            <a:r>
              <a:rPr lang="pl-PL" altLang="pl-PL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pl-PL" altLang="pl-PL" sz="14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pl-PL" altLang="pl-PL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  <a:r>
              <a:rPr lang="pl-PL" altLang="pl-PL" sz="14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12</a:t>
            </a:r>
            <a:r>
              <a:rPr lang="pl-PL" altLang="pl-PL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pl-PL" altLang="pl-PL" sz="1400" baseline="-30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+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2"/>
              </a:rPr>
              <a:t>bakterie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masłowe → CH</a:t>
            </a:r>
            <a:r>
              <a:rPr lang="pl-PL" altLang="pl-PL" sz="14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CH</a:t>
            </a:r>
            <a:r>
              <a:rPr lang="pl-PL" altLang="pl-PL" sz="14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CH</a:t>
            </a:r>
            <a:r>
              <a:rPr lang="pl-PL" altLang="pl-PL" sz="14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COOH + 2CO</a:t>
            </a:r>
            <a:r>
              <a:rPr lang="pl-PL" altLang="pl-PL" sz="14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+ 2H</a:t>
            </a:r>
            <a:r>
              <a:rPr lang="pl-PL" altLang="pl-PL" sz="1400" baseline="-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+ ok. 15 k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3"/>
              </a:rPr>
              <a:t>cal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/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4"/>
              </a:rPr>
              <a:t>mol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(63 k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5"/>
              </a:rPr>
              <a:t>J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/mol)</a:t>
            </a:r>
            <a:endParaRPr lang="pl-PL" altLang="pl-PL" sz="1400" dirty="0"/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					(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6"/>
              </a:rPr>
              <a:t>glukoza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+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2"/>
              </a:rPr>
              <a:t>bakterie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→ </a:t>
            </a:r>
            <a:r>
              <a:rPr lang="pl-PL" altLang="pl-PL" sz="1400" dirty="0">
                <a:solidFill>
                  <a:srgbClr val="5587C7"/>
                </a:solidFill>
                <a:latin typeface="Verdana" panose="020B0604030504040204" pitchFamily="34" charset="0"/>
                <a:hlinkClick r:id="rId17"/>
              </a:rPr>
              <a:t>kwas masłowy</a:t>
            </a:r>
            <a:r>
              <a:rPr lang="pl-PL" altLang="pl-PL" sz="1400" dirty="0">
                <a:solidFill>
                  <a:srgbClr val="000000"/>
                </a:solidFill>
                <a:latin typeface="Verdana" panose="020B0604030504040204" pitchFamily="34" charset="0"/>
              </a:rPr>
              <a:t> )</a:t>
            </a:r>
          </a:p>
          <a:p>
            <a:pPr marL="301752" lvl="1" indent="0">
              <a:buNone/>
            </a:pPr>
            <a:endParaRPr lang="pl-P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3772" y="1415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14300" y="615433"/>
            <a:ext cx="1250312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-183369"/>
            <a:ext cx="35902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7744" tIns="44436" rIns="177744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ZAKRES PRODUKCJI MLECZARSKIEJ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r>
              <a:rPr lang="pl-PL" dirty="0" smtClean="0"/>
              <a:t>Mleko spożywcze pasteryzowane i sterylizowane</a:t>
            </a:r>
          </a:p>
          <a:p>
            <a:pPr marL="457200" indent="-457200">
              <a:buAutoNum type="arabicPeriod"/>
            </a:pPr>
            <a:r>
              <a:rPr lang="pl-PL" dirty="0" smtClean="0"/>
              <a:t>Napoje mleczne – fermentowane i niefermentowane</a:t>
            </a:r>
          </a:p>
          <a:p>
            <a:pPr marL="457200" indent="-457200">
              <a:buAutoNum type="arabicPeriod"/>
            </a:pPr>
            <a:r>
              <a:rPr lang="pl-PL" dirty="0" smtClean="0"/>
              <a:t>Śmietanka i śmietana – pasteryzowana i sterylizowana</a:t>
            </a:r>
          </a:p>
          <a:p>
            <a:pPr marL="457200" indent="-457200">
              <a:buAutoNum type="arabicPeriod"/>
            </a:pPr>
            <a:r>
              <a:rPr lang="pl-PL" dirty="0" smtClean="0"/>
              <a:t>Masło – śmietankowe, dietetyczne, topione</a:t>
            </a:r>
          </a:p>
          <a:p>
            <a:pPr marL="457200" indent="-457200">
              <a:buAutoNum type="arabicPeriod"/>
            </a:pPr>
            <a:r>
              <a:rPr lang="pl-PL" dirty="0" smtClean="0"/>
              <a:t>Sery dojrzewające, twarogowe, topione, smażone</a:t>
            </a:r>
          </a:p>
          <a:p>
            <a:pPr marL="457200" indent="-457200">
              <a:buAutoNum type="arabicPeriod"/>
            </a:pPr>
            <a:r>
              <a:rPr lang="pl-PL" dirty="0" smtClean="0"/>
              <a:t>Kazeina i </a:t>
            </a:r>
            <a:r>
              <a:rPr lang="pl-PL" dirty="0" err="1" smtClean="0"/>
              <a:t>kazeiniany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Mleko zagęszczone – słodzone i niesłodzone</a:t>
            </a:r>
          </a:p>
          <a:p>
            <a:pPr marL="457200" indent="-457200">
              <a:buAutoNum type="arabicPeriod"/>
            </a:pPr>
            <a:r>
              <a:rPr lang="pl-PL" dirty="0" smtClean="0"/>
              <a:t>Mleko w proszku – spożywcze, przemysłowe, paszowe</a:t>
            </a:r>
          </a:p>
          <a:p>
            <a:pPr marL="457200" indent="-457200">
              <a:buAutoNum type="arabicPeriod"/>
            </a:pPr>
            <a:r>
              <a:rPr lang="pl-PL" dirty="0" smtClean="0"/>
              <a:t>Lody jadalne – przemysłowe, cukiernicze</a:t>
            </a:r>
          </a:p>
          <a:p>
            <a:pPr marL="457200" indent="-457200">
              <a:buAutoNum type="arabicPeriod"/>
            </a:pPr>
            <a:r>
              <a:rPr lang="pl-PL" dirty="0" smtClean="0"/>
              <a:t>Cukier mlekowy</a:t>
            </a:r>
          </a:p>
          <a:p>
            <a:pPr marL="457200" indent="-457200">
              <a:buAutoNum type="arabicPeriod"/>
            </a:pPr>
            <a:r>
              <a:rPr lang="pl-PL" dirty="0" smtClean="0"/>
              <a:t>Maślanka i przetwory z maślanki – spożywcze i przemysłowe</a:t>
            </a:r>
          </a:p>
          <a:p>
            <a:pPr marL="457200" indent="-457200">
              <a:buAutoNum type="arabicPeriod"/>
            </a:pPr>
            <a:r>
              <a:rPr lang="pl-PL" dirty="0" smtClean="0"/>
              <a:t>Serwatka i przetwory z serwatki – spożywcze i paszowe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527239"/>
            <a:ext cx="4503936" cy="37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270</Words>
  <Application>Microsoft Office PowerPoint</Application>
  <PresentationFormat>Niestandardowy</PresentationFormat>
  <Paragraphs>102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Constantia</vt:lpstr>
      <vt:lpstr>Corbel</vt:lpstr>
      <vt:lpstr>Verdana</vt:lpstr>
      <vt:lpstr>BooksClassic_16x9</vt:lpstr>
      <vt:lpstr>DOBÓR MASZYN I URZĄDZEŃ  DO PROWADZENIA WYBRANYCH PROCESÓW TECHNOLOGICZNYCH</vt:lpstr>
      <vt:lpstr>KIERUNKI PRETWÓRSTWA MLEKA</vt:lpstr>
      <vt:lpstr>Prezentacja programu PowerPoint</vt:lpstr>
      <vt:lpstr>ETAPY PRODUKCJI  MLEKA</vt:lpstr>
      <vt:lpstr>WYPOSAŻENIE TECHNICZNE MLECZARNI</vt:lpstr>
      <vt:lpstr>WYPOSAŻENIE TECHNICZNE MLECZARNI</vt:lpstr>
      <vt:lpstr>WYPOSAŻENIE TECHNICZNE MLECZARNI</vt:lpstr>
      <vt:lpstr>PROCESY FERMENTACYJNE W MLECZARSTWIE</vt:lpstr>
      <vt:lpstr>ZAKRES PRODUKCJI MLECZARSKIEJ</vt:lpstr>
      <vt:lpstr>MASŁO</vt:lpstr>
      <vt:lpstr>PRODUKCJA MASŁA</vt:lpstr>
      <vt:lpstr>LINIA DO PRODUKCJI MASŁA</vt:lpstr>
      <vt:lpstr>MASZYNA DO PAKOWANIA MASŁA </vt:lpstr>
      <vt:lpstr>MASELNICA</vt:lpstr>
      <vt:lpstr>MASZYNA DO PAKOWANIA</vt:lpstr>
      <vt:lpstr>WÓZEK TRANSPORTOWY</vt:lpstr>
      <vt:lpstr>SCHEMAT PRODUKCJI NAPOJÓW MLECZNYCH  FERMENTOWANYCH</vt:lpstr>
      <vt:lpstr>LINIA DO PRODUKCJI JOGURTU</vt:lpstr>
      <vt:lpstr>PRODUKCJA JOGURTU</vt:lpstr>
      <vt:lpstr>PRODUKCJA JOGURTU</vt:lpstr>
      <vt:lpstr>PRODUKCJA JOGURTU</vt:lpstr>
      <vt:lpstr>SCHEMAT PRODUKCJI  SERÓW DOJRZEWAJĄCYCH</vt:lpstr>
      <vt:lpstr>PODZIAŁ SERÓW</vt:lpstr>
      <vt:lpstr>Prezentacja programu PowerPoint</vt:lpstr>
      <vt:lpstr>PRODUKCJA SERÓW</vt:lpstr>
      <vt:lpstr>CIĘCIE I OBRÓBKA SKRZEPU</vt:lpstr>
      <vt:lpstr>CIĘCIE I OBRÓBKA SKRZEPU</vt:lpstr>
      <vt:lpstr>FORMY DO SERA</vt:lpstr>
      <vt:lpstr>FORMOWANIE SERÓW</vt:lpstr>
      <vt:lpstr>SOLENIE SERÓW</vt:lpstr>
      <vt:lpstr>DOJRZEWANIE SERÓW</vt:lpstr>
      <vt:lpstr>ETAPY PRODUKCJI SERKA  TYPU COTTAGE CHEESE</vt:lpstr>
      <vt:lpstr>SCHEMAT PRODUKCJI SERÓW KWASOWYCH</vt:lpstr>
      <vt:lpstr>PRZEPOMPOWYWANIE MLEKA DO ZBIORNIKÓW</vt:lpstr>
      <vt:lpstr>ZAKWASZANIE MLEKA</vt:lpstr>
      <vt:lpstr>ODDZIELANIE SERWATKI</vt:lpstr>
      <vt:lpstr>PRASOWANIE SERA</vt:lpstr>
      <vt:lpstr>PORCJOWANIE SERA</vt:lpstr>
      <vt:lpstr>PAKOWANIE SERA</vt:lpstr>
      <vt:lpstr>Prezentacja programu PowerPoint</vt:lpstr>
      <vt:lpstr>SKŁAD CHEMICZNY SERÓW</vt:lpstr>
      <vt:lpstr>Prezentacja programu PowerPoint</vt:lpstr>
      <vt:lpstr>SERY Z POROSTEM PLEŚNIOWYM</vt:lpstr>
      <vt:lpstr>SERY Z PRZEROSTEM PLEŚNIOWYM</vt:lpstr>
      <vt:lpstr>SERY TWARDE</vt:lpstr>
      <vt:lpstr>SERY PÓŁTWARDE</vt:lpstr>
      <vt:lpstr>SERY MIĘKKIE</vt:lpstr>
      <vt:lpstr>SERY MIĘKKIE</vt:lpstr>
      <vt:lpstr>SERY TWAROGOWE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2016-09-26T16:36:47Z</dcterms:created>
  <dcterms:modified xsi:type="dcterms:W3CDTF">2020-05-04T10:32:37Z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