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41"/>
  </p:notesMasterIdLst>
  <p:handoutMasterIdLst>
    <p:handoutMasterId r:id="rId42"/>
  </p:handoutMasterIdLst>
  <p:sldIdLst>
    <p:sldId id="267" r:id="rId3"/>
    <p:sldId id="268" r:id="rId4"/>
    <p:sldId id="278" r:id="rId5"/>
    <p:sldId id="298" r:id="rId6"/>
    <p:sldId id="269" r:id="rId7"/>
    <p:sldId id="297" r:id="rId8"/>
    <p:sldId id="270" r:id="rId9"/>
    <p:sldId id="280" r:id="rId10"/>
    <p:sldId id="279" r:id="rId11"/>
    <p:sldId id="282" r:id="rId12"/>
    <p:sldId id="281" r:id="rId13"/>
    <p:sldId id="283" r:id="rId14"/>
    <p:sldId id="285" r:id="rId15"/>
    <p:sldId id="272" r:id="rId16"/>
    <p:sldId id="286" r:id="rId17"/>
    <p:sldId id="288" r:id="rId18"/>
    <p:sldId id="295" r:id="rId19"/>
    <p:sldId id="291" r:id="rId20"/>
    <p:sldId id="287" r:id="rId21"/>
    <p:sldId id="289" r:id="rId22"/>
    <p:sldId id="290" r:id="rId23"/>
    <p:sldId id="292" r:id="rId24"/>
    <p:sldId id="293" r:id="rId25"/>
    <p:sldId id="294" r:id="rId26"/>
    <p:sldId id="296" r:id="rId27"/>
    <p:sldId id="284" r:id="rId28"/>
    <p:sldId id="273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7" r:id="rId37"/>
    <p:sldId id="305" r:id="rId38"/>
    <p:sldId id="308" r:id="rId39"/>
    <p:sldId id="309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2016-09-27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4800" b="0" i="0" dirty="0" smtClean="0">
                <a:latin typeface="Constantia"/>
                <a:ea typeface="+mj-ea"/>
                <a:cs typeface="+mj-cs"/>
              </a:rPr>
            </a:br>
            <a:r>
              <a:rPr lang="pl-PL" sz="4800" b="0" i="0" dirty="0" smtClean="0">
                <a:latin typeface="Constantia"/>
                <a:ea typeface="+mj-ea"/>
                <a:cs typeface="+mj-cs"/>
              </a:rPr>
              <a:t>DO PROWADZENIA WYBRANYCH PROCESÓW TECHNOLOGICZNYCH 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4400" b="0" i="0" baseline="0" dirty="0" smtClean="0"/>
              <a:t>W PRZEMYŚLE CUKROWNICZYM</a:t>
            </a:r>
            <a:endParaRPr lang="pl-PL" sz="4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ETAPY PRODUKCJI CUKRU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980728"/>
            <a:ext cx="9751060" cy="508987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218883" y="980728"/>
            <a:ext cx="23042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I ETAP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5543845" y="1759709"/>
            <a:ext cx="4824535" cy="21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</a:t>
            </a:r>
            <a:r>
              <a:rPr lang="pl-PL" dirty="0" smtClean="0"/>
              <a:t>ażenie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573590" y="2098261"/>
            <a:ext cx="4794790" cy="236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</a:t>
            </a:r>
            <a:r>
              <a:rPr lang="pl-PL" dirty="0" smtClean="0"/>
              <a:t>rajanie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5573590" y="2488321"/>
            <a:ext cx="4794791" cy="255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Ekstrakcja – otrzymywanie soku surowego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705128" y="2882582"/>
            <a:ext cx="6531714" cy="303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Wstępna defekacja soku- wprowadzanie tlenku wapnia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5573590" y="3292285"/>
            <a:ext cx="4794790" cy="234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Główna defekacja</a:t>
            </a:r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5604970" y="3630954"/>
            <a:ext cx="4763410" cy="24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Saturacja I – </a:t>
            </a:r>
            <a:r>
              <a:rPr lang="pl-PL" dirty="0" err="1" smtClean="0"/>
              <a:t>węglanowanie</a:t>
            </a:r>
            <a:r>
              <a:rPr lang="pl-PL" dirty="0" smtClean="0"/>
              <a:t> CO</a:t>
            </a:r>
            <a:r>
              <a:rPr lang="pl-PL" dirty="0" smtClean="0">
                <a:latin typeface="Corbel" panose="020B0503020204020204" pitchFamily="34" charset="0"/>
              </a:rPr>
              <a:t>₂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5593302" y="4022311"/>
            <a:ext cx="4775078" cy="21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Filtracja I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573590" y="4412568"/>
            <a:ext cx="4794790" cy="233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Saturacja II</a:t>
            </a:r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5543845" y="980728"/>
            <a:ext cx="4824536" cy="233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Dobór surowca, ocena jakościowa</a:t>
            </a:r>
            <a:endParaRPr lang="pl-PL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543846" y="1385639"/>
            <a:ext cx="4824535" cy="251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Hydrotransport ze wstępnym myciem</a:t>
            </a:r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5604970" y="4797152"/>
            <a:ext cx="476341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Filtracja II</a:t>
            </a:r>
            <a:endParaRPr lang="pl-P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5604970" y="5122389"/>
            <a:ext cx="4763410" cy="178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Siarkowanie</a:t>
            </a:r>
            <a:endParaRPr lang="pl-PL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1218883" y="5373216"/>
            <a:ext cx="271528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II ETAP</a:t>
            </a:r>
            <a:endParaRPr lang="pl-PL" sz="24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604970" y="5445224"/>
            <a:ext cx="476341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Zagęszczanie soku rzadkiego</a:t>
            </a:r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5604970" y="5850136"/>
            <a:ext cx="4763410" cy="220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Podgęszczanie</a:t>
            </a:r>
            <a:r>
              <a:rPr lang="pl-PL" dirty="0" smtClean="0"/>
              <a:t> soku gęstego</a:t>
            </a:r>
            <a:endParaRPr lang="pl-PL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5604970" y="6224530"/>
            <a:ext cx="4763410" cy="22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Krystalizacja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6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620688"/>
            <a:ext cx="892899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PRODUKTY UBOCZNE PRZEMYSŁU CUKROWNICZEGO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Wysłodki</a:t>
            </a:r>
            <a:r>
              <a:rPr lang="pl-PL" dirty="0" smtClean="0"/>
              <a:t> - rozdrobnione kawałki korzeni buraków pozbawione cukru podczas dyfuzji. Stosowane są jako pasza. </a:t>
            </a:r>
          </a:p>
          <a:p>
            <a:pPr algn="just"/>
            <a:r>
              <a:rPr lang="pl-PL" b="1" dirty="0" smtClean="0"/>
              <a:t>Melasa</a:t>
            </a:r>
            <a:r>
              <a:rPr lang="pl-PL" dirty="0" smtClean="0"/>
              <a:t> – odciek cukrzycy III rzutu, zawierająca sacharozę, której nie można już wykrystalizować. Charakteryzuje się dużą lepkością i karmelowym zapachem. Wykorzystywana jest w przemyśle spirytusowym.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7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WYSŁODKI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SUCHE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07611"/>
            <a:ext cx="4773613" cy="3169977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MOKRE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3" y="2702631"/>
            <a:ext cx="4773612" cy="3179937"/>
          </a:xfrm>
        </p:spPr>
      </p:pic>
    </p:spTree>
    <p:extLst>
      <p:ext uri="{BB962C8B-B14F-4D97-AF65-F5344CB8AC3E}">
        <p14:creationId xmlns:p14="http://schemas.microsoft.com/office/powerpoint/2010/main" val="31016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MELASA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1836737"/>
            <a:ext cx="5715000" cy="4200525"/>
          </a:xfr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CUKROWNIA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04" y="1803400"/>
            <a:ext cx="6406016" cy="4267200"/>
          </a:xfrm>
        </p:spPr>
      </p:pic>
    </p:spTree>
    <p:extLst>
      <p:ext uri="{BB962C8B-B14F-4D97-AF65-F5344CB8AC3E}">
        <p14:creationId xmlns:p14="http://schemas.microsoft.com/office/powerpoint/2010/main" val="7125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76672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404664"/>
            <a:ext cx="1027672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2" y="1019175"/>
            <a:ext cx="7239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04664"/>
            <a:ext cx="1024466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76672"/>
            <a:ext cx="9751060" cy="1168400"/>
          </a:xfrm>
        </p:spPr>
        <p:txBody>
          <a:bodyPr/>
          <a:lstStyle/>
          <a:p>
            <a:pPr algn="ctr"/>
            <a:r>
              <a:rPr lang="pl-PL" dirty="0" smtClean="0"/>
              <a:t>CUKROWNICTWO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 smtClean="0"/>
              <a:t>Cukrownictwo</a:t>
            </a:r>
            <a:r>
              <a:rPr lang="pl-PL" dirty="0" smtClean="0"/>
              <a:t> jest to dział przemysłu spożywczego zajmujący się wytwarzaniem cukru – sacharozy w skali przemysłowej z trzciny cukrowej (60%) lub buraków cukrowych (40%).</a:t>
            </a:r>
          </a:p>
          <a:p>
            <a:pPr algn="just"/>
            <a:r>
              <a:rPr lang="pl-PL" dirty="0" smtClean="0"/>
              <a:t>W warunkach krajowych jedynym surowcem, </a:t>
            </a:r>
          </a:p>
          <a:p>
            <a:pPr marL="301752" lvl="1" indent="0" algn="just">
              <a:buNone/>
            </a:pPr>
            <a:r>
              <a:rPr lang="pl-PL" dirty="0" smtClean="0"/>
              <a:t>z którego otrzymuje się sacharozę, są </a:t>
            </a:r>
            <a:r>
              <a:rPr lang="pl-PL" b="1" dirty="0" smtClean="0"/>
              <a:t>buraki cukrowe</a:t>
            </a:r>
            <a:r>
              <a:rPr lang="pl-PL" dirty="0" smtClean="0"/>
              <a:t>. </a:t>
            </a:r>
          </a:p>
          <a:p>
            <a:pPr algn="just"/>
            <a:r>
              <a:rPr lang="pl-PL" dirty="0" smtClean="0"/>
              <a:t>Produkcja cukru odbywa się w </a:t>
            </a:r>
          </a:p>
          <a:p>
            <a:pPr marL="301752" lvl="1" indent="0" algn="just">
              <a:buNone/>
            </a:pPr>
            <a:r>
              <a:rPr lang="pl-PL" dirty="0" smtClean="0"/>
              <a:t>zakładach zwanych </a:t>
            </a:r>
            <a:r>
              <a:rPr lang="pl-PL" b="1" dirty="0" smtClean="0"/>
              <a:t>cukrowniami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Kampanie cukrowe trwają  </a:t>
            </a:r>
            <a:r>
              <a:rPr lang="pl-PL" b="1" dirty="0" smtClean="0"/>
              <a:t>70 – 90 dni </a:t>
            </a:r>
          </a:p>
          <a:p>
            <a:pPr marL="301752" lvl="1" indent="0" algn="just">
              <a:buNone/>
            </a:pPr>
            <a:r>
              <a:rPr lang="pl-PL" dirty="0" smtClean="0"/>
              <a:t>w okresie </a:t>
            </a:r>
            <a:r>
              <a:rPr lang="pl-PL" b="1" dirty="0" smtClean="0"/>
              <a:t>październik – styczeń. 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937000"/>
            <a:ext cx="362913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885825"/>
            <a:ext cx="762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2" y="1019175"/>
            <a:ext cx="7239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57325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0466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476672"/>
            <a:ext cx="85725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PŁUCZKA DO BURAKÓW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12" y="18034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4036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KANAŁ SPŁAWNY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916832"/>
            <a:ext cx="5832648" cy="4320480"/>
          </a:xfrm>
        </p:spPr>
      </p:pic>
    </p:spTree>
    <p:extLst>
      <p:ext uri="{BB962C8B-B14F-4D97-AF65-F5344CB8AC3E}">
        <p14:creationId xmlns:p14="http://schemas.microsoft.com/office/powerpoint/2010/main" val="40195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ŁAPACZ KAMIENI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600200"/>
            <a:ext cx="4317826" cy="4709119"/>
          </a:xfrm>
        </p:spPr>
      </p:pic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DYFUZOR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96" y="1803400"/>
            <a:ext cx="6410632" cy="4267200"/>
          </a:xfrm>
        </p:spPr>
      </p:pic>
    </p:spTree>
    <p:extLst>
      <p:ext uri="{BB962C8B-B14F-4D97-AF65-F5344CB8AC3E}">
        <p14:creationId xmlns:p14="http://schemas.microsoft.com/office/powerpoint/2010/main" val="25184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WYPARKI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49" y="1803400"/>
            <a:ext cx="6428926" cy="4267200"/>
          </a:xfrm>
        </p:spPr>
      </p:pic>
    </p:spTree>
    <p:extLst>
      <p:ext uri="{BB962C8B-B14F-4D97-AF65-F5344CB8AC3E}">
        <p14:creationId xmlns:p14="http://schemas.microsoft.com/office/powerpoint/2010/main" val="12991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CUKRU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2" y="2022475"/>
            <a:ext cx="8572500" cy="3829050"/>
          </a:xfrm>
        </p:spPr>
      </p:pic>
    </p:spTree>
    <p:extLst>
      <p:ext uri="{BB962C8B-B14F-4D97-AF65-F5344CB8AC3E}">
        <p14:creationId xmlns:p14="http://schemas.microsoft.com/office/powerpoint/2010/main" val="41097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SUSZARKA WYSŁODKÓW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1600200"/>
            <a:ext cx="6330260" cy="4853136"/>
          </a:xfrm>
        </p:spPr>
      </p:pic>
    </p:spTree>
    <p:extLst>
      <p:ext uri="{BB962C8B-B14F-4D97-AF65-F5344CB8AC3E}">
        <p14:creationId xmlns:p14="http://schemas.microsoft.com/office/powerpoint/2010/main" val="14221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ZAPARZALNIK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80" y="1803400"/>
            <a:ext cx="5693664" cy="4267200"/>
          </a:xfrm>
        </p:spPr>
      </p:pic>
    </p:spTree>
    <p:extLst>
      <p:ext uri="{BB962C8B-B14F-4D97-AF65-F5344CB8AC3E}">
        <p14:creationId xmlns:p14="http://schemas.microsoft.com/office/powerpoint/2010/main" val="8292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ZBIORNIK PRÓŻNIOWY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772816"/>
            <a:ext cx="5372537" cy="4464495"/>
          </a:xfrm>
        </p:spPr>
      </p:pic>
    </p:spTree>
    <p:extLst>
      <p:ext uri="{BB962C8B-B14F-4D97-AF65-F5344CB8AC3E}">
        <p14:creationId xmlns:p14="http://schemas.microsoft.com/office/powerpoint/2010/main" val="26016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DEFEKATOR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28" y="1803400"/>
            <a:ext cx="5687568" cy="4267200"/>
          </a:xfrm>
        </p:spPr>
      </p:pic>
    </p:spTree>
    <p:extLst>
      <p:ext uri="{BB962C8B-B14F-4D97-AF65-F5344CB8AC3E}">
        <p14:creationId xmlns:p14="http://schemas.microsoft.com/office/powerpoint/2010/main" val="1022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PAKOWNIA CUKRU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64" y="1803400"/>
            <a:ext cx="6956897" cy="4267200"/>
          </a:xfrm>
        </p:spPr>
      </p:pic>
    </p:spTree>
    <p:extLst>
      <p:ext uri="{BB962C8B-B14F-4D97-AF65-F5344CB8AC3E}">
        <p14:creationId xmlns:p14="http://schemas.microsoft.com/office/powerpoint/2010/main" val="336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PAKOWNIA CUKRU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04" y="1803400"/>
            <a:ext cx="6406016" cy="4267200"/>
          </a:xfrm>
        </p:spPr>
      </p:pic>
    </p:spTree>
    <p:extLst>
      <p:ext uri="{BB962C8B-B14F-4D97-AF65-F5344CB8AC3E}">
        <p14:creationId xmlns:p14="http://schemas.microsoft.com/office/powerpoint/2010/main" val="35264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RODZAJE CUKRU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12" y="1803400"/>
            <a:ext cx="8022000" cy="4267200"/>
          </a:xfrm>
        </p:spPr>
      </p:pic>
    </p:spTree>
    <p:extLst>
      <p:ext uri="{BB962C8B-B14F-4D97-AF65-F5344CB8AC3E}">
        <p14:creationId xmlns:p14="http://schemas.microsoft.com/office/powerpoint/2010/main" val="10786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/>
          <a:lstStyle/>
          <a:p>
            <a:pPr algn="ctr"/>
            <a:r>
              <a:rPr lang="pl-PL" dirty="0" smtClean="0"/>
              <a:t>RODZAJE CUKRU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124744"/>
            <a:ext cx="9751060" cy="494585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b="1" dirty="0"/>
              <a:t>Cukier biały kryształ </a:t>
            </a:r>
            <a:r>
              <a:rPr lang="pl-PL" sz="6400" dirty="0"/>
              <a:t>- najbardziej popularna forma cukru (o kryształkach 500 - 700 mikronów).</a:t>
            </a:r>
          </a:p>
          <a:p>
            <a:pPr algn="just"/>
            <a:r>
              <a:rPr lang="pl-PL" sz="6400" b="1" dirty="0" smtClean="0"/>
              <a:t>Cukier </a:t>
            </a:r>
            <a:r>
              <a:rPr lang="pl-PL" sz="6400" b="1" dirty="0"/>
              <a:t>drobny</a:t>
            </a:r>
            <a:r>
              <a:rPr lang="pl-PL" sz="6400" dirty="0"/>
              <a:t> - cukier o drobnych kryształkach (od 200 – 400 mikronów), stosowany do ucierania ciast i </a:t>
            </a:r>
            <a:r>
              <a:rPr lang="pl-PL" sz="6400" dirty="0" smtClean="0"/>
              <a:t>kremów oraz </a:t>
            </a:r>
            <a:r>
              <a:rPr lang="pl-PL" sz="6400" dirty="0"/>
              <a:t>do posypywania produktów (sałatek owocowych, naleśników).</a:t>
            </a:r>
          </a:p>
          <a:p>
            <a:pPr algn="just"/>
            <a:r>
              <a:rPr lang="pl-PL" sz="6400" b="1" dirty="0"/>
              <a:t>Cukier rafinada</a:t>
            </a:r>
            <a:r>
              <a:rPr lang="pl-PL" sz="6400" dirty="0"/>
              <a:t>- cukier o dużych kryształach (800-2200 mikronów) stosowanych do słodzenia bądź dekoracji </a:t>
            </a:r>
            <a:r>
              <a:rPr lang="pl-PL" sz="6400" dirty="0" smtClean="0"/>
              <a:t>ciast i </a:t>
            </a:r>
            <a:r>
              <a:rPr lang="pl-PL" sz="6400" dirty="0"/>
              <a:t>ciasteczek.</a:t>
            </a:r>
          </a:p>
          <a:p>
            <a:pPr algn="just"/>
            <a:r>
              <a:rPr lang="pl-PL" sz="6400" b="1" dirty="0"/>
              <a:t>Cukier puder </a:t>
            </a:r>
            <a:r>
              <a:rPr lang="pl-PL" sz="6400" dirty="0"/>
              <a:t>- cukier o najdrobniejszych kryształkach (do 100 mikronów), używany w formie sypkiej lub jako składnik </a:t>
            </a:r>
            <a:r>
              <a:rPr lang="pl-PL" sz="6400" dirty="0" smtClean="0"/>
              <a:t>lukrów.</a:t>
            </a:r>
          </a:p>
          <a:p>
            <a:pPr algn="just"/>
            <a:r>
              <a:rPr lang="pl-PL" sz="6400" b="1" dirty="0" smtClean="0"/>
              <a:t>Cukier </a:t>
            </a:r>
            <a:r>
              <a:rPr lang="pl-PL" sz="6400" b="1" dirty="0"/>
              <a:t>w kostkach</a:t>
            </a:r>
            <a:r>
              <a:rPr lang="pl-PL" sz="6400" dirty="0"/>
              <a:t> – cukier uformowany w kwadratowe, prostokątne lub inne go kształtu kostki podawany w wygodnej</a:t>
            </a:r>
            <a:br>
              <a:rPr lang="pl-PL" sz="6400" dirty="0"/>
            </a:br>
            <a:r>
              <a:rPr lang="pl-PL" sz="6400" dirty="0"/>
              <a:t>i łatwej do serwowania formie.</a:t>
            </a:r>
          </a:p>
          <a:p>
            <a:pPr algn="just"/>
            <a:r>
              <a:rPr lang="pl-PL" sz="6400" b="1" dirty="0"/>
              <a:t>Cukier kandyz lodowy</a:t>
            </a:r>
            <a:r>
              <a:rPr lang="pl-PL" sz="6400" dirty="0"/>
              <a:t> – biały gatunek kandyzu przypomina nieoszlifowane kamienie szlachetne. To wysoko rozbudowany monokryształ sacharozy, powstający w procesie krystalizacji przebiegającej w ruchu. Krążący w nieustannym obiegu</a:t>
            </a:r>
            <a:br>
              <a:rPr lang="pl-PL" sz="6400" dirty="0"/>
            </a:br>
            <a:r>
              <a:rPr lang="pl-PL" sz="6400" dirty="0"/>
              <a:t>z góry w dół roztwór cukru stygnąc osadza się, tworząc pojedyncze, odseparowane od siebie, symetrycznie narastające </a:t>
            </a:r>
            <a:r>
              <a:rPr lang="pl-PL" sz="6400" dirty="0" smtClean="0"/>
              <a:t>kryształy.</a:t>
            </a:r>
          </a:p>
          <a:p>
            <a:pPr algn="just"/>
            <a:r>
              <a:rPr lang="pl-PL" sz="6400" b="1" dirty="0" smtClean="0"/>
              <a:t>Cukier </a:t>
            </a:r>
            <a:r>
              <a:rPr lang="pl-PL" sz="6400" b="1" dirty="0"/>
              <a:t>kandyz bursztynowy</a:t>
            </a:r>
            <a:r>
              <a:rPr lang="pl-PL" sz="6400" dirty="0"/>
              <a:t> – brązowy gatunek kandyzu o dużych, nieregularnych bursztynowych kryształach. Monokryształy te powstają w procesie krystalizacji przebiegającej w spokoju – roztwór osadza się w duże </a:t>
            </a:r>
            <a:r>
              <a:rPr lang="pl-PL" sz="6400" dirty="0" smtClean="0"/>
              <a:t>płyty, które </a:t>
            </a:r>
            <a:r>
              <a:rPr lang="pl-PL" sz="6400" dirty="0"/>
              <a:t>są potem łupane. </a:t>
            </a:r>
          </a:p>
          <a:p>
            <a:pPr algn="just"/>
            <a:r>
              <a:rPr lang="pl-PL" sz="6400" b="1" dirty="0"/>
              <a:t>Głowa cukru</a:t>
            </a:r>
            <a:r>
              <a:rPr lang="pl-PL" sz="6400" dirty="0"/>
              <a:t> - cukier w postaci stożka, powstaje w procesie sprasowania kryształków cukru w specjalnej formie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5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PRZECHOWYWANIE CUKRU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Opakowania -  worki papie­rowe</a:t>
            </a:r>
          </a:p>
          <a:p>
            <a:r>
              <a:rPr lang="pl-PL" dirty="0" smtClean="0"/>
              <a:t>Pomieszczenia -  bezwonne, czyste, suche, </a:t>
            </a:r>
            <a:r>
              <a:rPr lang="pl-PL" dirty="0"/>
              <a:t>najlepiej ogrzewanych parą (centralne </a:t>
            </a:r>
            <a:r>
              <a:rPr lang="pl-PL" dirty="0" smtClean="0"/>
              <a:t>ogrzewanie)</a:t>
            </a:r>
          </a:p>
          <a:p>
            <a:r>
              <a:rPr lang="pl-PL" dirty="0" smtClean="0"/>
              <a:t>Temperatura przechowywania – 15 - 18°</a:t>
            </a:r>
          </a:p>
          <a:p>
            <a:r>
              <a:rPr lang="pl-PL" dirty="0" smtClean="0"/>
              <a:t>Wilgotność względna pomieszczeń – 65%</a:t>
            </a:r>
          </a:p>
          <a:p>
            <a:r>
              <a:rPr lang="pl-PL" dirty="0" smtClean="0"/>
              <a:t>Składowanie na podestach, z dala od drzwi i okien i ok. 0,7 m od ścian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50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CUKRU NA ŚWIECIE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Najwięksi producenci cukru: </a:t>
            </a:r>
            <a:endParaRPr lang="pl-PL" dirty="0" smtClean="0"/>
          </a:p>
          <a:p>
            <a:pPr lvl="1"/>
            <a:r>
              <a:rPr lang="pl-PL" dirty="0" smtClean="0"/>
              <a:t>Indie </a:t>
            </a:r>
            <a:r>
              <a:rPr lang="pl-PL" dirty="0"/>
              <a:t>– 17,9 mln ton, </a:t>
            </a:r>
            <a:endParaRPr lang="pl-PL" dirty="0" smtClean="0"/>
          </a:p>
          <a:p>
            <a:pPr lvl="1"/>
            <a:r>
              <a:rPr lang="pl-PL" dirty="0" smtClean="0"/>
              <a:t>Unia </a:t>
            </a:r>
            <a:r>
              <a:rPr lang="pl-PL" dirty="0"/>
              <a:t>Europejska – 17 mln ton, </a:t>
            </a:r>
            <a:endParaRPr lang="pl-PL" dirty="0" smtClean="0"/>
          </a:p>
          <a:p>
            <a:pPr lvl="1"/>
            <a:r>
              <a:rPr lang="pl-PL" dirty="0" smtClean="0"/>
              <a:t>Brazylia </a:t>
            </a:r>
            <a:r>
              <a:rPr lang="pl-PL" dirty="0"/>
              <a:t>– 13,6 mln ton, </a:t>
            </a:r>
            <a:endParaRPr lang="pl-PL" dirty="0" smtClean="0"/>
          </a:p>
          <a:p>
            <a:pPr lvl="1"/>
            <a:r>
              <a:rPr lang="pl-PL" dirty="0" smtClean="0"/>
              <a:t>Chiny </a:t>
            </a:r>
            <a:r>
              <a:rPr lang="pl-PL" dirty="0"/>
              <a:t>– 6,7 mln ton, </a:t>
            </a:r>
            <a:endParaRPr lang="pl-PL" dirty="0" smtClean="0"/>
          </a:p>
          <a:p>
            <a:pPr lvl="1"/>
            <a:r>
              <a:rPr lang="pl-PL" dirty="0" smtClean="0"/>
              <a:t>Tajlandia </a:t>
            </a:r>
            <a:r>
              <a:rPr lang="pl-PL" dirty="0"/>
              <a:t>– 6,4 mln ton, </a:t>
            </a:r>
            <a:endParaRPr lang="pl-PL" dirty="0" smtClean="0"/>
          </a:p>
          <a:p>
            <a:pPr lvl="1"/>
            <a:r>
              <a:rPr lang="pl-PL" dirty="0" smtClean="0"/>
              <a:t>USA </a:t>
            </a:r>
            <a:r>
              <a:rPr lang="pl-PL" dirty="0"/>
              <a:t>– 6,3 mln ton</a:t>
            </a:r>
            <a:r>
              <a:rPr lang="pl-PL" dirty="0" smtClean="0"/>
              <a:t>,</a:t>
            </a:r>
          </a:p>
          <a:p>
            <a:pPr lvl="1"/>
            <a:r>
              <a:rPr lang="pl-PL" dirty="0" smtClean="0"/>
              <a:t>Australia </a:t>
            </a:r>
            <a:r>
              <a:rPr lang="pl-PL" dirty="0"/>
              <a:t>– 5,1 mln ton </a:t>
            </a:r>
            <a:endParaRPr lang="pl-PL" dirty="0" smtClean="0"/>
          </a:p>
          <a:p>
            <a:pPr lvl="1"/>
            <a:r>
              <a:rPr lang="pl-PL" dirty="0" smtClean="0"/>
              <a:t>Polska </a:t>
            </a:r>
            <a:r>
              <a:rPr lang="pl-PL" dirty="0"/>
              <a:t>2-2,7 mln ton (czwarte miejsce w Europie)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3079750"/>
            <a:ext cx="666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SUROWCE W PRZEMYŚLE CUKROWNICZYM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708920"/>
            <a:ext cx="5080000" cy="3365500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204864"/>
            <a:ext cx="5404104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SUROWCE W PRZEMYŚLE CUKROWNICZYM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772816"/>
            <a:ext cx="9751060" cy="4297784"/>
          </a:xfrm>
        </p:spPr>
        <p:txBody>
          <a:bodyPr/>
          <a:lstStyle/>
          <a:p>
            <a:r>
              <a:rPr lang="pl-PL" dirty="0"/>
              <a:t>klon cukrowy </a:t>
            </a:r>
            <a:endParaRPr lang="pl-PL" dirty="0" smtClean="0"/>
          </a:p>
          <a:p>
            <a:r>
              <a:rPr lang="pl-PL" dirty="0" smtClean="0"/>
              <a:t>palma </a:t>
            </a:r>
            <a:r>
              <a:rPr lang="pl-PL" dirty="0"/>
              <a:t>cukrowa</a:t>
            </a:r>
            <a:r>
              <a:rPr lang="pl-PL" dirty="0" smtClean="0"/>
              <a:t>;</a:t>
            </a:r>
          </a:p>
          <a:p>
            <a:r>
              <a:rPr lang="pl-PL" dirty="0" smtClean="0"/>
              <a:t>niektóre </a:t>
            </a:r>
            <a:r>
              <a:rPr lang="pl-PL" dirty="0"/>
              <a:t>odmiany sorga</a:t>
            </a:r>
            <a:r>
              <a:rPr lang="pl-PL" dirty="0" smtClean="0"/>
              <a:t>;</a:t>
            </a:r>
          </a:p>
          <a:p>
            <a:r>
              <a:rPr lang="pl-PL" dirty="0"/>
              <a:t>k</a:t>
            </a:r>
            <a:r>
              <a:rPr lang="pl-PL" dirty="0" smtClean="0"/>
              <a:t>ukurydza</a:t>
            </a:r>
          </a:p>
          <a:p>
            <a:pPr marL="301752" lvl="1" indent="0">
              <a:buNone/>
            </a:pPr>
            <a:r>
              <a:rPr lang="pl-PL" dirty="0" smtClean="0"/>
              <a:t>(syrop </a:t>
            </a:r>
            <a:r>
              <a:rPr lang="pl-PL" dirty="0"/>
              <a:t>kukurydziany).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600200"/>
            <a:ext cx="3149600" cy="4762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90" y="1600200"/>
            <a:ext cx="3623310" cy="4953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4361996"/>
            <a:ext cx="3112879" cy="21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BUDOWA BURAKA CUKROWEGO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1600200"/>
            <a:ext cx="3858344" cy="4781127"/>
          </a:xfrm>
        </p:spPr>
      </p:pic>
      <p:sp>
        <p:nvSpPr>
          <p:cNvPr id="8" name="Prostokąt 7"/>
          <p:cNvSpPr/>
          <p:nvPr/>
        </p:nvSpPr>
        <p:spPr>
          <a:xfrm>
            <a:off x="7750595" y="3105835"/>
            <a:ext cx="3219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– liście, </a:t>
            </a:r>
            <a:endParaRPr lang="pl-PL" dirty="0" smtClean="0"/>
          </a:p>
          <a:p>
            <a:r>
              <a:rPr lang="pl-PL" dirty="0" smtClean="0"/>
              <a:t>2 </a:t>
            </a:r>
            <a:r>
              <a:rPr lang="pl-PL" dirty="0"/>
              <a:t>– główka</a:t>
            </a:r>
            <a:r>
              <a:rPr lang="pl-PL" dirty="0" smtClean="0"/>
              <a:t>,</a:t>
            </a:r>
          </a:p>
          <a:p>
            <a:r>
              <a:rPr lang="pl-PL" dirty="0" smtClean="0"/>
              <a:t>3 </a:t>
            </a:r>
            <a:r>
              <a:rPr lang="pl-PL" dirty="0"/>
              <a:t>– szyjka</a:t>
            </a:r>
            <a:r>
              <a:rPr lang="pl-PL" dirty="0" smtClean="0"/>
              <a:t>,</a:t>
            </a:r>
          </a:p>
          <a:p>
            <a:r>
              <a:rPr lang="pl-PL" dirty="0" smtClean="0"/>
              <a:t>4 </a:t>
            </a:r>
            <a:r>
              <a:rPr lang="pl-PL" dirty="0"/>
              <a:t>– korzeń właściwy – burak</a:t>
            </a:r>
            <a:r>
              <a:rPr lang="pl-PL" dirty="0" smtClean="0"/>
              <a:t>,</a:t>
            </a:r>
          </a:p>
          <a:p>
            <a:r>
              <a:rPr lang="pl-PL" dirty="0" smtClean="0"/>
              <a:t>5 </a:t>
            </a:r>
            <a:r>
              <a:rPr lang="pl-PL" dirty="0"/>
              <a:t>– ogonek</a:t>
            </a:r>
            <a:r>
              <a:rPr lang="pl-PL" dirty="0" smtClean="0"/>
              <a:t>,</a:t>
            </a:r>
          </a:p>
          <a:p>
            <a:r>
              <a:rPr lang="pl-PL" dirty="0" smtClean="0"/>
              <a:t>6 </a:t>
            </a:r>
            <a:r>
              <a:rPr lang="pl-PL" dirty="0"/>
              <a:t>– korzonki.</a:t>
            </a:r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04664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CECHY JAKOŚCIOWE BURAKÓW CUKROWYCH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Ogłowione, świeże, nie zwiędnięte, nie zmarznięte, zdrowe</a:t>
            </a:r>
          </a:p>
          <a:p>
            <a:r>
              <a:rPr lang="pl-PL" dirty="0" smtClean="0"/>
              <a:t>Masa nie mniejsza niż 0,1 kg</a:t>
            </a:r>
          </a:p>
          <a:p>
            <a:r>
              <a:rPr lang="pl-PL" dirty="0" smtClean="0"/>
              <a:t>Zawartość cukru po 1 października pow. 15 %</a:t>
            </a:r>
          </a:p>
          <a:p>
            <a:r>
              <a:rPr lang="pl-PL" dirty="0" smtClean="0"/>
              <a:t>Bez liści, chwastów, i innych roślin do 1% masy buraków</a:t>
            </a:r>
          </a:p>
          <a:p>
            <a:r>
              <a:rPr lang="pl-PL" dirty="0" smtClean="0"/>
              <a:t>Główki buraków nieogłowionych do 3% masy</a:t>
            </a:r>
          </a:p>
          <a:p>
            <a:r>
              <a:rPr lang="pl-PL" dirty="0" smtClean="0"/>
              <a:t>Korzonki boczne i ogonki o śr. do 1 cm  - więcej niż 1 %</a:t>
            </a:r>
          </a:p>
          <a:p>
            <a:r>
              <a:rPr lang="pl-PL" dirty="0" smtClean="0"/>
              <a:t>Bez buraków innych gatunków</a:t>
            </a:r>
          </a:p>
          <a:p>
            <a:r>
              <a:rPr lang="pl-PL" dirty="0" smtClean="0"/>
              <a:t>Bez odłamków cegieł, żużlu i innych twardych przedmiotów</a:t>
            </a:r>
          </a:p>
          <a:p>
            <a:r>
              <a:rPr lang="pl-PL" dirty="0" smtClean="0"/>
              <a:t>Dopuszczalna zawartość ziemi, piasku i kamieni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1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455</Words>
  <Application>Microsoft Office PowerPoint</Application>
  <PresentationFormat>Niestandardowy</PresentationFormat>
  <Paragraphs>98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Constantia</vt:lpstr>
      <vt:lpstr>Corbel</vt:lpstr>
      <vt:lpstr>BooksClassic_16x9</vt:lpstr>
      <vt:lpstr>DOBÓR MASZYN I URZĄDZEŃ  DO PROWADZENIA WYBRANYCH PROCESÓW TECHNOLOGICZNYCH </vt:lpstr>
      <vt:lpstr>CUKROWNICTWO</vt:lpstr>
      <vt:lpstr>PRODUKCJA CUKRU</vt:lpstr>
      <vt:lpstr>PRODUKCJA CUKRU NA ŚWIECIE</vt:lpstr>
      <vt:lpstr>SUROWCE W PRZEMYŚLE CUKROWNICZYM</vt:lpstr>
      <vt:lpstr>SUROWCE W PRZEMYŚLE CUKROWNICZYM</vt:lpstr>
      <vt:lpstr>BUDOWA BURAKA CUKROWEGO</vt:lpstr>
      <vt:lpstr>Prezentacja programu PowerPoint</vt:lpstr>
      <vt:lpstr>CECHY JAKOŚCIOWE BURAKÓW CUKROWYCH</vt:lpstr>
      <vt:lpstr>ETAPY PRODUKCJI CUKRU</vt:lpstr>
      <vt:lpstr>Prezentacja programu PowerPoint</vt:lpstr>
      <vt:lpstr>PRODUKTY UBOCZNE PRZEMYSŁU CUKROWNICZEGO</vt:lpstr>
      <vt:lpstr>WYSŁODKI</vt:lpstr>
      <vt:lpstr>MELASA</vt:lpstr>
      <vt:lpstr>CUKROWNIA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PŁUCZKA DO BURAKÓW</vt:lpstr>
      <vt:lpstr>KANAŁ SPŁAWNY</vt:lpstr>
      <vt:lpstr>ŁAPACZ KAMIENI</vt:lpstr>
      <vt:lpstr>DYFUZOR</vt:lpstr>
      <vt:lpstr>WYPARKI</vt:lpstr>
      <vt:lpstr>SUSZARKA WYSŁODKÓW</vt:lpstr>
      <vt:lpstr>ZAPARZALNIK</vt:lpstr>
      <vt:lpstr>ZBIORNIK PRÓŻNIOWY</vt:lpstr>
      <vt:lpstr>DEFEKATOR</vt:lpstr>
      <vt:lpstr>PAKOWNIA CUKRU</vt:lpstr>
      <vt:lpstr>PAKOWNIA CUKRU</vt:lpstr>
      <vt:lpstr>RODZAJE CUKRU</vt:lpstr>
      <vt:lpstr>RODZAJE CUKRU</vt:lpstr>
      <vt:lpstr>PRZECHOWYWANIE CUKRU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2016-09-27T16:22:35Z</dcterms:created>
  <dcterms:modified xsi:type="dcterms:W3CDTF">2016-09-27T18:59:58Z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