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8" r:id="rId7"/>
    <p:sldId id="269" r:id="rId8"/>
    <p:sldId id="267" r:id="rId9"/>
    <p:sldId id="260" r:id="rId10"/>
    <p:sldId id="262" r:id="rId1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0B21"/>
    <a:srgbClr val="7E17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52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5" name="Date Placeholder 3"/>
          <p:cNvSpPr>
            <a:spLocks noGrp="1"/>
          </p:cNvSpPr>
          <p:nvPr>
            <p:ph type="dt" sz="half" idx="10"/>
          </p:nvPr>
        </p:nvSpPr>
        <p:spPr/>
        <p:txBody>
          <a:bodyPr/>
          <a:lstStyle>
            <a:lvl1pPr>
              <a:defRPr/>
            </a:lvl1pPr>
          </a:lstStyle>
          <a:p>
            <a:pPr>
              <a:defRPr/>
            </a:pPr>
            <a:fld id="{7863F672-C24E-4AE2-A334-BC7796286F19}" type="datetimeFigureOut">
              <a:rPr lang="en-US"/>
              <a:pPr>
                <a:defRPr/>
              </a:pPr>
              <a:t>5/20/2020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13E7263B-8D11-4EA0-93FE-05ADE1B813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lvl1pPr>
          </a:lstStyle>
          <a:p>
            <a:pPr>
              <a:defRPr/>
            </a:pPr>
            <a:fld id="{2F120878-6651-40E8-B027-3E4D924497F2}"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C1527D-68C6-449D-8C29-D133D3D698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3"/>
          <p:cNvSpPr>
            <a:spLocks noGrp="1"/>
          </p:cNvSpPr>
          <p:nvPr>
            <p:ph type="dt" sz="half" idx="14"/>
          </p:nvPr>
        </p:nvSpPr>
        <p:spPr/>
        <p:txBody>
          <a:bodyPr/>
          <a:lstStyle>
            <a:lvl1pPr>
              <a:defRPr/>
            </a:lvl1pPr>
          </a:lstStyle>
          <a:p>
            <a:pPr>
              <a:defRPr/>
            </a:pPr>
            <a:fld id="{4C73262C-42D9-43FF-8F61-541701137A7A}" type="datetimeFigureOut">
              <a:rPr lang="en-US"/>
              <a:pPr>
                <a:defRPr/>
              </a:pPr>
              <a:t>5/20/2020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32AEAA6C-C4DD-4BA5-8229-FCB81EE34C2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lvl1pPr>
          </a:lstStyle>
          <a:p>
            <a:pPr>
              <a:defRPr/>
            </a:pPr>
            <a:fld id="{0B210A68-ED2E-4F26-8FBA-52BCD1585FF3}"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4992AF-9F99-43C5-B7F4-80CBBCC0E95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3"/>
          <p:cNvSpPr>
            <a:spLocks noGrp="1"/>
          </p:cNvSpPr>
          <p:nvPr>
            <p:ph type="dt" sz="half" idx="14"/>
          </p:nvPr>
        </p:nvSpPr>
        <p:spPr/>
        <p:txBody>
          <a:bodyPr/>
          <a:lstStyle>
            <a:lvl1pPr>
              <a:defRPr/>
            </a:lvl1pPr>
          </a:lstStyle>
          <a:p>
            <a:pPr>
              <a:defRPr/>
            </a:pPr>
            <a:fld id="{12C8E02D-4C36-41B6-9DCB-A54766776E07}" type="datetimeFigureOut">
              <a:rPr lang="en-US"/>
              <a:pPr>
                <a:defRPr/>
              </a:pPr>
              <a:t>5/20/2020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D0D32CB-D30B-40DB-9A22-DB9441E8D61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5" name="Date Placeholder 3"/>
          <p:cNvSpPr>
            <a:spLocks noGrp="1"/>
          </p:cNvSpPr>
          <p:nvPr>
            <p:ph type="dt" sz="half" idx="14"/>
          </p:nvPr>
        </p:nvSpPr>
        <p:spPr/>
        <p:txBody>
          <a:bodyPr/>
          <a:lstStyle>
            <a:lvl1pPr>
              <a:defRPr/>
            </a:lvl1pPr>
          </a:lstStyle>
          <a:p>
            <a:pPr>
              <a:defRPr/>
            </a:pPr>
            <a:fld id="{9A198075-9ED1-4ACA-B76A-D27739AD53FF}" type="datetimeFigureOut">
              <a:rPr lang="en-US"/>
              <a:pPr>
                <a:defRPr/>
              </a:pPr>
              <a:t>5/20/2020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BBBD7DBD-265F-4B52-9645-B0760D79B55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4AEBC425-0F36-4FE1-B7A4-872AE1E7B46A}"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474AC3-E81C-49A6-8627-F0168075B77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564E2784-FBF7-49EF-8E1B-9020056D39F4}"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E2E3CB-5F5B-4A69-B7C7-CC05120EC9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E2B570F9-C6F6-4A16-826A-187CB2118FEA}"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9E27C9-A445-4829-A035-466CC2352C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lvl1pPr>
          </a:lstStyle>
          <a:p>
            <a:pPr>
              <a:defRPr/>
            </a:pPr>
            <a:fld id="{F9541A39-28C5-4EE4-B16F-98CB1E0A4D7F}" type="datetimeFigureOut">
              <a:rPr lang="en-US"/>
              <a:pPr>
                <a:defRPr/>
              </a:pPr>
              <a:t>5/20/2020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14BD57-8F45-4DC8-88DC-6619AE4518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3"/>
          <p:cNvSpPr>
            <a:spLocks noGrp="1"/>
          </p:cNvSpPr>
          <p:nvPr>
            <p:ph type="dt" sz="half" idx="10"/>
          </p:nvPr>
        </p:nvSpPr>
        <p:spPr/>
        <p:txBody>
          <a:bodyPr/>
          <a:lstStyle>
            <a:lvl1pPr>
              <a:defRPr/>
            </a:lvl1pPr>
          </a:lstStyle>
          <a:p>
            <a:pPr>
              <a:defRPr/>
            </a:pPr>
            <a:fld id="{1FC3059E-0674-49B8-AA7C-41F97922B50C}" type="datetimeFigureOut">
              <a:rPr lang="en-US"/>
              <a:pPr>
                <a:defRPr/>
              </a:pPr>
              <a:t>5/20/2020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FBFAFE-BDB2-47D6-AE59-BE65DD132E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lvl1pPr>
              <a:defRPr/>
            </a:lvl1pPr>
          </a:lstStyle>
          <a:p>
            <a:pPr>
              <a:defRPr/>
            </a:pPr>
            <a:fld id="{16686472-78AC-475F-95EB-165E67334294}" type="datetimeFigureOut">
              <a:rPr lang="en-US"/>
              <a:pPr>
                <a:defRPr/>
              </a:pPr>
              <a:t>5/20/2020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AFC2473-8FDD-4C14-A30C-7CFB718251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3"/>
          <p:cNvSpPr>
            <a:spLocks noGrp="1"/>
          </p:cNvSpPr>
          <p:nvPr>
            <p:ph type="dt" sz="half" idx="10"/>
          </p:nvPr>
        </p:nvSpPr>
        <p:spPr/>
        <p:txBody>
          <a:bodyPr/>
          <a:lstStyle>
            <a:lvl1pPr>
              <a:defRPr/>
            </a:lvl1pPr>
          </a:lstStyle>
          <a:p>
            <a:pPr>
              <a:defRPr/>
            </a:pPr>
            <a:fld id="{40542CEA-9BAD-400C-AFBC-5DEC52CAE429}" type="datetimeFigureOut">
              <a:rPr lang="en-US"/>
              <a:pPr>
                <a:defRPr/>
              </a:pPr>
              <a:t>5/20/2020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F743A-7087-4793-BBD7-179EEBC0E6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A8A971-27FA-46FB-8BBC-690F1672C495}" type="datetimeFigureOut">
              <a:rPr lang="en-US"/>
              <a:pPr>
                <a:defRPr/>
              </a:pPr>
              <a:t>5/20/2020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78CF01-7EE8-4AA8-B5BC-6B61F774AF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620338F0-B73D-4944-AEED-08B424374BAB}" type="datetimeFigureOut">
              <a:rPr lang="en-US"/>
              <a:pPr>
                <a:defRPr/>
              </a:pPr>
              <a:t>5/20/2020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CE08D1-DBF9-46A5-B0E9-6E679D9395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noProof="0" smtClean="0"/>
              <a:t>Kliknij ikonę, aby dodać obraz</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313065D9-8131-44F3-A174-7B7071B7696B}" type="datetimeFigureOut">
              <a:rPr lang="en-US"/>
              <a:pPr>
                <a:defRPr/>
              </a:pPr>
              <a:t>5/20/2020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F39F7D-9883-4C4D-A91C-6B4C73DF02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905DA4C5-9819-4888-81DB-B90E6E4A6D72}" type="datetimeFigureOut">
              <a:rPr lang="en-US"/>
              <a:pPr>
                <a:defRPr/>
              </a:pPr>
              <a:t>5/20/2020</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E9E784F9-2386-4AB0-9259-670000C01E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ctrTitle"/>
          </p:nvPr>
        </p:nvSpPr>
        <p:spPr>
          <a:xfrm>
            <a:off x="711200" y="403225"/>
            <a:ext cx="9383713" cy="2720975"/>
          </a:xfrm>
        </p:spPr>
        <p:txBody>
          <a:bodyPr/>
          <a:lstStyle/>
          <a:p>
            <a:pPr algn="l" eaLnBrk="1" hangingPunct="1"/>
            <a:r>
              <a:rPr lang="pl-PL" smtClean="0">
                <a:latin typeface="Segoe Print" pitchFamily="2" charset="0"/>
              </a:rPr>
              <a:t>Temat: Otoczenie przedsiębiorstwa gastronomicznego.</a:t>
            </a:r>
          </a:p>
        </p:txBody>
      </p:sp>
      <p:sp>
        <p:nvSpPr>
          <p:cNvPr id="18434" name="Podtytuł 2"/>
          <p:cNvSpPr>
            <a:spLocks noGrp="1"/>
          </p:cNvSpPr>
          <p:nvPr>
            <p:ph type="subTitle" idx="1"/>
          </p:nvPr>
        </p:nvSpPr>
        <p:spPr>
          <a:xfrm>
            <a:off x="260350" y="3511550"/>
            <a:ext cx="9874250" cy="2941638"/>
          </a:xfrm>
        </p:spPr>
        <p:txBody>
          <a:bodyPr/>
          <a:lstStyle/>
          <a:p>
            <a:pPr marL="762000" lvl="1" indent="-304800" algn="l" eaLnBrk="1" hangingPunct="1">
              <a:buFont typeface="Wingdings 3" pitchFamily="18" charset="2"/>
              <a:buAutoNum type="arabicPeriod"/>
            </a:pPr>
            <a:r>
              <a:rPr lang="pl-PL" sz="2800" smtClean="0">
                <a:solidFill>
                  <a:srgbClr val="404040"/>
                </a:solidFill>
                <a:latin typeface="Segoe Print" pitchFamily="2" charset="0"/>
              </a:rPr>
              <a:t>Przypomnienie definicji przedsiębiorstwa.</a:t>
            </a:r>
          </a:p>
          <a:p>
            <a:pPr marL="762000" lvl="1" indent="-304800" algn="l" eaLnBrk="1" hangingPunct="1">
              <a:buFont typeface="Wingdings 3" pitchFamily="18" charset="2"/>
              <a:buAutoNum type="arabicPeriod"/>
            </a:pPr>
            <a:r>
              <a:rPr lang="pl-PL" sz="2800" smtClean="0">
                <a:solidFill>
                  <a:srgbClr val="404040"/>
                </a:solidFill>
                <a:latin typeface="Segoe Print" pitchFamily="2" charset="0"/>
              </a:rPr>
              <a:t>Otoczenie przedsiębiorstwa gastronomicznego i jego podział.</a:t>
            </a:r>
          </a:p>
          <a:p>
            <a:pPr marL="342900" indent="-342900" algn="l" eaLnBrk="1" hangingPunct="1">
              <a:buFont typeface="Wingdings 3" pitchFamily="18" charset="2"/>
              <a:buAutoNum type="alphaLcParenR"/>
            </a:pPr>
            <a:r>
              <a:rPr lang="pl-PL" sz="2800" smtClean="0">
                <a:solidFill>
                  <a:srgbClr val="404040"/>
                </a:solidFill>
                <a:latin typeface="Segoe Print" pitchFamily="2" charset="0"/>
              </a:rPr>
              <a:t>Otoczenie bliższe (mikrootoczenie, bezpośrednie)</a:t>
            </a:r>
          </a:p>
          <a:p>
            <a:pPr marL="342900" indent="-342900" algn="l" eaLnBrk="1" hangingPunct="1">
              <a:buFont typeface="Wingdings 3" pitchFamily="18" charset="2"/>
              <a:buAutoNum type="alphaLcParenR"/>
            </a:pPr>
            <a:r>
              <a:rPr lang="pl-PL" sz="2800" smtClean="0">
                <a:solidFill>
                  <a:srgbClr val="404040"/>
                </a:solidFill>
                <a:latin typeface="Segoe Print" pitchFamily="2" charset="0"/>
              </a:rPr>
              <a:t>Otoczenie dalsze (makrootoczenie, pośrednie)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a:xfrm>
            <a:off x="677863" y="609600"/>
            <a:ext cx="8596312" cy="935038"/>
          </a:xfrm>
        </p:spPr>
        <p:txBody>
          <a:bodyPr/>
          <a:lstStyle/>
          <a:p>
            <a:pPr eaLnBrk="1" hangingPunct="1"/>
            <a:r>
              <a:rPr lang="pl-PL" smtClean="0">
                <a:latin typeface="Arial" charset="0"/>
              </a:rPr>
              <a:t>.</a:t>
            </a:r>
          </a:p>
        </p:txBody>
      </p:sp>
      <p:sp>
        <p:nvSpPr>
          <p:cNvPr id="27650" name="Symbol zastępczy zawartości 2"/>
          <p:cNvSpPr>
            <a:spLocks noGrp="1"/>
          </p:cNvSpPr>
          <p:nvPr>
            <p:ph idx="1"/>
          </p:nvPr>
        </p:nvSpPr>
        <p:spPr/>
        <p:txBody>
          <a:bodyPr/>
          <a:lstStyle/>
          <a:p>
            <a:pPr eaLnBrk="1" hangingPunct="1"/>
            <a:endParaRPr lang="pl-PL" altLang="pl-PL" b="1" smtClean="0">
              <a:solidFill>
                <a:srgbClr val="002060"/>
              </a:solidFill>
              <a:latin typeface="Arial" charset="0"/>
              <a:cs typeface="Arial" charset="0"/>
            </a:endParaRPr>
          </a:p>
          <a:p>
            <a:pPr eaLnBrk="1" hangingPunct="1"/>
            <a:endParaRPr lang="pl-PL" altLang="pl-PL" b="1" smtClean="0">
              <a:solidFill>
                <a:srgbClr val="002060"/>
              </a:solidFill>
              <a:latin typeface="Arial" charset="0"/>
              <a:cs typeface="Arial" charset="0"/>
            </a:endParaRPr>
          </a:p>
          <a:p>
            <a:pPr eaLnBrk="1" hangingPunct="1"/>
            <a:endParaRPr lang="pl-PL" altLang="pl-PL" b="1" smtClean="0">
              <a:solidFill>
                <a:srgbClr val="002060"/>
              </a:solidFill>
              <a:latin typeface="Arial" charset="0"/>
              <a:cs typeface="Arial" charset="0"/>
            </a:endParaRPr>
          </a:p>
          <a:p>
            <a:pPr eaLnBrk="1" hangingPunct="1"/>
            <a:endParaRPr lang="pl-PL" altLang="pl-PL" b="1" smtClean="0">
              <a:solidFill>
                <a:srgbClr val="002060"/>
              </a:solidFill>
              <a:latin typeface="Arial" charset="0"/>
              <a:cs typeface="Arial" charset="0"/>
            </a:endParaRPr>
          </a:p>
          <a:p>
            <a:pPr eaLnBrk="1" hangingPunct="1"/>
            <a:endParaRPr lang="pl-PL" altLang="pl-PL" b="1" smtClean="0">
              <a:solidFill>
                <a:srgbClr val="002060"/>
              </a:solidFill>
              <a:latin typeface="Arial" charset="0"/>
              <a:cs typeface="Arial" charset="0"/>
            </a:endParaRPr>
          </a:p>
          <a:p>
            <a:pPr eaLnBrk="1" hangingPunct="1">
              <a:buFont typeface="Wingdings 3" pitchFamily="18" charset="2"/>
              <a:buNone/>
            </a:pPr>
            <a:endParaRPr lang="pl-PL" altLang="pl-PL" b="1" smtClean="0">
              <a:solidFill>
                <a:srgbClr val="002060"/>
              </a:solidFill>
              <a:latin typeface="Arial" charset="0"/>
              <a:cs typeface="Arial" charset="0"/>
            </a:endParaRPr>
          </a:p>
          <a:p>
            <a:pPr eaLnBrk="1" hangingPunct="1"/>
            <a:endParaRPr lang="pl-PL" altLang="pl-PL" b="1" smtClean="0">
              <a:solidFill>
                <a:srgbClr val="002060"/>
              </a:solidFill>
              <a:latin typeface="Arial" charset="0"/>
              <a:cs typeface="Arial" charset="0"/>
            </a:endParaRPr>
          </a:p>
          <a:p>
            <a:pPr algn="r" eaLnBrk="1" hangingPunct="1"/>
            <a:r>
              <a:rPr lang="pl-PL" altLang="pl-PL" sz="2400" b="1" smtClean="0">
                <a:solidFill>
                  <a:srgbClr val="002060"/>
                </a:solidFill>
                <a:latin typeface="Arial" charset="0"/>
                <a:cs typeface="Arial" charset="0"/>
              </a:rPr>
              <a:t>Dziękuję za uwagę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a:xfrm>
            <a:off x="677863" y="609600"/>
            <a:ext cx="8596312" cy="769938"/>
          </a:xfrm>
        </p:spPr>
        <p:txBody>
          <a:bodyPr/>
          <a:lstStyle/>
          <a:p>
            <a:pPr eaLnBrk="1" hangingPunct="1"/>
            <a:r>
              <a:rPr lang="pl-PL" sz="3200" smtClean="0">
                <a:latin typeface="Calibri" pitchFamily="34" charset="0"/>
              </a:rPr>
              <a:t>Ad. 1 . </a:t>
            </a:r>
            <a:r>
              <a:rPr lang="pl-PL" sz="3200" smtClean="0">
                <a:latin typeface="Segoe Print" pitchFamily="2" charset="0"/>
              </a:rPr>
              <a:t>Przypomnienie definicji przedsiębiorstwa.</a:t>
            </a:r>
          </a:p>
        </p:txBody>
      </p:sp>
      <p:sp>
        <p:nvSpPr>
          <p:cNvPr id="19458" name="Symbol zastępczy zawartości 2"/>
          <p:cNvSpPr>
            <a:spLocks noGrp="1"/>
          </p:cNvSpPr>
          <p:nvPr>
            <p:ph idx="1"/>
          </p:nvPr>
        </p:nvSpPr>
        <p:spPr/>
        <p:txBody>
          <a:bodyPr/>
          <a:lstStyle/>
          <a:p>
            <a:pPr eaLnBrk="1" hangingPunct="1"/>
            <a:r>
              <a:rPr lang="pl-PL" sz="3200" smtClean="0">
                <a:solidFill>
                  <a:srgbClr val="3F7819"/>
                </a:solidFill>
                <a:latin typeface="Calibri" pitchFamily="34" charset="0"/>
              </a:rPr>
              <a:t>Przedsiębiorstwo to podmiot gospodarczy, który prowadzi działalność gospodarczą.</a:t>
            </a:r>
          </a:p>
          <a:p>
            <a:pPr eaLnBrk="1" hangingPunct="1">
              <a:buFont typeface="Wingdings 3" pitchFamily="18" charset="2"/>
              <a:buNone/>
            </a:pPr>
            <a:endParaRPr lang="pl-PL" sz="3200" smtClean="0">
              <a:solidFill>
                <a:srgbClr val="3F7819"/>
              </a:solidFill>
              <a:latin typeface="Calibri" pitchFamily="34" charset="0"/>
            </a:endParaRPr>
          </a:p>
          <a:p>
            <a:pPr eaLnBrk="1" hangingPunct="1"/>
            <a:r>
              <a:rPr lang="pl-PL" sz="3200" smtClean="0">
                <a:solidFill>
                  <a:srgbClr val="3F7819"/>
                </a:solidFill>
                <a:latin typeface="Calibri" pitchFamily="34" charset="0"/>
              </a:rPr>
              <a:t>Działalność gospodarcza to ………………….?</a:t>
            </a:r>
            <a:endParaRPr lang="pl-PL" sz="3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ytuł 1"/>
          <p:cNvSpPr>
            <a:spLocks noGrp="1"/>
          </p:cNvSpPr>
          <p:nvPr>
            <p:ph type="title"/>
          </p:nvPr>
        </p:nvSpPr>
        <p:spPr>
          <a:xfrm>
            <a:off x="677863" y="609600"/>
            <a:ext cx="8596312" cy="736600"/>
          </a:xfrm>
        </p:spPr>
        <p:txBody>
          <a:bodyPr/>
          <a:lstStyle/>
          <a:p>
            <a:pPr marL="685800" indent="-685800" eaLnBrk="1" hangingPunct="1"/>
            <a:r>
              <a:rPr lang="pl-PL" sz="3200" smtClean="0">
                <a:latin typeface="Calibri" pitchFamily="34" charset="0"/>
              </a:rPr>
              <a:t>Ad. 2 </a:t>
            </a:r>
            <a:r>
              <a:rPr lang="pl-PL" sz="3200" smtClean="0">
                <a:latin typeface="Segoe Print" pitchFamily="2" charset="0"/>
              </a:rPr>
              <a:t>Otoczenie przedsiębiorstwa gastronomicznego i jego podział.</a:t>
            </a:r>
            <a:br>
              <a:rPr lang="pl-PL" sz="3200" smtClean="0">
                <a:latin typeface="Segoe Print" pitchFamily="2" charset="0"/>
              </a:rPr>
            </a:br>
            <a:endParaRPr lang="pl-PL" sz="3200" smtClean="0">
              <a:latin typeface="Segoe Print" pitchFamily="2" charset="0"/>
            </a:endParaRPr>
          </a:p>
        </p:txBody>
      </p:sp>
      <p:sp>
        <p:nvSpPr>
          <p:cNvPr id="20482" name="Symbol zastępczy zawartości 2"/>
          <p:cNvSpPr>
            <a:spLocks noGrp="1"/>
          </p:cNvSpPr>
          <p:nvPr>
            <p:ph idx="1"/>
          </p:nvPr>
        </p:nvSpPr>
        <p:spPr>
          <a:xfrm>
            <a:off x="796925" y="2228850"/>
            <a:ext cx="8596313" cy="3389313"/>
          </a:xfrm>
        </p:spPr>
        <p:txBody>
          <a:bodyPr/>
          <a:lstStyle/>
          <a:p>
            <a:pPr eaLnBrk="1" hangingPunct="1">
              <a:lnSpc>
                <a:spcPct val="120000"/>
              </a:lnSpc>
              <a:spcBef>
                <a:spcPts val="500"/>
              </a:spcBef>
              <a:buClr>
                <a:srgbClr val="003366"/>
              </a:buClr>
              <a:buSzPct val="75000"/>
              <a:buFont typeface="Wingdings" pitchFamily="2" charset="2"/>
              <a:buChar char=""/>
            </a:pPr>
            <a:r>
              <a:rPr lang="pl-PL" altLang="pl-PL" sz="3200" b="1" smtClean="0">
                <a:solidFill>
                  <a:srgbClr val="003366"/>
                </a:solidFill>
                <a:latin typeface="Segoe Print" pitchFamily="2" charset="0"/>
              </a:rPr>
              <a:t>Otoczenie przedsiębiorstwa</a:t>
            </a:r>
            <a:r>
              <a:rPr lang="pl-PL" altLang="pl-PL" sz="3200" smtClean="0">
                <a:solidFill>
                  <a:srgbClr val="003366"/>
                </a:solidFill>
                <a:latin typeface="Segoe Print" pitchFamily="2" charset="0"/>
              </a:rPr>
              <a:t> – to środowisko, w którym funkcjonuje przedsiębiorstwo, które stanowią inne przedsiębiorstwa i organizacje mające wpływ na realizację celów tego przedsiębiorstwa.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ytuł 1"/>
          <p:cNvSpPr>
            <a:spLocks noGrp="1"/>
          </p:cNvSpPr>
          <p:nvPr>
            <p:ph type="title"/>
          </p:nvPr>
        </p:nvSpPr>
        <p:spPr>
          <a:xfrm>
            <a:off x="293688" y="609600"/>
            <a:ext cx="8980487" cy="865188"/>
          </a:xfrm>
        </p:spPr>
        <p:txBody>
          <a:bodyPr/>
          <a:lstStyle/>
          <a:p>
            <a:pPr eaLnBrk="1" hangingPunct="1"/>
            <a:r>
              <a:rPr lang="pl-PL" sz="3200" smtClean="0">
                <a:latin typeface="Calibri" pitchFamily="34" charset="0"/>
              </a:rPr>
              <a:t>Ad. 2 </a:t>
            </a:r>
            <a:r>
              <a:rPr lang="pl-PL" sz="3200" smtClean="0">
                <a:latin typeface="Segoe Print" pitchFamily="2" charset="0"/>
              </a:rPr>
              <a:t>Otoczenie przedsiębiorstwa - podział.</a:t>
            </a:r>
          </a:p>
        </p:txBody>
      </p:sp>
      <p:sp>
        <p:nvSpPr>
          <p:cNvPr id="21506" name="Symbol zastępczy zawartości 2"/>
          <p:cNvSpPr>
            <a:spLocks noGrp="1"/>
          </p:cNvSpPr>
          <p:nvPr>
            <p:ph idx="1"/>
          </p:nvPr>
        </p:nvSpPr>
        <p:spPr>
          <a:xfrm>
            <a:off x="611188" y="2411413"/>
            <a:ext cx="8596312" cy="3776662"/>
          </a:xfrm>
        </p:spPr>
        <p:txBody>
          <a:bodyPr/>
          <a:lstStyle/>
          <a:p>
            <a:pPr eaLnBrk="1" hangingPunct="1">
              <a:lnSpc>
                <a:spcPct val="130000"/>
              </a:lnSpc>
              <a:buFont typeface="Wingdings 3" pitchFamily="18" charset="2"/>
              <a:buNone/>
            </a:pPr>
            <a:endParaRPr lang="pl-PL" sz="3200" smtClean="0">
              <a:latin typeface="Segoe Print" pitchFamily="2" charset="0"/>
            </a:endParaRPr>
          </a:p>
          <a:p>
            <a:pPr lvl="1" eaLnBrk="1" hangingPunct="1">
              <a:lnSpc>
                <a:spcPct val="130000"/>
              </a:lnSpc>
            </a:pPr>
            <a:endParaRPr lang="pl-PL" sz="3200" smtClean="0">
              <a:latin typeface="Segoe Print" pitchFamily="2" charset="0"/>
            </a:endParaRPr>
          </a:p>
          <a:p>
            <a:pPr lvl="1" eaLnBrk="1" hangingPunct="1">
              <a:lnSpc>
                <a:spcPct val="130000"/>
              </a:lnSpc>
            </a:pPr>
            <a:endParaRPr lang="pl-PL" sz="3200" smtClean="0">
              <a:latin typeface="Segoe Print" pitchFamily="2" charset="0"/>
            </a:endParaRPr>
          </a:p>
        </p:txBody>
      </p:sp>
      <p:pic>
        <p:nvPicPr>
          <p:cNvPr id="21507" name="Picture 4"/>
          <p:cNvPicPr>
            <a:picLocks noChangeAspect="1" noChangeArrowheads="1"/>
          </p:cNvPicPr>
          <p:nvPr/>
        </p:nvPicPr>
        <p:blipFill>
          <a:blip r:embed="rId2"/>
          <a:srcRect/>
          <a:stretch>
            <a:fillRect/>
          </a:stretch>
        </p:blipFill>
        <p:spPr bwMode="auto">
          <a:xfrm>
            <a:off x="484188" y="1922463"/>
            <a:ext cx="9031287" cy="2832100"/>
          </a:xfrm>
          <a:prstGeom prst="rect">
            <a:avLst/>
          </a:prstGeom>
          <a:noFill/>
          <a:ln w="9525">
            <a:noFill/>
            <a:miter lim="800000"/>
            <a:headEnd/>
            <a:tailEnd/>
          </a:ln>
        </p:spPr>
      </p:pic>
      <p:sp>
        <p:nvSpPr>
          <p:cNvPr id="21508" name="Rectangle 5"/>
          <p:cNvSpPr>
            <a:spLocks noChangeArrowheads="1"/>
          </p:cNvSpPr>
          <p:nvPr/>
        </p:nvSpPr>
        <p:spPr bwMode="auto">
          <a:xfrm>
            <a:off x="1017588" y="2997200"/>
            <a:ext cx="3519487" cy="1433513"/>
          </a:xfrm>
          <a:prstGeom prst="rect">
            <a:avLst/>
          </a:prstGeom>
          <a:noFill/>
          <a:ln w="9525">
            <a:noFill/>
            <a:miter lim="800000"/>
            <a:headEnd/>
            <a:tailEnd/>
          </a:ln>
        </p:spPr>
        <p:txBody>
          <a:bodyPr>
            <a:spAutoFit/>
          </a:bodyPr>
          <a:lstStyle/>
          <a:p>
            <a:pPr defTabSz="914400"/>
            <a:r>
              <a:rPr lang="pl-PL" sz="3200" b="1">
                <a:solidFill>
                  <a:srgbClr val="EF0B21"/>
                </a:solidFill>
                <a:latin typeface="Segoe Print" pitchFamily="2" charset="0"/>
              </a:rPr>
              <a:t>otoczenie bliższe</a:t>
            </a:r>
            <a:r>
              <a:rPr lang="pl-PL" sz="2800" b="1">
                <a:solidFill>
                  <a:srgbClr val="404040"/>
                </a:solidFill>
                <a:latin typeface="Segoe Print" pitchFamily="2" charset="0"/>
              </a:rPr>
              <a:t> (mikrootoczenie, bezpośrednie)</a:t>
            </a:r>
          </a:p>
        </p:txBody>
      </p:sp>
      <p:sp>
        <p:nvSpPr>
          <p:cNvPr id="21509" name="Rectangle 6"/>
          <p:cNvSpPr>
            <a:spLocks noChangeArrowheads="1"/>
          </p:cNvSpPr>
          <p:nvPr/>
        </p:nvSpPr>
        <p:spPr bwMode="auto">
          <a:xfrm>
            <a:off x="5726113" y="2979738"/>
            <a:ext cx="3694112" cy="1433512"/>
          </a:xfrm>
          <a:prstGeom prst="rect">
            <a:avLst/>
          </a:prstGeom>
          <a:noFill/>
          <a:ln w="9525">
            <a:noFill/>
            <a:miter lim="800000"/>
            <a:headEnd/>
            <a:tailEnd/>
          </a:ln>
        </p:spPr>
        <p:txBody>
          <a:bodyPr>
            <a:spAutoFit/>
          </a:bodyPr>
          <a:lstStyle/>
          <a:p>
            <a:pPr defTabSz="914400"/>
            <a:r>
              <a:rPr lang="pl-PL" sz="3200" b="1">
                <a:solidFill>
                  <a:schemeClr val="accent2"/>
                </a:solidFill>
                <a:latin typeface="Segoe Print" pitchFamily="2" charset="0"/>
              </a:rPr>
              <a:t>otoczenie dalsze</a:t>
            </a:r>
            <a:r>
              <a:rPr lang="pl-PL" sz="2800" b="1">
                <a:solidFill>
                  <a:srgbClr val="404040"/>
                </a:solidFill>
                <a:latin typeface="Segoe Print" pitchFamily="2" charset="0"/>
              </a:rPr>
              <a:t> (makrootoczenie, pośrednie)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ytuł 1"/>
          <p:cNvSpPr>
            <a:spLocks noGrp="1"/>
          </p:cNvSpPr>
          <p:nvPr>
            <p:ph type="title"/>
          </p:nvPr>
        </p:nvSpPr>
        <p:spPr/>
        <p:txBody>
          <a:bodyPr/>
          <a:lstStyle/>
          <a:p>
            <a:pPr eaLnBrk="1" hangingPunct="1"/>
            <a:endParaRPr lang="pl-PL" smtClean="0">
              <a:latin typeface="Calibri" pitchFamily="34" charset="0"/>
            </a:endParaRPr>
          </a:p>
        </p:txBody>
      </p:sp>
      <p:pic>
        <p:nvPicPr>
          <p:cNvPr id="22530" name="Picture 5"/>
          <p:cNvPicPr>
            <a:picLocks noChangeAspect="1" noChangeArrowheads="1"/>
          </p:cNvPicPr>
          <p:nvPr/>
        </p:nvPicPr>
        <p:blipFill>
          <a:blip r:embed="rId2"/>
          <a:srcRect/>
          <a:stretch>
            <a:fillRect/>
          </a:stretch>
        </p:blipFill>
        <p:spPr bwMode="auto">
          <a:xfrm>
            <a:off x="579438" y="0"/>
            <a:ext cx="9666287"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663575" y="279400"/>
            <a:ext cx="8596313" cy="949325"/>
          </a:xfrm>
        </p:spPr>
        <p:txBody>
          <a:bodyPr/>
          <a:lstStyle/>
          <a:p>
            <a:pPr eaLnBrk="1" hangingPunct="1"/>
            <a:r>
              <a:rPr lang="pl-PL" sz="3200" smtClean="0">
                <a:latin typeface="Segoe Print" pitchFamily="2" charset="0"/>
              </a:rPr>
              <a:t>Ad. 2 b) Otoczenie dalsze (makrootoczenie, pośrednie)</a:t>
            </a:r>
          </a:p>
        </p:txBody>
      </p:sp>
      <p:sp>
        <p:nvSpPr>
          <p:cNvPr id="23554" name="Rectangle 3"/>
          <p:cNvSpPr>
            <a:spLocks noGrp="1"/>
          </p:cNvSpPr>
          <p:nvPr>
            <p:ph type="body" idx="1"/>
          </p:nvPr>
        </p:nvSpPr>
        <p:spPr>
          <a:xfrm>
            <a:off x="585788" y="1646238"/>
            <a:ext cx="9404350" cy="5046662"/>
          </a:xfrm>
        </p:spPr>
        <p:txBody>
          <a:bodyPr/>
          <a:lstStyle/>
          <a:p>
            <a:pPr eaLnBrk="1" hangingPunct="1"/>
            <a:r>
              <a:rPr lang="pl-PL" sz="3200" b="1" u="sng" smtClean="0">
                <a:solidFill>
                  <a:schemeClr val="accent2"/>
                </a:solidFill>
                <a:latin typeface="Segoe Print" pitchFamily="2" charset="0"/>
              </a:rPr>
              <a:t>Otoczenie dalsze</a:t>
            </a:r>
            <a:r>
              <a:rPr lang="pl-PL" sz="3200" smtClean="0">
                <a:latin typeface="Segoe Print" pitchFamily="2" charset="0"/>
              </a:rPr>
              <a:t> stanowią czynniki, które oddziałują nie tylko na konkretne przedsiębiorstwo gastronomiczne, ale także na inne przedsiębiorstwa położone na tym terytorium. Tak, więc otoczenie dalsze tworzy ogólne warunki funkcjonowania nie tylko przedsiębiorstw gastronomicznych, ale także pozostałych jednostek organizacyjnych w gospodarce narodowej.</a:t>
            </a:r>
            <a:endParaRPr lang="pl-PL" sz="3200" u="sng" smtClean="0">
              <a:latin typeface="Segoe Print"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652463" y="277813"/>
            <a:ext cx="8596312" cy="554037"/>
          </a:xfrm>
        </p:spPr>
        <p:txBody>
          <a:bodyPr/>
          <a:lstStyle/>
          <a:p>
            <a:pPr eaLnBrk="1" hangingPunct="1"/>
            <a:r>
              <a:rPr lang="pl-PL" sz="3200" smtClean="0">
                <a:latin typeface="Segoe Print" pitchFamily="2" charset="0"/>
              </a:rPr>
              <a:t>Otoczenie dalsze:</a:t>
            </a:r>
          </a:p>
        </p:txBody>
      </p:sp>
      <p:sp>
        <p:nvSpPr>
          <p:cNvPr id="24578" name="Rectangle 3"/>
          <p:cNvSpPr>
            <a:spLocks noGrp="1"/>
          </p:cNvSpPr>
          <p:nvPr>
            <p:ph type="body" idx="1"/>
          </p:nvPr>
        </p:nvSpPr>
        <p:spPr>
          <a:xfrm>
            <a:off x="0" y="914400"/>
            <a:ext cx="10518775" cy="5711825"/>
          </a:xfrm>
        </p:spPr>
        <p:txBody>
          <a:bodyPr/>
          <a:lstStyle/>
          <a:p>
            <a:pPr eaLnBrk="1" hangingPunct="1"/>
            <a:r>
              <a:rPr lang="pl-PL" sz="2200" b="1" smtClean="0">
                <a:solidFill>
                  <a:schemeClr val="accent2"/>
                </a:solidFill>
                <a:latin typeface="Segoe Print" pitchFamily="2" charset="0"/>
              </a:rPr>
              <a:t>demograficzne –</a:t>
            </a:r>
            <a:r>
              <a:rPr lang="pl-PL" sz="2200" b="1" smtClean="0">
                <a:solidFill>
                  <a:schemeClr val="tx1"/>
                </a:solidFill>
                <a:latin typeface="Segoe Print" pitchFamily="2" charset="0"/>
              </a:rPr>
              <a:t> </a:t>
            </a:r>
            <a:r>
              <a:rPr lang="pl-PL" sz="2200" smtClean="0">
                <a:solidFill>
                  <a:schemeClr val="tx1"/>
                </a:solidFill>
                <a:latin typeface="Segoe Print" pitchFamily="2" charset="0"/>
              </a:rPr>
              <a:t>okresowe wyże i niże demograficzne, migracja ludności</a:t>
            </a:r>
            <a:endParaRPr lang="pl-PL" sz="2200" smtClean="0">
              <a:solidFill>
                <a:schemeClr val="accent2"/>
              </a:solidFill>
              <a:latin typeface="Segoe Print" pitchFamily="2" charset="0"/>
            </a:endParaRPr>
          </a:p>
          <a:p>
            <a:pPr eaLnBrk="1" hangingPunct="1"/>
            <a:r>
              <a:rPr lang="pl-PL" sz="2200" b="1" smtClean="0">
                <a:solidFill>
                  <a:schemeClr val="accent2"/>
                </a:solidFill>
                <a:latin typeface="Segoe Print" pitchFamily="2" charset="0"/>
              </a:rPr>
              <a:t>otoczenie naturalne (przyrodnicze)</a:t>
            </a:r>
            <a:r>
              <a:rPr lang="pl-PL" sz="2200" smtClean="0">
                <a:latin typeface="Segoe Print" pitchFamily="2" charset="0"/>
              </a:rPr>
              <a:t> – są to warunki klimatyczne, glebowe, rzeźba terenu, natura </a:t>
            </a:r>
          </a:p>
          <a:p>
            <a:pPr eaLnBrk="1" hangingPunct="1"/>
            <a:r>
              <a:rPr lang="pl-PL" sz="2200" b="1" smtClean="0">
                <a:solidFill>
                  <a:schemeClr val="accent2"/>
                </a:solidFill>
                <a:latin typeface="Segoe Print" pitchFamily="2" charset="0"/>
              </a:rPr>
              <a:t>makroekonomiczne</a:t>
            </a:r>
            <a:r>
              <a:rPr lang="pl-PL" sz="2200" smtClean="0">
                <a:latin typeface="Segoe Print" pitchFamily="2" charset="0"/>
              </a:rPr>
              <a:t> – faza cyklu koniunkturalnego, popyt, podaż, polityka pieniężna, poziom cen</a:t>
            </a:r>
          </a:p>
          <a:p>
            <a:pPr eaLnBrk="1" hangingPunct="1"/>
            <a:r>
              <a:rPr lang="pl-PL" sz="2200" b="1" smtClean="0">
                <a:solidFill>
                  <a:schemeClr val="accent2"/>
                </a:solidFill>
                <a:latin typeface="Segoe Print" pitchFamily="2" charset="0"/>
              </a:rPr>
              <a:t>socjokulturowe</a:t>
            </a:r>
            <a:r>
              <a:rPr lang="pl-PL" sz="2200" smtClean="0">
                <a:latin typeface="Segoe Print" pitchFamily="2" charset="0"/>
              </a:rPr>
              <a:t> – czyli tradycje, zwyczaje, przekonania religijne, stereotypy</a:t>
            </a:r>
          </a:p>
          <a:p>
            <a:pPr eaLnBrk="1" hangingPunct="1"/>
            <a:r>
              <a:rPr lang="pl-PL" sz="2200" b="1" smtClean="0">
                <a:solidFill>
                  <a:schemeClr val="accent2"/>
                </a:solidFill>
                <a:latin typeface="Segoe Print" pitchFamily="2" charset="0"/>
              </a:rPr>
              <a:t>polityczno-prawne</a:t>
            </a:r>
            <a:r>
              <a:rPr lang="pl-PL" sz="2200" smtClean="0">
                <a:latin typeface="Segoe Print" pitchFamily="2" charset="0"/>
              </a:rPr>
              <a:t> – tworzą je obowiązujące przepisy prawne</a:t>
            </a:r>
          </a:p>
          <a:p>
            <a:pPr eaLnBrk="1" hangingPunct="1"/>
            <a:r>
              <a:rPr lang="pl-PL" sz="2200" b="1" smtClean="0">
                <a:solidFill>
                  <a:schemeClr val="accent2"/>
                </a:solidFill>
                <a:latin typeface="Segoe Print" pitchFamily="2" charset="0"/>
              </a:rPr>
              <a:t>technologiczne</a:t>
            </a:r>
            <a:r>
              <a:rPr lang="pl-PL" sz="2200" smtClean="0">
                <a:solidFill>
                  <a:schemeClr val="accent2"/>
                </a:solidFill>
                <a:latin typeface="Segoe Print" pitchFamily="2" charset="0"/>
              </a:rPr>
              <a:t> </a:t>
            </a:r>
            <a:r>
              <a:rPr lang="pl-PL" sz="2200" smtClean="0">
                <a:latin typeface="Segoe Print" pitchFamily="2" charset="0"/>
              </a:rPr>
              <a:t>- postęp techniczny i technologiczny, nowe odmiany roślin, maszyny</a:t>
            </a:r>
          </a:p>
          <a:p>
            <a:pPr eaLnBrk="1" hangingPunct="1"/>
            <a:r>
              <a:rPr lang="pl-PL" sz="2200" b="1" smtClean="0">
                <a:solidFill>
                  <a:schemeClr val="accent2"/>
                </a:solidFill>
                <a:latin typeface="Segoe Print" pitchFamily="2" charset="0"/>
              </a:rPr>
              <a:t>ekologiczne</a:t>
            </a:r>
            <a:r>
              <a:rPr lang="pl-PL" sz="2200" smtClean="0">
                <a:latin typeface="Segoe Print" pitchFamily="2" charset="0"/>
              </a:rPr>
              <a:t> - zagadnienia związane z ochroną środowiska, utylizacją odpadów, skażeniem wód, recyclingiem</a:t>
            </a:r>
          </a:p>
          <a:p>
            <a:pPr eaLnBrk="1" hangingPunct="1"/>
            <a:r>
              <a:rPr lang="pl-PL" sz="2200" b="1" smtClean="0">
                <a:solidFill>
                  <a:schemeClr val="accent2"/>
                </a:solidFill>
                <a:latin typeface="Segoe Print" pitchFamily="2" charset="0"/>
              </a:rPr>
              <a:t>międzynarodowe</a:t>
            </a:r>
            <a:r>
              <a:rPr lang="pl-PL" sz="2200" smtClean="0">
                <a:latin typeface="Segoe Print" pitchFamily="2" charset="0"/>
              </a:rPr>
              <a:t> – tworzone przez politykę państwa w zakresie importu, eksportu, ceny na rynkach światowych, systemy ceł, dopłat</a:t>
            </a:r>
          </a:p>
          <a:p>
            <a:pPr eaLnBrk="1" hangingPunct="1">
              <a:buFont typeface="Wingdings 3" pitchFamily="18" charset="2"/>
              <a:buNone/>
            </a:pPr>
            <a:endParaRPr lang="pl-PL" sz="2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pl-PL" sz="3200" smtClean="0">
                <a:latin typeface="Segoe Print" pitchFamily="2" charset="0"/>
              </a:rPr>
              <a:t>Ad 2 a) Otoczenie bliższe (mikrootoczenie, bezpośrednie)</a:t>
            </a:r>
          </a:p>
        </p:txBody>
      </p:sp>
      <p:sp>
        <p:nvSpPr>
          <p:cNvPr id="25602" name="Rectangle 3"/>
          <p:cNvSpPr>
            <a:spLocks noGrp="1"/>
          </p:cNvSpPr>
          <p:nvPr>
            <p:ph type="body" idx="1"/>
          </p:nvPr>
        </p:nvSpPr>
        <p:spPr>
          <a:xfrm>
            <a:off x="612775" y="2106613"/>
            <a:ext cx="8596313" cy="3192462"/>
          </a:xfrm>
        </p:spPr>
        <p:txBody>
          <a:bodyPr/>
          <a:lstStyle/>
          <a:p>
            <a:pPr eaLnBrk="1" hangingPunct="1"/>
            <a:r>
              <a:rPr lang="pl-PL" sz="2800" b="1" u="sng" smtClean="0">
                <a:solidFill>
                  <a:schemeClr val="accent2"/>
                </a:solidFill>
                <a:latin typeface="Segoe Print" pitchFamily="2" charset="0"/>
              </a:rPr>
              <a:t>Otoczenie bliższe</a:t>
            </a:r>
            <a:r>
              <a:rPr lang="pl-PL" sz="2800" smtClean="0">
                <a:latin typeface="Segoe Print" pitchFamily="2" charset="0"/>
              </a:rPr>
              <a:t> tworzą podmioty wchodzące w bezpośrednie relacje z gospodarstwem lub w specyficzny sposób na nie oddziałujące.</a:t>
            </a:r>
            <a:endParaRPr lang="pl-PL" sz="2800" u="sng" smtClean="0">
              <a:latin typeface="Segoe Print"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title"/>
          </p:nvPr>
        </p:nvSpPr>
        <p:spPr>
          <a:xfrm>
            <a:off x="677863" y="609600"/>
            <a:ext cx="8596312" cy="658813"/>
          </a:xfrm>
        </p:spPr>
        <p:txBody>
          <a:bodyPr/>
          <a:lstStyle/>
          <a:p>
            <a:pPr eaLnBrk="1" hangingPunct="1"/>
            <a:r>
              <a:rPr lang="pl-PL" smtClean="0">
                <a:latin typeface="Segoe Print" pitchFamily="2" charset="0"/>
              </a:rPr>
              <a:t>Otoczenie bliższe:</a:t>
            </a:r>
          </a:p>
        </p:txBody>
      </p:sp>
      <p:sp>
        <p:nvSpPr>
          <p:cNvPr id="26626" name="Rectangle 5"/>
          <p:cNvSpPr>
            <a:spLocks noChangeArrowheads="1"/>
          </p:cNvSpPr>
          <p:nvPr/>
        </p:nvSpPr>
        <p:spPr bwMode="auto">
          <a:xfrm>
            <a:off x="622300" y="1535113"/>
            <a:ext cx="9156700" cy="4446587"/>
          </a:xfrm>
          <a:prstGeom prst="rect">
            <a:avLst/>
          </a:prstGeom>
          <a:noFill/>
          <a:ln w="9525">
            <a:noFill/>
            <a:miter lim="800000"/>
            <a:headEnd/>
            <a:tailEnd/>
          </a:ln>
        </p:spPr>
        <p:txBody>
          <a:bodyPr>
            <a:spAutoFit/>
          </a:bodyPr>
          <a:lstStyle/>
          <a:p>
            <a:pPr defTabSz="914400">
              <a:buFont typeface="Wingdings" pitchFamily="2" charset="2"/>
              <a:buChar char="v"/>
            </a:pPr>
            <a:r>
              <a:rPr lang="pl-PL" sz="2200" b="1">
                <a:solidFill>
                  <a:schemeClr val="accent2"/>
                </a:solidFill>
                <a:latin typeface="Segoe Print" pitchFamily="2" charset="0"/>
              </a:rPr>
              <a:t> dostawcy</a:t>
            </a:r>
            <a:r>
              <a:rPr lang="pl-PL" sz="2200">
                <a:solidFill>
                  <a:srgbClr val="404040"/>
                </a:solidFill>
                <a:latin typeface="Segoe Print" pitchFamily="2" charset="0"/>
              </a:rPr>
              <a:t> – przedsiębiorstwa zajmujące się dystrybucją środków do produkcji np.: warzyw, mięsa, owoców, mąki, maszyn i narzędzi pracy</a:t>
            </a:r>
          </a:p>
          <a:p>
            <a:pPr defTabSz="914400">
              <a:buFont typeface="Wingdings" pitchFamily="2" charset="2"/>
              <a:buChar char="v"/>
            </a:pPr>
            <a:r>
              <a:rPr lang="pl-PL" sz="2200" b="1">
                <a:solidFill>
                  <a:schemeClr val="accent2"/>
                </a:solidFill>
                <a:latin typeface="Segoe Print" pitchFamily="2" charset="0"/>
              </a:rPr>
              <a:t> nabywcy</a:t>
            </a:r>
            <a:r>
              <a:rPr lang="pl-PL" sz="2200">
                <a:solidFill>
                  <a:srgbClr val="404040"/>
                </a:solidFill>
                <a:latin typeface="Segoe Print" pitchFamily="2" charset="0"/>
              </a:rPr>
              <a:t> – czyli podmioty kupujące produkty od przedsiębiorstw gastronomicznych</a:t>
            </a:r>
          </a:p>
          <a:p>
            <a:pPr defTabSz="914400">
              <a:buFont typeface="Wingdings" pitchFamily="2" charset="2"/>
              <a:buChar char="v"/>
            </a:pPr>
            <a:r>
              <a:rPr lang="pl-PL" sz="2200" b="1">
                <a:solidFill>
                  <a:schemeClr val="accent2"/>
                </a:solidFill>
                <a:latin typeface="Segoe Print" pitchFamily="2" charset="0"/>
              </a:rPr>
              <a:t> konkurencja</a:t>
            </a:r>
            <a:r>
              <a:rPr lang="pl-PL" sz="2200">
                <a:solidFill>
                  <a:srgbClr val="404040"/>
                </a:solidFill>
                <a:latin typeface="Segoe Print" pitchFamily="2" charset="0"/>
              </a:rPr>
              <a:t> – inne przedsiębiorstwa gastronomiczne należące do danego sektora, danej branży</a:t>
            </a:r>
          </a:p>
          <a:p>
            <a:pPr defTabSz="914400">
              <a:buFont typeface="Wingdings" pitchFamily="2" charset="2"/>
              <a:buChar char="v"/>
            </a:pPr>
            <a:r>
              <a:rPr lang="pl-PL" sz="2200" b="1">
                <a:solidFill>
                  <a:schemeClr val="accent2"/>
                </a:solidFill>
                <a:latin typeface="Segoe Print" pitchFamily="2" charset="0"/>
              </a:rPr>
              <a:t>regulatorzy</a:t>
            </a:r>
            <a:r>
              <a:rPr lang="pl-PL" sz="2200">
                <a:solidFill>
                  <a:srgbClr val="404040"/>
                </a:solidFill>
                <a:latin typeface="Segoe Print" pitchFamily="2" charset="0"/>
              </a:rPr>
              <a:t> np.: urzęd gminy, zakłady ubezpieczeniowe, KRUS, ZUS</a:t>
            </a:r>
          </a:p>
          <a:p>
            <a:pPr defTabSz="914400">
              <a:buFont typeface="Wingdings" pitchFamily="2" charset="2"/>
              <a:buChar char="v"/>
            </a:pPr>
            <a:r>
              <a:rPr lang="pl-PL" sz="2200" b="1">
                <a:solidFill>
                  <a:schemeClr val="accent2"/>
                </a:solidFill>
                <a:latin typeface="Segoe Print" pitchFamily="2" charset="0"/>
              </a:rPr>
              <a:t>organizacje społeczno-polityczne i inne np</a:t>
            </a:r>
            <a:r>
              <a:rPr lang="pl-PL" sz="2200">
                <a:solidFill>
                  <a:srgbClr val="404040"/>
                </a:solidFill>
                <a:latin typeface="Segoe Print" pitchFamily="2" charset="0"/>
              </a:rPr>
              <a:t>.: związki producentów, związki zawodowe</a:t>
            </a:r>
          </a:p>
          <a:p>
            <a:pPr defTabSz="914400">
              <a:buFont typeface="Wingdings" pitchFamily="2" charset="2"/>
              <a:buChar char="v"/>
            </a:pPr>
            <a:r>
              <a:rPr lang="pl-PL" sz="2200" b="1">
                <a:solidFill>
                  <a:schemeClr val="accent2"/>
                </a:solidFill>
                <a:latin typeface="Segoe Print" pitchFamily="2" charset="0"/>
              </a:rPr>
              <a:t>banki</a:t>
            </a:r>
          </a:p>
          <a:p>
            <a:pPr defTabSz="914400"/>
            <a:endParaRPr lang="pl-PL" sz="2200">
              <a:solidFill>
                <a:srgbClr val="404040"/>
              </a:solidFill>
              <a:latin typeface="Segoe Print" pitchFamily="2" charset="0"/>
            </a:endParaRPr>
          </a:p>
        </p:txBody>
      </p:sp>
    </p:spTree>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193</TotalTime>
  <Words>289</Words>
  <Application>Microsoft Office PowerPoint</Application>
  <PresentationFormat>Niestandardowy</PresentationFormat>
  <Paragraphs>44</Paragraphs>
  <Slides>10</Slides>
  <Notes>0</Notes>
  <HiddenSlides>0</HiddenSlides>
  <MMClips>0</MMClips>
  <ScaleCrop>false</ScaleCrop>
  <HeadingPairs>
    <vt:vector size="6" baseType="variant">
      <vt:variant>
        <vt:lpstr>Używane czcionki</vt:lpstr>
      </vt:variant>
      <vt:variant>
        <vt:i4>6</vt:i4>
      </vt:variant>
      <vt:variant>
        <vt:lpstr>Szablon projektu</vt:lpstr>
      </vt:variant>
      <vt:variant>
        <vt:i4>4</vt:i4>
      </vt:variant>
      <vt:variant>
        <vt:lpstr>Tytuły slajdów</vt:lpstr>
      </vt:variant>
      <vt:variant>
        <vt:i4>10</vt:i4>
      </vt:variant>
    </vt:vector>
  </HeadingPairs>
  <TitlesOfParts>
    <vt:vector size="20" baseType="lpstr">
      <vt:lpstr>Arial</vt:lpstr>
      <vt:lpstr>Trebuchet MS</vt:lpstr>
      <vt:lpstr>Wingdings 3</vt:lpstr>
      <vt:lpstr>Calibri</vt:lpstr>
      <vt:lpstr>Segoe Print</vt:lpstr>
      <vt:lpstr>Wingdings</vt:lpstr>
      <vt:lpstr>Faseta</vt:lpstr>
      <vt:lpstr>Faseta</vt:lpstr>
      <vt:lpstr>Faseta</vt:lpstr>
      <vt:lpstr>Faseta</vt:lpstr>
      <vt:lpstr>Temat: Otoczenie przedsiębiorstwa gastronomicznego.</vt:lpstr>
      <vt:lpstr>Ad. 1 . Przypomnienie definicji przedsiębiorstwa.</vt:lpstr>
      <vt:lpstr>Ad. 2 Otoczenie przedsiębiorstwa gastronomicznego i jego podział. </vt:lpstr>
      <vt:lpstr>Ad. 2 Otoczenie przedsiębiorstwa - podział.</vt:lpstr>
      <vt:lpstr>Slajd 5</vt:lpstr>
      <vt:lpstr>Ad. 2 b) Otoczenie dalsze (makrootoczenie, pośrednie)</vt:lpstr>
      <vt:lpstr>Otoczenie dalsze:</vt:lpstr>
      <vt:lpstr>Ad 2 a) Otoczenie bliższe (mikrootoczenie, bezpośrednie)</vt:lpstr>
      <vt:lpstr>Otoczenie bliższe:</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Temat: Degradacja gleb.</dc:title>
  <dc:creator>Lenovo</dc:creator>
  <cp:lastModifiedBy>Anna</cp:lastModifiedBy>
  <cp:revision>8</cp:revision>
  <dcterms:created xsi:type="dcterms:W3CDTF">2018-01-15T11:53:38Z</dcterms:created>
  <dcterms:modified xsi:type="dcterms:W3CDTF">2020-05-20T18:41:20Z</dcterms:modified>
</cp:coreProperties>
</file>