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9282356-9692-40CD-9EA0-70A2CC6DAF68}" type="datetimeFigureOut">
              <a:rPr lang="pl-PL" smtClean="0"/>
              <a:t>25.04.2020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3564E1A4-9A79-44B7-AF7D-D6948ABB2C43}" type="slidenum">
              <a:rPr lang="pl-PL" smtClean="0"/>
              <a:t>‹#›</a:t>
            </a:fld>
            <a:endParaRPr lang="pl-PL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2356-9692-40CD-9EA0-70A2CC6DAF68}" type="datetimeFigureOut">
              <a:rPr lang="pl-PL" smtClean="0"/>
              <a:t>25.04.2020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E1A4-9A79-44B7-AF7D-D6948ABB2C4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2356-9692-40CD-9EA0-70A2CC6DAF68}" type="datetimeFigureOut">
              <a:rPr lang="pl-PL" smtClean="0"/>
              <a:t>25.04.2020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E1A4-9A79-44B7-AF7D-D6948ABB2C4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2356-9692-40CD-9EA0-70A2CC6DAF68}" type="datetimeFigureOut">
              <a:rPr lang="pl-PL" smtClean="0"/>
              <a:t>25.04.2020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E1A4-9A79-44B7-AF7D-D6948ABB2C43}" type="slidenum">
              <a:rPr lang="pl-PL" smtClean="0"/>
              <a:t>‹#›</a:t>
            </a:fld>
            <a:endParaRPr lang="pl-PL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9282356-9692-40CD-9EA0-70A2CC6DAF68}" type="datetimeFigureOut">
              <a:rPr lang="pl-PL" smtClean="0"/>
              <a:t>25.04.2020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E1A4-9A79-44B7-AF7D-D6948ABB2C43}" type="slidenum">
              <a:rPr lang="pl-PL" smtClean="0"/>
              <a:t>‹#›</a:t>
            </a:fld>
            <a:endParaRPr lang="pl-PL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2356-9692-40CD-9EA0-70A2CC6DAF68}" type="datetimeFigureOut">
              <a:rPr lang="pl-PL" smtClean="0"/>
              <a:t>25.04.2020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E1A4-9A79-44B7-AF7D-D6948ABB2C43}" type="slidenum">
              <a:rPr lang="pl-PL" smtClean="0"/>
              <a:t>‹#›</a:t>
            </a:fld>
            <a:endParaRPr lang="pl-PL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2356-9692-40CD-9EA0-70A2CC6DAF68}" type="datetimeFigureOut">
              <a:rPr lang="pl-PL" smtClean="0"/>
              <a:t>25.04.2020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E1A4-9A79-44B7-AF7D-D6948ABB2C43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282356-9692-40CD-9EA0-70A2CC6DAF68}" type="datetimeFigureOut">
              <a:rPr lang="pl-PL" smtClean="0"/>
              <a:t>25.04.2020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E1A4-9A79-44B7-AF7D-D6948ABB2C43}" type="slidenum">
              <a:rPr lang="pl-PL" smtClean="0"/>
              <a:t>‹#›</a:t>
            </a:fld>
            <a:endParaRPr lang="pl-PL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2356-9692-40CD-9EA0-70A2CC6DAF68}" type="datetimeFigureOut">
              <a:rPr lang="pl-PL" smtClean="0"/>
              <a:t>25.04.2020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E1A4-9A79-44B7-AF7D-D6948ABB2C4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9282356-9692-40CD-9EA0-70A2CC6DAF68}" type="datetimeFigureOut">
              <a:rPr lang="pl-PL" smtClean="0"/>
              <a:t>25.04.2020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E1A4-9A79-44B7-AF7D-D6948ABB2C43}" type="slidenum">
              <a:rPr lang="pl-PL" smtClean="0"/>
              <a:t>‹#›</a:t>
            </a:fld>
            <a:endParaRPr lang="pl-PL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9282356-9692-40CD-9EA0-70A2CC6DAF68}" type="datetimeFigureOut">
              <a:rPr lang="pl-PL" smtClean="0"/>
              <a:t>25.04.2020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E1A4-9A79-44B7-AF7D-D6948ABB2C43}" type="slidenum">
              <a:rPr lang="pl-PL" smtClean="0"/>
              <a:t>‹#›</a:t>
            </a:fld>
            <a:endParaRPr lang="pl-PL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99282356-9692-40CD-9EA0-70A2CC6DAF68}" type="datetimeFigureOut">
              <a:rPr lang="pl-PL" smtClean="0"/>
              <a:t>25.04.2020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3564E1A4-9A79-44B7-AF7D-D6948ABB2C43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Obróbka cieplna dziczyzny i podrobów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0712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899592" y="836712"/>
            <a:ext cx="7056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solidFill>
                  <a:srgbClr val="FF0000"/>
                </a:solidFill>
              </a:rPr>
              <a:t>Asortyment potraw z podrobów:</a:t>
            </a:r>
          </a:p>
          <a:p>
            <a:r>
              <a:rPr lang="pl-PL" dirty="0" smtClean="0"/>
              <a:t> </a:t>
            </a:r>
          </a:p>
          <a:p>
            <a:endParaRPr lang="pl-PL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307306"/>
              </p:ext>
            </p:extLst>
          </p:nvPr>
        </p:nvGraphicFramePr>
        <p:xfrm>
          <a:off x="251520" y="1412776"/>
          <a:ext cx="8784976" cy="4033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32000"/>
                <a:gridCol w="3152576"/>
                <a:gridCol w="3600400"/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Obróbka cieplna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Asortyment 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Dodatki 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Gotowanie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Flaki, ozory w sosach, głowizna peklowana, pasztety, nadzienia do pierogów i naleśników, ozory</a:t>
                      </a:r>
                      <a:r>
                        <a:rPr lang="pl-PL" baseline="0" dirty="0" smtClean="0"/>
                        <a:t> w galarecie, galaretki z nóżek</a:t>
                      </a:r>
                      <a:endParaRPr lang="pl-PL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pl-PL" dirty="0" smtClean="0"/>
                        <a:t>Pieczywo (bagietka, bułka, chleb) zwłaszcza do flaków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pl-PL" dirty="0" smtClean="0"/>
                        <a:t>Dodatki skrobiowe: kluski kładzione, kopytka, makaron, pyzy,</a:t>
                      </a:r>
                      <a:r>
                        <a:rPr lang="pl-PL" baseline="0" dirty="0" smtClean="0"/>
                        <a:t> placki ziemniaczane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pl-PL" baseline="0" dirty="0" smtClean="0"/>
                        <a:t>Surówki: z kiszonej kapusty, pora, marchewki, ogórka kwaszonego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pl-PL" baseline="0" dirty="0" smtClean="0"/>
                        <a:t>Warzywa gotowane: fasolka szparagowa, groszek, brokuły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pl-PL" baseline="0" dirty="0" smtClean="0"/>
                        <a:t>Warzywa konserwowe: ogórki, papryka , cebulka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Smażenie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Wątroba saute, mózg po polsku </a:t>
                      </a:r>
                      <a:r>
                        <a:rPr lang="pl-PL" baseline="0" dirty="0" smtClean="0"/>
                        <a:t>i po wiedeńsku, nóżki cielęce, ozory po wiedeńsku</a:t>
                      </a:r>
                      <a:endParaRPr lang="pl-P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Duszenie 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Płucka na kwaśno,</a:t>
                      </a:r>
                      <a:r>
                        <a:rPr lang="pl-PL" baseline="0" dirty="0" smtClean="0"/>
                        <a:t> gulasz z serc, cynadry duszone, wątróbka duszone</a:t>
                      </a:r>
                      <a:endParaRPr lang="pl-P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Pieczenie 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Wątróbka</a:t>
                      </a:r>
                      <a:r>
                        <a:rPr lang="pl-PL" baseline="0" dirty="0" smtClean="0"/>
                        <a:t> faszerowana</a:t>
                      </a:r>
                      <a:endParaRPr lang="pl-P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4878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043608" y="1268760"/>
            <a:ext cx="67687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Zastosowanie odpowiedniej obróbki cieplnej mięsa z dziczyzny zależy od właściwości surowca. </a:t>
            </a:r>
          </a:p>
          <a:p>
            <a:r>
              <a:rPr lang="pl-PL" sz="2400" dirty="0" smtClean="0"/>
              <a:t>Zasady doboru surowca są takie same jak dla zwierząt rzeźnych , ponieważ istnieje duże prawdopodobieństwo w budowie i składzie mięsa.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589491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115616" y="1412776"/>
            <a:ext cx="68407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Z dziczyzny najczęściej sporządza się potrawy duszone i pieczone.</a:t>
            </a:r>
          </a:p>
          <a:p>
            <a:r>
              <a:rPr lang="pl-PL" sz="2400" dirty="0" smtClean="0"/>
              <a:t>Wykorzystuje się przede wszystkim combry , udźce zajęcze, sarnie i i jelenie</a:t>
            </a:r>
            <a:r>
              <a:rPr lang="pl-PL" sz="2400" smtClean="0"/>
              <a:t>. </a:t>
            </a:r>
          </a:p>
          <a:p>
            <a:r>
              <a:rPr lang="pl-PL" sz="2400" smtClean="0"/>
              <a:t>Elementy </a:t>
            </a:r>
            <a:r>
              <a:rPr lang="pl-PL" sz="2400" dirty="0" smtClean="0"/>
              <a:t>te zawierają mało tłuszczu, dlatego przed pieczeniem  lub duszenie poddaje się je szpikowaniu . ( słupkami słoniny, boczku). Zapewnia to potrawie odpowiednią soczystość. 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785922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827584" y="548680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Zastosowanie dziczyzny ze względu na jakość surowca:</a:t>
            </a:r>
          </a:p>
          <a:p>
            <a:endParaRPr lang="pl-PL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930759"/>
              </p:ext>
            </p:extLst>
          </p:nvPr>
        </p:nvGraphicFramePr>
        <p:xfrm>
          <a:off x="611561" y="1195011"/>
          <a:ext cx="7752183" cy="4853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5"/>
                <a:gridCol w="3223907"/>
                <a:gridCol w="2584061"/>
              </a:tblGrid>
              <a:tr h="641669">
                <a:tc>
                  <a:txBody>
                    <a:bodyPr/>
                    <a:lstStyle/>
                    <a:p>
                      <a:r>
                        <a:rPr lang="pl-PL" dirty="0" smtClean="0"/>
                        <a:t>Obróbka cieplna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Cechy surowca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Asortyment potraw</a:t>
                      </a:r>
                      <a:endParaRPr lang="pl-PL" dirty="0"/>
                    </a:p>
                  </a:txBody>
                  <a:tcPr/>
                </a:tc>
              </a:tr>
              <a:tr h="641669">
                <a:tc>
                  <a:txBody>
                    <a:bodyPr/>
                    <a:lstStyle/>
                    <a:p>
                      <a:r>
                        <a:rPr lang="pl-PL" dirty="0" smtClean="0"/>
                        <a:t>Gotowanie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Mięso</a:t>
                      </a:r>
                      <a:r>
                        <a:rPr lang="pl-PL" baseline="0" dirty="0" smtClean="0"/>
                        <a:t> ze sztuk starszych, chude, z dużą ilością błon i ścięgien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Pasztety, sztuka mięsa</a:t>
                      </a:r>
                      <a:endParaRPr lang="pl-PL" dirty="0"/>
                    </a:p>
                  </a:txBody>
                  <a:tcPr/>
                </a:tc>
              </a:tr>
              <a:tr h="916669">
                <a:tc>
                  <a:txBody>
                    <a:bodyPr/>
                    <a:lstStyle/>
                    <a:p>
                      <a:r>
                        <a:rPr lang="pl-PL" dirty="0" smtClean="0"/>
                        <a:t>Pieczenie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Mięso ze sztuk młodych, dobrze umięśnionych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Pieczenie szpikowane i nieszpikowane</a:t>
                      </a:r>
                      <a:endParaRPr lang="pl-PL" dirty="0"/>
                    </a:p>
                  </a:txBody>
                  <a:tcPr/>
                </a:tc>
              </a:tr>
              <a:tr h="1191670">
                <a:tc>
                  <a:txBody>
                    <a:bodyPr/>
                    <a:lstStyle/>
                    <a:p>
                      <a:r>
                        <a:rPr lang="pl-PL" dirty="0" smtClean="0"/>
                        <a:t>Duszenie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Mięso ze sztuk młodych, dobrze umięśnionych</a:t>
                      </a:r>
                    </a:p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Pieczenie duszone , zrazy, ragout, gulasze w sosach smakowych</a:t>
                      </a:r>
                      <a:endParaRPr lang="pl-PL" dirty="0"/>
                    </a:p>
                  </a:txBody>
                  <a:tcPr/>
                </a:tc>
              </a:tr>
              <a:tr h="916669">
                <a:tc>
                  <a:txBody>
                    <a:bodyPr/>
                    <a:lstStyle/>
                    <a:p>
                      <a:r>
                        <a:rPr lang="pl-PL" dirty="0" smtClean="0"/>
                        <a:t>Smażenie</a:t>
                      </a:r>
                      <a:r>
                        <a:rPr lang="pl-PL" baseline="0" dirty="0" smtClean="0"/>
                        <a:t> 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Mięso ze sztuk młodych o delikatnej tkance, skruszałe, soczyste</a:t>
                      </a:r>
                    </a:p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Kotlety saute, panierowane, filety, steki,</a:t>
                      </a:r>
                      <a:r>
                        <a:rPr lang="pl-PL" baseline="0" dirty="0" smtClean="0"/>
                        <a:t> szaszłyki </a:t>
                      </a:r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2996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187624" y="1052736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/>
              <a:t>Sposób szpikowanie mięsa dziczyzny i porcjowania</a:t>
            </a:r>
          </a:p>
          <a:p>
            <a:endParaRPr lang="pl-PL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841" y="2009031"/>
            <a:ext cx="2257425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645024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7537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259632" y="620688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Czas pieczenia dziczyzny:</a:t>
            </a:r>
          </a:p>
          <a:p>
            <a:endParaRPr lang="pl-PL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310830"/>
              </p:ext>
            </p:extLst>
          </p:nvPr>
        </p:nvGraphicFramePr>
        <p:xfrm>
          <a:off x="1524000" y="1397000"/>
          <a:ext cx="6096000" cy="376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Rodzaj mięsa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Czas pieczenia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Zając :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l-PL" dirty="0" smtClean="0"/>
                        <a:t>Cały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l-PL" dirty="0" smtClean="0"/>
                        <a:t>Comber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l-PL" dirty="0" smtClean="0"/>
                        <a:t>Uda (skoki)</a:t>
                      </a:r>
                    </a:p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 smtClean="0"/>
                    </a:p>
                    <a:p>
                      <a:r>
                        <a:rPr lang="pl-PL" dirty="0" smtClean="0"/>
                        <a:t>50-60 min</a:t>
                      </a:r>
                    </a:p>
                    <a:p>
                      <a:r>
                        <a:rPr lang="pl-PL" dirty="0" smtClean="0"/>
                        <a:t>30-40 min</a:t>
                      </a:r>
                    </a:p>
                    <a:p>
                      <a:r>
                        <a:rPr lang="pl-PL" dirty="0" smtClean="0"/>
                        <a:t>50</a:t>
                      </a:r>
                      <a:r>
                        <a:rPr lang="pl-PL" baseline="0" dirty="0" smtClean="0"/>
                        <a:t> min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Jeleń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l-PL" dirty="0" smtClean="0"/>
                        <a:t>Kark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l-PL" dirty="0" smtClean="0"/>
                        <a:t>Udziec(2-3kg)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l-PL" dirty="0" smtClean="0"/>
                        <a:t>Comber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1 godzina 30 min</a:t>
                      </a:r>
                    </a:p>
                    <a:p>
                      <a:r>
                        <a:rPr lang="pl-PL" dirty="0" smtClean="0"/>
                        <a:t>1 godzina 40 min</a:t>
                      </a:r>
                    </a:p>
                    <a:p>
                      <a:r>
                        <a:rPr lang="pl-PL" dirty="0" smtClean="0"/>
                        <a:t>30-40 min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Sarna – udziec</a:t>
                      </a:r>
                      <a:r>
                        <a:rPr lang="pl-PL" baseline="0" dirty="0" smtClean="0"/>
                        <a:t> ok 2kg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1 godzina 20 min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Dzik - kark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1 godzina</a:t>
                      </a:r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0613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                                      Podroby </a:t>
            </a: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5" y="2557463"/>
            <a:ext cx="3613944" cy="2815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6982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331640" y="1124744"/>
            <a:ext cx="66247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u="sng" dirty="0" smtClean="0"/>
              <a:t>Podział podrobów na klasy ze względu na przydatność kulinarną:</a:t>
            </a:r>
          </a:p>
          <a:p>
            <a:pPr algn="ctr"/>
            <a:endParaRPr lang="pl-PL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1721768"/>
              </p:ext>
            </p:extLst>
          </p:nvPr>
        </p:nvGraphicFramePr>
        <p:xfrm>
          <a:off x="1524000" y="2232741"/>
          <a:ext cx="6096000" cy="2859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926811">
                <a:tc>
                  <a:txBody>
                    <a:bodyPr/>
                    <a:lstStyle/>
                    <a:p>
                      <a:r>
                        <a:rPr lang="pl-PL" sz="2000" dirty="0" smtClean="0"/>
                        <a:t>Klasa I</a:t>
                      </a:r>
                      <a:endParaRPr lang="pl-P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 smtClean="0"/>
                        <a:t>Wątroby, ozory, nerki, serca, mózg</a:t>
                      </a:r>
                      <a:endParaRPr lang="pl-PL" sz="2000" dirty="0"/>
                    </a:p>
                  </a:txBody>
                  <a:tcPr/>
                </a:tc>
              </a:tr>
              <a:tr h="926811">
                <a:tc>
                  <a:txBody>
                    <a:bodyPr/>
                    <a:lstStyle/>
                    <a:p>
                      <a:r>
                        <a:rPr lang="pl-PL" sz="2000" dirty="0" smtClean="0"/>
                        <a:t>Klasa II</a:t>
                      </a:r>
                      <a:endParaRPr lang="pl-P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 smtClean="0"/>
                        <a:t>Żołądki przeżuwaczy, śledziony, wieprzowe nogi, głowy i ogony</a:t>
                      </a:r>
                      <a:endParaRPr lang="pl-PL" sz="2000" dirty="0"/>
                    </a:p>
                  </a:txBody>
                  <a:tcPr/>
                </a:tc>
              </a:tr>
              <a:tr h="926811">
                <a:tc>
                  <a:txBody>
                    <a:bodyPr/>
                    <a:lstStyle/>
                    <a:p>
                      <a:r>
                        <a:rPr lang="pl-PL" sz="2000" dirty="0" smtClean="0"/>
                        <a:t>Klasa III</a:t>
                      </a:r>
                      <a:endParaRPr lang="pl-P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dirty="0" smtClean="0"/>
                        <a:t>Nogi wołowe i cielęce</a:t>
                      </a:r>
                      <a:endParaRPr lang="pl-PL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8823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115616" y="1340768"/>
            <a:ext cx="69127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Najcenniejsze są wyroby klasy I o delikatnej miękkiej tkance. Sporządza się z nich potrawy smażone , duszone, i pieczone.</a:t>
            </a:r>
          </a:p>
          <a:p>
            <a:endParaRPr lang="pl-PL" sz="2400" dirty="0" smtClean="0"/>
          </a:p>
          <a:p>
            <a:r>
              <a:rPr lang="pl-PL" sz="2400" dirty="0" smtClean="0"/>
              <a:t> Podroby klasy II i III przeznacza się głównie do gotowania ze względu na znaczną zawartość kolagenu w ścięgnach , </a:t>
            </a:r>
            <a:r>
              <a:rPr lang="pl-PL" sz="2400" dirty="0" err="1" smtClean="0"/>
              <a:t>powięziach</a:t>
            </a:r>
            <a:r>
              <a:rPr lang="pl-PL" sz="2400" dirty="0"/>
              <a:t> </a:t>
            </a:r>
            <a:r>
              <a:rPr lang="pl-PL" sz="2400" dirty="0" smtClean="0"/>
              <a:t>i błonach. 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9867028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TM01790493[[fn=SOHO]]</Template>
  <TotalTime>77</TotalTime>
  <Words>441</Words>
  <Application>Microsoft Office PowerPoint</Application>
  <PresentationFormat>Pokaz na ekranie (4:3)</PresentationFormat>
  <Paragraphs>74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Soho</vt:lpstr>
      <vt:lpstr>Obróbka cieplna dziczyzny i podrobów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                                      Podroby 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Obróbka cieplna dziczyzny i pdrobów</dc:title>
  <dc:creator>Użytkownik systemu Windows</dc:creator>
  <cp:lastModifiedBy>Użytkownik systemu Windows</cp:lastModifiedBy>
  <cp:revision>10</cp:revision>
  <dcterms:created xsi:type="dcterms:W3CDTF">2020-04-25T18:21:58Z</dcterms:created>
  <dcterms:modified xsi:type="dcterms:W3CDTF">2020-04-25T19:51:25Z</dcterms:modified>
</cp:coreProperties>
</file>