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5" r:id="rId3"/>
    <p:sldId id="276" r:id="rId4"/>
    <p:sldId id="272" r:id="rId5"/>
    <p:sldId id="269" r:id="rId6"/>
    <p:sldId id="259" r:id="rId7"/>
    <p:sldId id="262" r:id="rId8"/>
    <p:sldId id="264" r:id="rId9"/>
    <p:sldId id="265" r:id="rId10"/>
    <p:sldId id="268" r:id="rId11"/>
    <p:sldId id="266" r:id="rId12"/>
    <p:sldId id="277" r:id="rId13"/>
    <p:sldId id="27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2D21-6D05-47FF-A258-76A3B41E5D14}" type="datetimeFigureOut">
              <a:rPr lang="pl-PL" smtClean="0"/>
              <a:pPr/>
              <a:t>2020-05-20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E14F-8C01-4E45-87C3-DF0F56A8BA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2D21-6D05-47FF-A258-76A3B41E5D14}" type="datetimeFigureOut">
              <a:rPr lang="pl-PL" smtClean="0"/>
              <a:pPr/>
              <a:t>2020-05-20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E14F-8C01-4E45-87C3-DF0F56A8BA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2D21-6D05-47FF-A258-76A3B41E5D14}" type="datetimeFigureOut">
              <a:rPr lang="pl-PL" smtClean="0"/>
              <a:pPr/>
              <a:t>2020-05-20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E14F-8C01-4E45-87C3-DF0F56A8BA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2D21-6D05-47FF-A258-76A3B41E5D14}" type="datetimeFigureOut">
              <a:rPr lang="pl-PL" smtClean="0"/>
              <a:pPr/>
              <a:t>2020-05-20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E14F-8C01-4E45-87C3-DF0F56A8BA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2D21-6D05-47FF-A258-76A3B41E5D14}" type="datetimeFigureOut">
              <a:rPr lang="pl-PL" smtClean="0"/>
              <a:pPr/>
              <a:t>2020-05-20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E14F-8C01-4E45-87C3-DF0F56A8BA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2D21-6D05-47FF-A258-76A3B41E5D14}" type="datetimeFigureOut">
              <a:rPr lang="pl-PL" smtClean="0"/>
              <a:pPr/>
              <a:t>2020-05-20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E14F-8C01-4E45-87C3-DF0F56A8BA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2D21-6D05-47FF-A258-76A3B41E5D14}" type="datetimeFigureOut">
              <a:rPr lang="pl-PL" smtClean="0"/>
              <a:pPr/>
              <a:t>2020-05-20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E14F-8C01-4E45-87C3-DF0F56A8BA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2D21-6D05-47FF-A258-76A3B41E5D14}" type="datetimeFigureOut">
              <a:rPr lang="pl-PL" smtClean="0"/>
              <a:pPr/>
              <a:t>2020-05-20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E14F-8C01-4E45-87C3-DF0F56A8BA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2D21-6D05-47FF-A258-76A3B41E5D14}" type="datetimeFigureOut">
              <a:rPr lang="pl-PL" smtClean="0"/>
              <a:pPr/>
              <a:t>2020-05-20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E14F-8C01-4E45-87C3-DF0F56A8BA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2D21-6D05-47FF-A258-76A3B41E5D14}" type="datetimeFigureOut">
              <a:rPr lang="pl-PL" smtClean="0"/>
              <a:pPr/>
              <a:t>2020-05-20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E14F-8C01-4E45-87C3-DF0F56A8BA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2D21-6D05-47FF-A258-76A3B41E5D14}" type="datetimeFigureOut">
              <a:rPr lang="pl-PL" smtClean="0"/>
              <a:pPr/>
              <a:t>2020-05-20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E14F-8C01-4E45-87C3-DF0F56A8BA3A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pl-PL" smtClean="0"/>
              <a:t>Kliknij ikonę, aby dodać obraz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2D21-6D05-47FF-A258-76A3B41E5D14}" type="datetimeFigureOut">
              <a:rPr lang="pl-PL" smtClean="0"/>
              <a:pPr/>
              <a:t>2020-05-20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2E14F-8C01-4E45-87C3-DF0F56A8BA3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2492897"/>
            <a:ext cx="7632848" cy="1800199"/>
          </a:xfrm>
        </p:spPr>
        <p:txBody>
          <a:bodyPr/>
          <a:lstStyle/>
          <a:p>
            <a:r>
              <a:rPr lang="pl-PL" dirty="0" smtClean="0"/>
              <a:t>Postępowanie z odpadami w zakładzie gastronomicznym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12593"/>
            <a:ext cx="3007221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4405929" y="3244334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1</a:t>
            </a:r>
          </a:p>
        </p:txBody>
      </p:sp>
    </p:spTree>
    <p:extLst>
      <p:ext uri="{BB962C8B-B14F-4D97-AF65-F5344CB8AC3E}">
        <p14:creationId xmlns="" xmlns:p14="http://schemas.microsoft.com/office/powerpoint/2010/main" val="2839533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6" y="1052736"/>
            <a:ext cx="74168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Pojemniki na odpady należy utrzymywać w należytej czystości , po każdorazowym opróżnieniu należy je umyć i zdezynfekować .</a:t>
            </a:r>
          </a:p>
          <a:p>
            <a:r>
              <a:rPr lang="pl-PL" sz="2800" dirty="0" smtClean="0"/>
              <a:t>Opróżnianiem i wywozem odpadów z kontenerów zajmują się specjalne firmy.</a:t>
            </a:r>
          </a:p>
          <a:p>
            <a:r>
              <a:rPr lang="pl-PL" sz="2800" dirty="0" smtClean="0"/>
              <a:t> </a:t>
            </a:r>
          </a:p>
          <a:p>
            <a:r>
              <a:rPr lang="pl-PL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Zgodnie z zasadami systemu HACCP odpadów nie można przekazywać prywatnym odbiorcom ( na paszę dla zwierząt).</a:t>
            </a:r>
            <a:endParaRPr lang="pl-PL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4047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43608" y="1196752"/>
            <a:ext cx="69127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Zakłady gastronomiczne opracowują plan postępowania z odpadami. Odbiorem odpadów zajmują się wyspecjalizowane firmy z którymi podpisują umowy właściciele tych zakładów.</a:t>
            </a:r>
          </a:p>
          <a:p>
            <a:endParaRPr lang="pl-PL" sz="2800" dirty="0"/>
          </a:p>
          <a:p>
            <a:r>
              <a:rPr lang="pl-PL" sz="2800" dirty="0" smtClean="0"/>
              <a:t>Na terenie zakładu powinien znajdować się magazyn odpadów,  gdzie gromadzone są odpady.</a:t>
            </a:r>
          </a:p>
          <a:p>
            <a:endParaRPr lang="pl-PL" sz="2800" dirty="0"/>
          </a:p>
          <a:p>
            <a:pPr algn="ctr"/>
            <a:r>
              <a:rPr lang="pl-PL" sz="2800" dirty="0" smtClean="0">
                <a:solidFill>
                  <a:srgbClr val="FFFF00"/>
                </a:solidFill>
              </a:rPr>
              <a:t>Odpady należy segregować</a:t>
            </a:r>
            <a:endParaRPr lang="pl-PL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6940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Śmieci z gastronomii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400" dirty="0" smtClean="0"/>
              <a:t>Można wyrzucać do kontenera na śmieci </a:t>
            </a:r>
            <a:r>
              <a:rPr lang="pl-PL" sz="2400" dirty="0" smtClean="0"/>
              <a:t>( </a:t>
            </a:r>
            <a:r>
              <a:rPr lang="pl-PL" sz="2400" dirty="0" smtClean="0"/>
              <a:t>jako odpady komunalne), pod warunkiem, że nie ma w nich „odpadów niebezpiecznych”</a:t>
            </a:r>
          </a:p>
          <a:p>
            <a:pPr>
              <a:buNone/>
            </a:pPr>
            <a:r>
              <a:rPr lang="pl-PL" sz="2400" b="1" dirty="0" smtClean="0"/>
              <a:t>Odpady niebezpieczne</a:t>
            </a:r>
            <a:r>
              <a:rPr lang="pl-PL" sz="2400" dirty="0" smtClean="0"/>
              <a:t>, podlegające utylizacji to: </a:t>
            </a:r>
            <a:endParaRPr lang="pl-PL" sz="2400" dirty="0" smtClean="0"/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materiał </a:t>
            </a:r>
            <a:r>
              <a:rPr lang="pl-PL" sz="2400" dirty="0" smtClean="0"/>
              <a:t>pochodzenia zwierzęcego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zawierający </a:t>
            </a:r>
            <a:r>
              <a:rPr lang="pl-PL" sz="2400" dirty="0" smtClean="0"/>
              <a:t>produkty pochodzenia zwierzęcego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przeterminowany</a:t>
            </a:r>
            <a:endParaRPr lang="pl-PL" sz="2400" dirty="0" smtClean="0"/>
          </a:p>
          <a:p>
            <a:pPr>
              <a:buFont typeface="Wingdings" pitchFamily="2" charset="2"/>
              <a:buChar char="Ø"/>
            </a:pPr>
            <a:r>
              <a:rPr lang="pl-PL" sz="2400" dirty="0" err="1" smtClean="0"/>
              <a:t>n</a:t>
            </a:r>
            <a:r>
              <a:rPr lang="pl-PL" sz="2400" dirty="0" err="1" smtClean="0"/>
              <a:t>iespelniający</a:t>
            </a:r>
            <a:r>
              <a:rPr lang="pl-PL" sz="2400" dirty="0" smtClean="0"/>
              <a:t> </a:t>
            </a:r>
            <a:r>
              <a:rPr lang="pl-PL" sz="2400" dirty="0" smtClean="0"/>
              <a:t>wymagań jakości handlowej</a:t>
            </a:r>
          </a:p>
          <a:p>
            <a:pPr>
              <a:buNone/>
            </a:pPr>
            <a:endParaRPr lang="pl-PL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 odpadami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400" dirty="0" smtClean="0"/>
              <a:t>Należy ją prowadzić w sposób zapewniający ochronę życia i zdrowia ludzi oraz środowiska, w szczególności gospodarka odpadami nie może: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Powodować zagrożenia dla wody, powietrza, gleby, roślin i zwierząt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Powodować uciążliwości przez hałas lub zapach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Wywoływać niekorzystnych skutków dla terenów wiejskich lub miejsc o szczególnym znaczeniu, w tym kulturowym i przyrodniczym</a:t>
            </a:r>
          </a:p>
          <a:p>
            <a:pPr>
              <a:buFont typeface="Wingdings" pitchFamily="2" charset="2"/>
              <a:buChar char="Ø"/>
            </a:pPr>
            <a:endParaRPr lang="pl-PL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474345"/>
            <a:ext cx="820891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Akty </a:t>
            </a:r>
            <a:r>
              <a:rPr lang="pl-PL" sz="2000" b="1" dirty="0" smtClean="0"/>
              <a:t>prawne </a:t>
            </a:r>
            <a:r>
              <a:rPr lang="pl-PL" sz="2000" b="1" dirty="0" smtClean="0"/>
              <a:t>regulujące gospodarkę </a:t>
            </a:r>
            <a:r>
              <a:rPr lang="pl-PL" sz="2000" b="1" dirty="0" smtClean="0"/>
              <a:t>odpadami</a:t>
            </a:r>
          </a:p>
          <a:p>
            <a:endParaRPr lang="pl-PL" dirty="0"/>
          </a:p>
          <a:p>
            <a:r>
              <a:rPr lang="pl-PL" dirty="0" smtClean="0"/>
              <a:t>Prawo </a:t>
            </a:r>
            <a:r>
              <a:rPr lang="pl-PL" dirty="0"/>
              <a:t>polskie i europejskie dość jasno reguluje sposób postępowania z odpadami w gastronomii</a:t>
            </a:r>
            <a:r>
              <a:rPr lang="pl-PL" dirty="0" smtClean="0"/>
              <a:t>. </a:t>
            </a:r>
            <a:r>
              <a:rPr lang="pl-PL" dirty="0" smtClean="0"/>
              <a:t>N</a:t>
            </a:r>
            <a:r>
              <a:rPr lang="pl-PL" dirty="0" smtClean="0"/>
              <a:t>ajważniejsze </a:t>
            </a:r>
            <a:r>
              <a:rPr lang="pl-PL" dirty="0"/>
              <a:t>akty prawne regulujące tę kwestię to:</a:t>
            </a:r>
          </a:p>
          <a:p>
            <a:endParaRPr lang="pl-PL" dirty="0"/>
          </a:p>
          <a:p>
            <a:pPr>
              <a:buFont typeface="Wingdings" pitchFamily="2" charset="2"/>
              <a:buChar char="Ø"/>
            </a:pPr>
            <a:r>
              <a:rPr lang="pl-PL" dirty="0"/>
              <a:t>Ustawa z dnia 14.12.2012 r. o odpadach (Dz. U. z 2013 r. poz. 21),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Rozporządzenie (WE) Nr 1069/2009 z dnia 21.10.2009 r. określające przepisy sanitarne dotyczące produktów ubocznych pochodzenia zwierzęcego, nieprzeznaczonych do spożycia przez ludzi.</a:t>
            </a:r>
          </a:p>
          <a:p>
            <a:r>
              <a:rPr lang="pl-PL" dirty="0"/>
              <a:t>Poznaj praktyki, które w świetle obowiązującego prawa są dozwolone lub zalecane w gospodarowaniu odpadami oraz te, które są surowo </a:t>
            </a:r>
            <a:r>
              <a:rPr lang="pl-PL" dirty="0" smtClean="0"/>
              <a:t>zabronione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Dyrektywa Parlamentu Europejskiego i Rady UE 2018-50 </a:t>
            </a:r>
            <a:r>
              <a:rPr lang="pl-PL" dirty="0" smtClean="0"/>
              <a:t>z </a:t>
            </a:r>
            <a:r>
              <a:rPr lang="pl-PL" dirty="0" smtClean="0"/>
              <a:t>dnia 30.05.2018r. </a:t>
            </a:r>
            <a:r>
              <a:rPr lang="pl-PL" dirty="0" smtClean="0"/>
              <a:t>z</a:t>
            </a:r>
            <a:r>
              <a:rPr lang="pl-PL" dirty="0" smtClean="0"/>
              <a:t>mieniająca dyrektywę 2008/98/WE w sprawie odpadów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Rozporządzenie Ministra Ochrony środowiska z dnia 29.12.2016r. W sprawie szczegółowego sposobu selektywnego zbierania wybranych frakcji odpadów (DZ.U z 2017r., poz19 z </a:t>
            </a:r>
            <a:r>
              <a:rPr lang="pl-PL" dirty="0" err="1" smtClean="0"/>
              <a:t>późn.zm</a:t>
            </a:r>
            <a:r>
              <a:rPr lang="pl-PL" dirty="0" smtClean="0"/>
              <a:t>.)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185788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Podział </a:t>
            </a:r>
            <a:r>
              <a:rPr lang="pl-PL" dirty="0" smtClean="0"/>
              <a:t>odpadów w zakładzie gastronomicznym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l-PL" sz="2400" dirty="0" smtClean="0"/>
              <a:t>Odpady poprodukcyjne ( niejadalne produkty uboczne np. </a:t>
            </a:r>
            <a:r>
              <a:rPr lang="pl-PL" sz="2400" dirty="0" err="1" smtClean="0"/>
              <a:t>obierki,resztki</a:t>
            </a:r>
            <a:r>
              <a:rPr lang="pl-PL" sz="2400" dirty="0" smtClean="0"/>
              <a:t> surowca niewykorzystanego do produkcji potraw)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Odpady pokonsumpcyjne 9pozostałości z talerzy, niespożyte potrawy)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Olej </a:t>
            </a:r>
            <a:r>
              <a:rPr lang="pl-PL" sz="2400" dirty="0" err="1" smtClean="0"/>
              <a:t>posmażalniczy</a:t>
            </a:r>
            <a:r>
              <a:rPr lang="pl-PL" sz="2400" dirty="0" smtClean="0"/>
              <a:t> </a:t>
            </a:r>
            <a:r>
              <a:rPr lang="pl-PL" sz="2400" dirty="0" smtClean="0"/>
              <a:t>powstaje </a:t>
            </a:r>
            <a:r>
              <a:rPr lang="pl-PL" sz="2400" dirty="0" smtClean="0"/>
              <a:t>podczas </a:t>
            </a:r>
            <a:r>
              <a:rPr lang="pl-PL" sz="2400" dirty="0" smtClean="0"/>
              <a:t>głębokiego </a:t>
            </a:r>
            <a:r>
              <a:rPr lang="pl-PL" sz="2400" dirty="0" smtClean="0"/>
              <a:t>smażenia)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Tłuszcze z separatorów (osadników tłuszczu), </a:t>
            </a:r>
            <a:r>
              <a:rPr lang="pl-PL" sz="2400" dirty="0" smtClean="0"/>
              <a:t>urządzeń </a:t>
            </a:r>
            <a:r>
              <a:rPr lang="pl-PL" sz="2400" dirty="0" smtClean="0"/>
              <a:t>zapobiegających przenikaniu zanieczyszczeń tłuszczowych do kanalizacji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Opakowania – zwrotne i bezzwrotne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3568" y="764704"/>
            <a:ext cx="7488832" cy="5837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Odpady poprodukcyjne to niejadalne produkty uboczne , które należy odpowiednio zagospodarować, inaczej będą stanowić dodatkowe źródło zanieczyszczeń  i miejsce bytowania szkodników. </a:t>
            </a:r>
          </a:p>
          <a:p>
            <a:endParaRPr lang="pl-PL" sz="2800" dirty="0"/>
          </a:p>
          <a:p>
            <a:r>
              <a:rPr lang="pl-PL" sz="2800" dirty="0" smtClean="0"/>
              <a:t>Odpady powstają:</a:t>
            </a:r>
          </a:p>
          <a:p>
            <a:r>
              <a:rPr lang="pl-PL" sz="2800" dirty="0" smtClean="0"/>
              <a:t> </a:t>
            </a:r>
          </a:p>
          <a:p>
            <a:pPr marL="342900" indent="-342900">
              <a:buFont typeface="+mj-lt"/>
              <a:buAutoNum type="alphaUcPeriod"/>
            </a:pPr>
            <a:r>
              <a:rPr lang="pl-PL" sz="2800" dirty="0" smtClean="0"/>
              <a:t>W kuchni – oleje, niejadalne części warzyw, owoców, kości, skóry, ości</a:t>
            </a:r>
          </a:p>
          <a:p>
            <a:pPr marL="342900" indent="-342900">
              <a:buFont typeface="+mj-lt"/>
              <a:buAutoNum type="alphaUcPeriod"/>
            </a:pPr>
            <a:r>
              <a:rPr lang="pl-PL" sz="2800" dirty="0" smtClean="0"/>
              <a:t>Na sali konsumenckiej – niespożyte potrawy i resztki</a:t>
            </a:r>
            <a:endParaRPr lang="pl-PL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873" y="3031592"/>
            <a:ext cx="2733675" cy="1304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53503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3568" y="476672"/>
            <a:ext cx="777686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Prowadzenie kuchni we właściwy sposób na wszystkich etapach procesu przygotowywania posiłków przyczynia się do ograniczenia ilości odpadów.</a:t>
            </a:r>
          </a:p>
          <a:p>
            <a:r>
              <a:rPr lang="pl-PL" sz="2800" dirty="0" smtClean="0"/>
              <a:t> </a:t>
            </a:r>
          </a:p>
          <a:p>
            <a:r>
              <a:rPr lang="pl-PL" sz="2800" b="1" dirty="0" smtClean="0"/>
              <a:t>W tym celu należy</a:t>
            </a:r>
            <a:r>
              <a:rPr lang="pl-PL" sz="2800" dirty="0" smtClean="0"/>
              <a:t>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2800" dirty="0" smtClean="0"/>
              <a:t>kontrolować stan zapasów i tempo sprzedaży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2800" dirty="0" smtClean="0"/>
              <a:t>Kontrolować terminy przydatności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2800" dirty="0" smtClean="0"/>
              <a:t>zapobiegać nadprodukcji poprzez właściwe jej planowanie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2800" dirty="0" smtClean="0"/>
              <a:t>kupować i przechowywać tylko te produkty, które zostaną zużyte.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427286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692696"/>
            <a:ext cx="777686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Każdy producent żywności jest też producentem odpadów. </a:t>
            </a:r>
          </a:p>
          <a:p>
            <a:endParaRPr lang="pl-PL" sz="2800" dirty="0" smtClean="0"/>
          </a:p>
          <a:p>
            <a:r>
              <a:rPr lang="pl-PL" sz="2800" u="sng" dirty="0" smtClean="0"/>
              <a:t>Musi on tak poprowadzić swoją działalność aby:</a:t>
            </a:r>
          </a:p>
          <a:p>
            <a:endParaRPr lang="pl-PL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pl-PL" sz="2800" dirty="0" smtClean="0"/>
              <a:t>Zapobiegać lub ograniczyć powstawanie odpadów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800" dirty="0" smtClean="0"/>
              <a:t>Zapewnić odzysk zgodny z zasadami ochrony środowiska 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800" dirty="0" smtClean="0"/>
              <a:t>Zapewnić unieszkodliwienie odpadów, których nie można poddać odzyskowi</a:t>
            </a:r>
          </a:p>
          <a:p>
            <a:pPr marL="342900" indent="-342900">
              <a:buFont typeface="+mj-lt"/>
              <a:buAutoNum type="arabicPeriod"/>
            </a:pPr>
            <a:endParaRPr lang="pl-PL" sz="2800" dirty="0" smtClean="0"/>
          </a:p>
          <a:p>
            <a:pPr marL="342900" indent="-3429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83827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971600" y="908720"/>
            <a:ext cx="74168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Wszystkie odpady muszą zostać usunięte.</a:t>
            </a:r>
          </a:p>
          <a:p>
            <a:pPr algn="ctr"/>
            <a:endParaRPr lang="pl-PL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84984"/>
            <a:ext cx="2952328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10702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27584" y="908720"/>
            <a:ext cx="71287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u="sng" dirty="0" smtClean="0">
                <a:solidFill>
                  <a:srgbClr val="FF0000"/>
                </a:solidFill>
              </a:rPr>
              <a:t>Zasady postępowania z odpadami żywnościowymi z kuchni i sali konsumenckiej:</a:t>
            </a:r>
          </a:p>
          <a:p>
            <a:pPr algn="ctr"/>
            <a:endParaRPr lang="pl-PL" sz="2400" u="sng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lphaLcPeriod"/>
            </a:pPr>
            <a:r>
              <a:rPr lang="pl-PL" sz="2400" dirty="0" smtClean="0"/>
              <a:t>Umieszczać </a:t>
            </a:r>
            <a:r>
              <a:rPr lang="pl-PL" sz="2400" dirty="0" smtClean="0"/>
              <a:t>je w specjalnych, przeznaczonych do tego celu, czystych szczelnych, oznakowanych pojemnikach</a:t>
            </a:r>
          </a:p>
          <a:p>
            <a:pPr marL="342900" indent="-342900">
              <a:buFont typeface="+mj-lt"/>
              <a:buAutoNum type="alphaLcPeriod"/>
            </a:pPr>
            <a:r>
              <a:rPr lang="pl-PL" sz="2400" dirty="0" smtClean="0"/>
              <a:t>Usuwać na bieżąco, </a:t>
            </a:r>
            <a:r>
              <a:rPr lang="pl-PL" sz="2400" dirty="0" smtClean="0"/>
              <a:t>opróżniać </a:t>
            </a:r>
            <a:r>
              <a:rPr lang="pl-PL" sz="2400" dirty="0" smtClean="0"/>
              <a:t>je gdy są napełnione 2/3 pojemności</a:t>
            </a:r>
          </a:p>
          <a:p>
            <a:pPr marL="342900" indent="-342900">
              <a:buFont typeface="+mj-lt"/>
              <a:buAutoNum type="alphaLcPeriod"/>
            </a:pPr>
            <a:r>
              <a:rPr lang="pl-PL" sz="2400" dirty="0" smtClean="0"/>
              <a:t>Miejsce składowania odpadów musi być oddalone od pomieszczeń obróbki żywności</a:t>
            </a:r>
          </a:p>
          <a:p>
            <a:pPr marL="342900" indent="-342900">
              <a:buFont typeface="+mj-lt"/>
              <a:buAutoNum type="alphaLcPeriod"/>
            </a:pPr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685544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184785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277" y="1808633"/>
            <a:ext cx="250507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92" y="4149080"/>
            <a:ext cx="20955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1619672" y="764704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Pojemniki i schładzarki na odpady</a:t>
            </a:r>
            <a:endParaRPr lang="pl-PL" sz="2400" b="1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927696"/>
            <a:ext cx="28956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665" y="4295601"/>
            <a:ext cx="23050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49019041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TM01972873[[fn=Lato]]</Template>
  <TotalTime>120</TotalTime>
  <Words>586</Words>
  <Application>Microsoft Office PowerPoint</Application>
  <PresentationFormat>Pokaz na ekranie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Summer</vt:lpstr>
      <vt:lpstr>Postępowanie z odpadami w zakładzie gastronomicznym</vt:lpstr>
      <vt:lpstr>Slajd 2</vt:lpstr>
      <vt:lpstr>Podział odpadów w zakładzie gastronomicznym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Śmieci z gastronomii</vt:lpstr>
      <vt:lpstr>Gospodarka  odpadami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z odpadami w zakładzie gastronomicznym</dc:title>
  <dc:creator>Użytkownik systemu Windows</dc:creator>
  <cp:lastModifiedBy>user</cp:lastModifiedBy>
  <cp:revision>16</cp:revision>
  <dcterms:created xsi:type="dcterms:W3CDTF">2020-05-17T16:17:35Z</dcterms:created>
  <dcterms:modified xsi:type="dcterms:W3CDTF">2020-05-20T15:49:19Z</dcterms:modified>
</cp:coreProperties>
</file>