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00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301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590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8337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5048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7408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92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8500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430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887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49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379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58BC-DFF7-4C38-A6C8-7DF6B6DEAFC5}" type="datetimeFigureOut">
              <a:rPr lang="pl-PL" smtClean="0"/>
              <a:pPr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1A18-5116-47CA-815E-C995E74EBE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724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OBRÓBKA WSTĘPNA WARZYW</a:t>
            </a:r>
            <a:endParaRPr lang="pl-PL" sz="80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2867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pl-PL" b="1" dirty="0" smtClean="0">
                <a:solidFill>
                  <a:srgbClr val="00070C"/>
                </a:solidFill>
                <a:latin typeface="Arial" panose="020B0604020202020204" pitchFamily="34" charset="0"/>
              </a:rPr>
              <a:t> </a:t>
            </a:r>
            <a:r>
              <a:rPr lang="pl-PL" altLang="pl-PL" dirty="0" smtClean="0">
                <a:solidFill>
                  <a:srgbClr val="00070C"/>
                </a:solidFill>
              </a:rPr>
              <a:t>Warzywa są cięte zgodnie </a:t>
            </a: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070C"/>
                </a:solidFill>
              </a:rPr>
              <a:t>z ich cechami fizycznymi</a:t>
            </a: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070C"/>
                </a:solidFill>
              </a:rPr>
              <a:t> i zastosowaniem. </a:t>
            </a: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070C"/>
                </a:solidFill>
              </a:rPr>
              <a:t>Techniki te są podobne </a:t>
            </a: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070C"/>
                </a:solidFill>
              </a:rPr>
              <a:t>w kuchni różnych  narodów.</a:t>
            </a:r>
            <a:endParaRPr lang="pl-PL" dirty="0"/>
          </a:p>
        </p:txBody>
      </p:sp>
      <p:pic>
        <p:nvPicPr>
          <p:cNvPr id="4" name="Picture 2" descr="carrotcut-knife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797" y="1481071"/>
            <a:ext cx="6053071" cy="50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20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pl-PL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Julienne</a:t>
            </a:r>
            <a:r>
              <a:rPr lang="en-US" altLang="pl-PL" dirty="0" smtClean="0">
                <a:latin typeface="Bookman Old Style" panose="02050604050505020204" pitchFamily="18" charset="0"/>
              </a:rPr>
              <a:t> </a:t>
            </a:r>
            <a:r>
              <a:rPr lang="pl-PL" altLang="pl-PL" dirty="0" smtClean="0">
                <a:latin typeface="Bookman Old Style" panose="02050604050505020204" pitchFamily="18" charset="0"/>
              </a:rPr>
              <a:t> to sposób cięcia nożem artykułów spożywczych w długie (3-4 cm) paski</a:t>
            </a:r>
            <a:r>
              <a:rPr lang="en-US" altLang="pl-PL" dirty="0" smtClean="0">
                <a:latin typeface="Bookman Old Style" panose="02050604050505020204" pitchFamily="18" charset="0"/>
              </a:rPr>
              <a:t>.</a:t>
            </a:r>
            <a:r>
              <a:rPr lang="pl-PL" altLang="pl-PL" dirty="0" smtClean="0">
                <a:latin typeface="Bookman Old Style" panose="02050604050505020204" pitchFamily="18" charset="0"/>
              </a:rPr>
              <a:t> Wszystkie artykuły spożywcze muszą być pocięte równo. Tą techniką można ciąć wszystkie warzywa .</a:t>
            </a:r>
            <a:endParaRPr lang="en-US" altLang="pl-PL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pl-PL" altLang="pl-PL" dirty="0" smtClean="0">
                <a:latin typeface="Bookman Old Style" panose="02050604050505020204" pitchFamily="18" charset="0"/>
              </a:rPr>
              <a:t>W ten sposób pokrojone warzywa używane są jako dodatek do sałatek</a:t>
            </a:r>
            <a:r>
              <a:rPr lang="en-US" altLang="pl-PL" dirty="0" smtClean="0">
                <a:latin typeface="Bookman Old Style" panose="02050604050505020204" pitchFamily="18" charset="0"/>
              </a:rPr>
              <a:t>.</a:t>
            </a:r>
            <a:r>
              <a:rPr lang="en-US" altLang="pl-PL" dirty="0" smtClean="0"/>
              <a:t> </a:t>
            </a:r>
            <a:endParaRPr lang="tr-TR" altLang="pl-PL" dirty="0" smtClean="0"/>
          </a:p>
          <a:p>
            <a:endParaRPr lang="pl-PL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74" y="4483100"/>
            <a:ext cx="2438400" cy="1828800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julienne-strip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59300"/>
            <a:ext cx="2438400" cy="1752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78300"/>
            <a:ext cx="403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285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altLang="pl-PL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Brunoise</a:t>
            </a:r>
            <a:r>
              <a:rPr lang="pl-PL" alt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altLang="pl-PL" dirty="0" smtClean="0">
                <a:latin typeface="Bookman Old Style" panose="02050604050505020204" pitchFamily="18" charset="0"/>
              </a:rPr>
              <a:t>- pokroić artykuł spożywczy w bardzo drobną kostkę</a:t>
            </a:r>
            <a:r>
              <a:rPr lang="en-US" altLang="pl-PL" dirty="0" smtClean="0">
                <a:latin typeface="Bookman Old Style" panose="02050604050505020204" pitchFamily="18" charset="0"/>
              </a:rPr>
              <a:t>. </a:t>
            </a:r>
            <a:r>
              <a:rPr lang="pl-PL" altLang="pl-PL" dirty="0" smtClean="0">
                <a:latin typeface="Bookman Old Style" panose="02050604050505020204" pitchFamily="18" charset="0"/>
              </a:rPr>
              <a:t>Na początku kroimy artykuły metodą </a:t>
            </a:r>
            <a:r>
              <a:rPr lang="pl-PL" altLang="pl-PL" dirty="0" err="1" smtClean="0">
                <a:latin typeface="Bookman Old Style" panose="02050604050505020204" pitchFamily="18" charset="0"/>
              </a:rPr>
              <a:t>julienne</a:t>
            </a:r>
            <a:r>
              <a:rPr lang="pl-PL" altLang="pl-PL" dirty="0" smtClean="0">
                <a:latin typeface="Bookman Old Style" panose="02050604050505020204" pitchFamily="18" charset="0"/>
              </a:rPr>
              <a:t> , a następnie wykonujemy ćwierć obrotu nożem i kroimy w kostkę o szerokości ok. 3 mm lub mniej.</a:t>
            </a:r>
            <a:r>
              <a:rPr lang="en-US" altLang="pl-PL" dirty="0" smtClean="0">
                <a:latin typeface="Bookman Old Style" panose="02050604050505020204" pitchFamily="18" charset="0"/>
              </a:rPr>
              <a:t> </a:t>
            </a:r>
            <a:r>
              <a:rPr lang="pl-PL" altLang="pl-PL" dirty="0" smtClean="0">
                <a:latin typeface="Bookman Old Style" panose="02050604050505020204" pitchFamily="18" charset="0"/>
              </a:rPr>
              <a:t>Tę technikę stosujemy w przygotowaniu dodatków do wielu potraw</a:t>
            </a:r>
            <a:r>
              <a:rPr lang="pl-PL" altLang="pl-PL" dirty="0" smtClean="0"/>
              <a:t>.</a:t>
            </a:r>
            <a:r>
              <a:rPr lang="pl-PL" altLang="pl-PL" dirty="0" smtClean="0">
                <a:latin typeface="Bookman Old Style" panose="02050604050505020204" pitchFamily="18" charset="0"/>
              </a:rPr>
              <a:t> </a:t>
            </a:r>
            <a:endParaRPr lang="pl-P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41" y="4583112"/>
            <a:ext cx="2819400" cy="1728788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782" y="4254500"/>
            <a:ext cx="2819400" cy="2057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SCI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409" y="4411662"/>
            <a:ext cx="37338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77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alt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Paysanne</a:t>
            </a:r>
            <a:r>
              <a:rPr lang="pl-PL" alt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dirty="0" smtClean="0"/>
              <a:t>- a</a:t>
            </a:r>
            <a:r>
              <a:rPr lang="pl-PL" altLang="pl-PL" dirty="0" smtClean="0">
                <a:latin typeface="Bookman Old Style" panose="02050604050505020204" pitchFamily="18" charset="0"/>
              </a:rPr>
              <a:t>rtykuł spożywczy pokroić w 1 cm kostki</a:t>
            </a:r>
            <a:r>
              <a:rPr lang="en-US" altLang="pl-PL" dirty="0" smtClean="0">
                <a:latin typeface="Bookman Old Style" panose="02050604050505020204" pitchFamily="18" charset="0"/>
              </a:rPr>
              <a:t>. </a:t>
            </a:r>
            <a:r>
              <a:rPr lang="pl-PL" altLang="pl-PL" dirty="0" smtClean="0">
                <a:latin typeface="Bookman Old Style" panose="02050604050505020204" pitchFamily="18" charset="0"/>
              </a:rPr>
              <a:t>Tą techniką można pokroić wszystkie rodzaje warzyw</a:t>
            </a:r>
            <a:r>
              <a:rPr lang="en-US" altLang="pl-PL" dirty="0" smtClean="0">
                <a:latin typeface="Bookman Old Style" panose="02050604050505020204" pitchFamily="18" charset="0"/>
              </a:rPr>
              <a:t>. </a:t>
            </a:r>
            <a:r>
              <a:rPr lang="pl-PL" altLang="pl-PL" dirty="0" smtClean="0">
                <a:latin typeface="Bookman Old Style" panose="02050604050505020204" pitchFamily="18" charset="0"/>
              </a:rPr>
              <a:t>Warzywa tak pokrojone są stosowane jako dodatek do sałatek i do dekoracji potraw.</a:t>
            </a:r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8469"/>
            <a:ext cx="2514600" cy="1752600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age8_blog_entry5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122" y="4087969"/>
            <a:ext cx="2514600" cy="19431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aysanne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253" y="4030819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484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altLang="pl-PL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Batonnet</a:t>
            </a:r>
            <a:r>
              <a:rPr lang="pl-PL" altLang="pl-PL" dirty="0" smtClean="0"/>
              <a:t> - t</a:t>
            </a:r>
            <a:r>
              <a:rPr lang="pl-PL" altLang="pl-PL" dirty="0" smtClean="0">
                <a:latin typeface="Bookman Old Style" panose="02050604050505020204" pitchFamily="18" charset="0"/>
              </a:rPr>
              <a:t>ą techniką kroimy warzywa w prostopadłościany o wymiarach ¼ cala (6,35 mm) na ¼ cala (6. 35mm) i 2 cale (około 5cm) długości </a:t>
            </a:r>
            <a:r>
              <a:rPr lang="en-US" altLang="pl-PL" dirty="0" smtClean="0">
                <a:latin typeface="Bookman Old Style" panose="02050604050505020204" pitchFamily="18" charset="0"/>
              </a:rPr>
              <a:t>. </a:t>
            </a:r>
            <a:r>
              <a:rPr lang="pl-PL" altLang="pl-PL" dirty="0" smtClean="0">
                <a:latin typeface="Bookman Old Style" panose="02050604050505020204" pitchFamily="18" charset="0"/>
              </a:rPr>
              <a:t>Jest ona podobna do techniki </a:t>
            </a:r>
            <a:r>
              <a:rPr lang="pl-PL" altLang="pl-PL" dirty="0" err="1" smtClean="0">
                <a:latin typeface="Bookman Old Style" panose="02050604050505020204" pitchFamily="18" charset="0"/>
              </a:rPr>
              <a:t>julienne</a:t>
            </a:r>
            <a:r>
              <a:rPr lang="pl-PL" altLang="pl-PL" dirty="0" smtClean="0">
                <a:latin typeface="Bookman Old Style" panose="02050604050505020204" pitchFamily="18" charset="0"/>
              </a:rPr>
              <a:t>, ale w większych rozmiarach i jest używana do krojenia warzyw w kostkę. Technika ta jest stosowana w ozdabianiu</a:t>
            </a:r>
            <a:r>
              <a:rPr lang="pl-PL" altLang="pl-PL" dirty="0" smtClean="0"/>
              <a:t> </a:t>
            </a:r>
            <a:r>
              <a:rPr lang="pl-PL" altLang="pl-PL" dirty="0" smtClean="0">
                <a:latin typeface="Bookman Old Style" panose="02050604050505020204" pitchFamily="18" charset="0"/>
              </a:rPr>
              <a:t>: ziemniakami, selerem i marchwią.</a:t>
            </a:r>
            <a:endParaRPr lang="pl-PL" dirty="0"/>
          </a:p>
        </p:txBody>
      </p:sp>
      <p:pic>
        <p:nvPicPr>
          <p:cNvPr id="4" name="Picture 8" descr="batonnet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3080"/>
            <a:ext cx="2286000" cy="20224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batonnet-small-dice-05-18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481" y="4761973"/>
            <a:ext cx="2309813" cy="19446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575" y="4804836"/>
            <a:ext cx="3810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550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pl-PL" dirty="0" smtClean="0">
                <a:latin typeface="Bookman Old Style" panose="02050604050505020204" pitchFamily="18" charset="0"/>
              </a:rPr>
              <a:t> </a:t>
            </a:r>
            <a:r>
              <a:rPr lang="pl-PL" altLang="pl-PL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Vichy</a:t>
            </a:r>
            <a:r>
              <a:rPr lang="pl-PL" altLang="pl-PL" dirty="0" smtClean="0">
                <a:latin typeface="Bookman Old Style" panose="02050604050505020204" pitchFamily="18" charset="0"/>
              </a:rPr>
              <a:t> - artykuł spożywczy pokroić na</a:t>
            </a:r>
            <a:r>
              <a:rPr lang="pl-PL" altLang="pl-PL" dirty="0" smtClean="0"/>
              <a:t> </a:t>
            </a:r>
            <a:r>
              <a:rPr lang="pl-PL" altLang="pl-PL" dirty="0" smtClean="0">
                <a:latin typeface="Bookman Old Style" panose="02050604050505020204" pitchFamily="18" charset="0"/>
              </a:rPr>
              <a:t>1-2 mm płaty. Technika ta jest stosowana do krojenia warzyw takich jak marchew, ogórki , cukinie. Do dekoracji potraw i sałatek.</a:t>
            </a:r>
            <a:endParaRPr lang="pl-PL" dirty="0"/>
          </a:p>
        </p:txBody>
      </p:sp>
      <p:pic>
        <p:nvPicPr>
          <p:cNvPr id="4" name="Picture 6" descr="000A4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1294"/>
            <a:ext cx="2743200" cy="1981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00A43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550" y="4128294"/>
            <a:ext cx="2743200" cy="1854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1250" y="3999706"/>
            <a:ext cx="37020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802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ROZDRABNIANIA WARZYW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07" y="167425"/>
            <a:ext cx="8706117" cy="6690575"/>
          </a:xfrm>
        </p:spPr>
      </p:pic>
    </p:spTree>
    <p:extLst>
      <p:ext uri="{BB962C8B-B14F-4D97-AF65-F5344CB8AC3E}">
        <p14:creationId xmlns:p14="http://schemas.microsoft.com/office/powerpoint/2010/main" xmlns="" val="57103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KROJENIA WARZYW</a:t>
            </a:r>
            <a:endParaRPr lang="pl-PL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 smtClean="0"/>
              <a:t>Technika krojenia z wykorzystaniem czubka noża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 smtClean="0"/>
              <a:t>Krojenie wysokie – duże twarde produkty</a:t>
            </a:r>
          </a:p>
          <a:p>
            <a:r>
              <a:rPr lang="pl-PL" dirty="0"/>
              <a:t>u</a:t>
            </a:r>
            <a:r>
              <a:rPr lang="pl-PL" dirty="0" smtClean="0"/>
              <a:t>stawienie noża pod kątem 45°C do deski</a:t>
            </a:r>
          </a:p>
          <a:p>
            <a:r>
              <a:rPr lang="pl-PL" dirty="0"/>
              <a:t>r</a:t>
            </a:r>
            <a:r>
              <a:rPr lang="pl-PL" dirty="0" smtClean="0"/>
              <a:t>ozpoczęcie krojenia od czubka noża</a:t>
            </a:r>
          </a:p>
          <a:p>
            <a:pPr marL="0" indent="0">
              <a:buNone/>
            </a:pPr>
            <a:r>
              <a:rPr lang="pl-PL" dirty="0" smtClean="0"/>
              <a:t>2. Krojenie niskie – mniejsze produkty, plasterkowanie</a:t>
            </a:r>
          </a:p>
          <a:p>
            <a:r>
              <a:rPr lang="pl-PL" dirty="0"/>
              <a:t>n</a:t>
            </a:r>
            <a:r>
              <a:rPr lang="pl-PL" dirty="0" smtClean="0"/>
              <a:t>óż prowadzi się płynnym ruchem po desce, do siebie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029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KROJENIA WARZYW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 smtClean="0"/>
              <a:t>Technika krojenia z wykorzystaniem środka noża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 smtClean="0"/>
              <a:t>Nóż oparty o deskę</a:t>
            </a:r>
          </a:p>
          <a:p>
            <a:r>
              <a:rPr lang="pl-PL" dirty="0" smtClean="0"/>
              <a:t>Czubek noża opiera się na desce, a ręka wykonuje eliptyczny ruch od siebie.</a:t>
            </a:r>
          </a:p>
          <a:p>
            <a:r>
              <a:rPr lang="pl-PL" dirty="0" smtClean="0"/>
              <a:t>Bok klingi powinien się opierać o palec wskazujący ręki trzymającej produkt.</a:t>
            </a:r>
          </a:p>
          <a:p>
            <a:pPr marL="0" indent="0">
              <a:buNone/>
            </a:pPr>
            <a:r>
              <a:rPr lang="pl-PL" dirty="0" smtClean="0"/>
              <a:t>2. Nóż nie opiera się o deskę. </a:t>
            </a:r>
          </a:p>
          <a:p>
            <a:r>
              <a:rPr lang="pl-PL" dirty="0"/>
              <a:t>s</a:t>
            </a:r>
            <a:r>
              <a:rPr lang="pl-PL" dirty="0" smtClean="0"/>
              <a:t>zybkie cięcie z góry w dół, nóż spada na produkt</a:t>
            </a:r>
          </a:p>
          <a:p>
            <a:r>
              <a:rPr lang="pl-PL" dirty="0"/>
              <a:t>k</a:t>
            </a:r>
            <a:r>
              <a:rPr lang="pl-PL" dirty="0" smtClean="0"/>
              <a:t>rojenie z wykorzystaniem tylnej części noża stosowane do twardych produktów</a:t>
            </a:r>
          </a:p>
          <a:p>
            <a:r>
              <a:rPr lang="pl-PL" dirty="0"/>
              <a:t>k</a:t>
            </a:r>
            <a:r>
              <a:rPr lang="pl-PL" dirty="0" smtClean="0"/>
              <a:t>ontakt z nożem ma tylko palec wskazujący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842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ETAPY OBRÓBKI WSTĘPNEJ WARZYW</a:t>
            </a:r>
            <a:endParaRPr lang="pl-PL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sortowanie</a:t>
            </a:r>
          </a:p>
          <a:p>
            <a:r>
              <a:rPr lang="pl-PL" dirty="0" smtClean="0"/>
              <a:t>czyszczenie</a:t>
            </a:r>
          </a:p>
          <a:p>
            <a:r>
              <a:rPr lang="pl-PL" dirty="0" smtClean="0"/>
              <a:t>mycie</a:t>
            </a:r>
          </a:p>
          <a:p>
            <a:r>
              <a:rPr lang="pl-PL" dirty="0" smtClean="0"/>
              <a:t>obieranie</a:t>
            </a:r>
          </a:p>
          <a:p>
            <a:r>
              <a:rPr lang="pl-PL" dirty="0" smtClean="0"/>
              <a:t>doczyszczanie</a:t>
            </a:r>
          </a:p>
          <a:p>
            <a:r>
              <a:rPr lang="pl-PL" dirty="0"/>
              <a:t>p</a:t>
            </a:r>
            <a:r>
              <a:rPr lang="pl-PL" dirty="0" smtClean="0"/>
              <a:t>łukanie</a:t>
            </a:r>
          </a:p>
          <a:p>
            <a:r>
              <a:rPr lang="pl-PL" dirty="0" smtClean="0"/>
              <a:t>formowanie/rozdrabnianie: krojenie, tarcie, przecieranie, siekanie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9386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MYCIA WARZYW</a:t>
            </a:r>
            <a:endParaRPr lang="pl-PL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8317103"/>
              </p:ext>
            </p:extLst>
          </p:nvPr>
        </p:nvGraphicFramePr>
        <p:xfrm>
          <a:off x="1725769" y="1825625"/>
          <a:ext cx="801065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318"/>
                <a:gridCol w="57053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RODZAJ WARZYW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SPOSÓB MYCIA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korzeniowe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duża ilość – ręcznie w basenach lub mechanicznie</a:t>
                      </a:r>
                    </a:p>
                    <a:p>
                      <a:r>
                        <a:rPr lang="pl-PL" dirty="0" smtClean="0"/>
                        <a:t>mała ilość – ręcznie pod bieżąca wodą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cebulowe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ręcznie pod bieżącą wodą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liściaste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ręcznie na sitach w dużej</a:t>
                      </a:r>
                      <a:r>
                        <a:rPr lang="pl-PL" baseline="0" dirty="0" smtClean="0"/>
                        <a:t> ilości wody, po czym osuszanie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kapustne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ręcznie na sitach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strączkowe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ręcznie pod bieżącą</a:t>
                      </a:r>
                      <a:r>
                        <a:rPr lang="pl-PL" baseline="0" dirty="0" smtClean="0"/>
                        <a:t> wodą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owocowe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ręcznie pod bieżącą wodą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057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FORMOWANIE – ROZDRABNIANIE WARZYW</a:t>
            </a:r>
            <a:endParaRPr lang="pl-PL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</a:t>
            </a:r>
            <a:r>
              <a:rPr lang="pl-PL" dirty="0" smtClean="0"/>
              <a:t>arzywa stosowane w całości – szparagi, brukselka, małe kalafiory, fasolka szparagowa, małe brokuły, kolby kukurydzy, ziemniaki</a:t>
            </a:r>
          </a:p>
          <a:p>
            <a:pPr algn="just"/>
            <a:r>
              <a:rPr lang="pl-PL" dirty="0"/>
              <a:t>w</a:t>
            </a:r>
            <a:r>
              <a:rPr lang="pl-PL" dirty="0" smtClean="0"/>
              <a:t>arzywa częściowo rozdrabniane – młode kabaczki, fasolka szparagowa, papryka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416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TRZYMANIA NOŻA PRZY KROJENIU</a:t>
            </a:r>
            <a:endParaRPr lang="pl-PL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52" y="1690688"/>
            <a:ext cx="3627750" cy="217672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440" y="1690689"/>
            <a:ext cx="3725751" cy="21767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688" y="3966693"/>
            <a:ext cx="535761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7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TRZYMANIA NOŻA PRZY KROJENIU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pl-PL" dirty="0" smtClean="0"/>
              <a:t> </a:t>
            </a:r>
            <a:r>
              <a:rPr lang="pl-PL" altLang="pl-PL" dirty="0" smtClean="0"/>
              <a:t>Chwytamy nóż kciukiem wokół górnej części ostrza, a rękę owijamy dokoła trzonka</a:t>
            </a:r>
            <a:endParaRPr lang="pl-PL" dirty="0"/>
          </a:p>
        </p:txBody>
      </p:sp>
      <p:pic>
        <p:nvPicPr>
          <p:cNvPr id="4" name="Picture 5" descr="133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331" y="2743737"/>
            <a:ext cx="4343400" cy="3276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37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TRZYMANIA NOŻA PRZY KROJENIU</a:t>
            </a:r>
            <a:endParaRPr lang="pl-PL" dirty="0"/>
          </a:p>
        </p:txBody>
      </p:sp>
      <p:pic>
        <p:nvPicPr>
          <p:cNvPr id="4" name="Picture 4" descr="122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405" y="3443209"/>
            <a:ext cx="4091189" cy="276440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2276" y="1690688"/>
            <a:ext cx="11062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pl-PL" sz="2400" dirty="0" smtClean="0">
                <a:latin typeface="Arial" panose="020B0604020202020204" pitchFamily="34" charset="0"/>
              </a:rPr>
              <a:t> </a:t>
            </a:r>
            <a:r>
              <a:rPr lang="pl-PL" altLang="pl-PL" sz="2400" dirty="0" smtClean="0"/>
              <a:t>Palec wskazujący jest owinięty w pełni wokół tarczy ostrza. Palec wskazujący i kciuk powinny być naprzeciwko siebie po obu stronach tarczy, a pozostałe trzy palce są lekko zakręcone wokół rękojeści. Powinieneś uchwycić nóż głównie kciukiem i palcem wskazującym.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63380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TRZYMANIA NOŻA PRZY KROJENIU</a:t>
            </a:r>
            <a:endParaRPr lang="pl-PL" dirty="0"/>
          </a:p>
        </p:txBody>
      </p:sp>
      <p:pic>
        <p:nvPicPr>
          <p:cNvPr id="4" name="Picture 4" descr="claw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991" y="3215317"/>
            <a:ext cx="5177307" cy="3507455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47730" y="1584101"/>
            <a:ext cx="114493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pl-PL" sz="2000" dirty="0" smtClean="0"/>
          </a:p>
          <a:p>
            <a:pPr algn="just"/>
            <a:r>
              <a:rPr lang="tr-TR" altLang="pl-PL" sz="2000" dirty="0" smtClean="0"/>
              <a:t>         </a:t>
            </a:r>
            <a:r>
              <a:rPr lang="pl-PL" altLang="pl-PL" sz="2000" dirty="0" smtClean="0"/>
              <a:t>Trzymasz artykuł spożywczy ręką, w której nie masz noża, należy trzymać palce w bezpiecznej odległości od ostrza. Ten chwyt jest nazywany „uchwytem  pazurowym”.</a:t>
            </a:r>
            <a:r>
              <a:rPr lang="tr-TR" altLang="pl-PL" sz="2000" dirty="0" smtClean="0"/>
              <a:t> </a:t>
            </a:r>
            <a:r>
              <a:rPr lang="pl-PL" altLang="pl-PL" sz="2000" dirty="0" smtClean="0"/>
              <a:t>Trzymaj palce zwinięte do wewnątrz  i przytrzymaj żywność paznokciami, palce trzymaj z dala od ostrz</a:t>
            </a:r>
            <a:r>
              <a:rPr lang="pl-PL" altLang="pl-PL" sz="2000" dirty="0" smtClean="0">
                <a:latin typeface="Arial" panose="020B0604020202020204" pitchFamily="34" charset="0"/>
              </a:rPr>
              <a:t>a</a:t>
            </a:r>
            <a:r>
              <a:rPr lang="pl-PL" altLang="pl-PL" sz="2000" dirty="0" smtClean="0"/>
              <a:t> w trosce o bezpieczeństwo</a:t>
            </a:r>
            <a:r>
              <a:rPr lang="tr-TR" altLang="pl-PL" sz="2000" dirty="0" smtClean="0"/>
              <a:t>. </a:t>
            </a:r>
            <a:r>
              <a:rPr lang="pl-PL" altLang="pl-PL" sz="2000" dirty="0" smtClean="0"/>
              <a:t>Ostrze noża opiera się na głowie palców, pomaga to w utrzymaniu ostrza prostopadle do  krojenia.</a:t>
            </a:r>
            <a:endParaRPr lang="tr-TR" alt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373386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 TRZYMANIA NOŻA PRZY KROJENIU</a:t>
            </a:r>
            <a:endParaRPr lang="pl-PL" dirty="0"/>
          </a:p>
        </p:txBody>
      </p:sp>
      <p:pic>
        <p:nvPicPr>
          <p:cNvPr id="4" name="Picture 5" descr="secur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98" y="2797309"/>
            <a:ext cx="5537915" cy="3629249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63639" y="1596980"/>
            <a:ext cx="11217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pl-PL" sz="2400" dirty="0" smtClean="0"/>
              <a:t> </a:t>
            </a:r>
            <a:r>
              <a:rPr lang="pl-PL" altLang="pl-PL" sz="2400" dirty="0" smtClean="0"/>
              <a:t>W tej wersji uchwytu pazurowego, ostrze opieramy na drugiej głowie paliczków, dzięki temu ostrze spoczywa płasko na żywności; palce chowamy do wewnątrz dla większego bezpieczeństwa.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281979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677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OBRÓBKA WSTĘPNA WARZYW</vt:lpstr>
      <vt:lpstr>ETAPY OBRÓBKI WSTĘPNEJ WARZYW</vt:lpstr>
      <vt:lpstr>SPOSOBY MYCIA WARZYW</vt:lpstr>
      <vt:lpstr>FORMOWANIE – ROZDRABNIANIE WARZYW</vt:lpstr>
      <vt:lpstr>TECHNIKA TRZYMANIA NOŻA PRZY KROJENIU</vt:lpstr>
      <vt:lpstr>TECHNIKA TRZYMANIA NOŻA PRZY KROJENIU</vt:lpstr>
      <vt:lpstr>TECHNIKA TRZYMANIA NOŻA PRZY KROJENIU</vt:lpstr>
      <vt:lpstr>TECHNIKA TRZYMANIA NOŻA PRZY KROJENIU</vt:lpstr>
      <vt:lpstr>TECHNIKA TRZYMANIA NOŻA PRZY KROJENIU</vt:lpstr>
      <vt:lpstr>SPOSOBY ROZDRABNIANIA WARZYW</vt:lpstr>
      <vt:lpstr>SPOSOBY ROZDRABNIANIA WARZYW</vt:lpstr>
      <vt:lpstr>SPOSOBY ROZDRABNIANIA WARZYW</vt:lpstr>
      <vt:lpstr>SPOSOBY ROZDRABNIANIA WARZYW</vt:lpstr>
      <vt:lpstr>SPOSOBY ROZDRABNIANIA WARZYW</vt:lpstr>
      <vt:lpstr>SPOSOBY ROZDRABNIANIA WARZYW</vt:lpstr>
      <vt:lpstr>SPOSOBY ROZDRABNIANIA WARZYW</vt:lpstr>
      <vt:lpstr>ZASADY KROJENIA WARZYW</vt:lpstr>
      <vt:lpstr>ZASADY KROJENIA WARZYW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WARZYWA</dc:title>
  <dc:creator>Kierownik</dc:creator>
  <cp:lastModifiedBy>user</cp:lastModifiedBy>
  <cp:revision>10</cp:revision>
  <dcterms:created xsi:type="dcterms:W3CDTF">2014-05-30T19:15:36Z</dcterms:created>
  <dcterms:modified xsi:type="dcterms:W3CDTF">2020-05-24T16:48:15Z</dcterms:modified>
</cp:coreProperties>
</file>