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70" r:id="rId4"/>
    <p:sldId id="267" r:id="rId5"/>
    <p:sldId id="269" r:id="rId6"/>
    <p:sldId id="273" r:id="rId7"/>
    <p:sldId id="263" r:id="rId8"/>
    <p:sldId id="272" r:id="rId9"/>
    <p:sldId id="264" r:id="rId10"/>
    <p:sldId id="265" r:id="rId11"/>
    <p:sldId id="266" r:id="rId12"/>
    <p:sldId id="274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120801A-74E6-4A60-9C73-8CBB176D1AAF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99B0D3C-A761-4D62-AF51-25FA44DA28C3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Pojęcie normy i normalizacji </a:t>
            </a:r>
            <a:r>
              <a:rPr lang="pl-PL" dirty="0"/>
              <a:t>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Cel </a:t>
            </a:r>
            <a:r>
              <a:rPr lang="pl-PL" dirty="0"/>
              <a:t>n</a:t>
            </a:r>
            <a:r>
              <a:rPr lang="pl-PL" dirty="0" smtClean="0"/>
              <a:t>ormalizacji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32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620688"/>
            <a:ext cx="76328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 </a:t>
            </a:r>
            <a:r>
              <a:rPr lang="pl-PL" sz="2000" dirty="0" smtClean="0"/>
              <a:t>Polska Norma - PN </a:t>
            </a:r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dirty="0" smtClean="0"/>
              <a:t>Dokument</a:t>
            </a:r>
            <a:endParaRPr lang="pl-PL" sz="2000" dirty="0"/>
          </a:p>
          <a:p>
            <a:r>
              <a:rPr lang="pl-PL" sz="2000" dirty="0"/>
              <a:t>- stosowany dobrowolnie</a:t>
            </a:r>
          </a:p>
          <a:p>
            <a:r>
              <a:rPr lang="pl-PL" sz="2000" dirty="0"/>
              <a:t> powszechnie dostępny</a:t>
            </a:r>
          </a:p>
          <a:p>
            <a:r>
              <a:rPr lang="pl-PL" sz="2000" dirty="0"/>
              <a:t> przyjęty na zasadzie konsensu</a:t>
            </a:r>
          </a:p>
          <a:p>
            <a:r>
              <a:rPr lang="pl-PL" sz="2000" dirty="0"/>
              <a:t> zatwierdzony przez PKN</a:t>
            </a:r>
          </a:p>
          <a:p>
            <a:endParaRPr lang="pl-PL" sz="2000" dirty="0"/>
          </a:p>
          <a:p>
            <a:r>
              <a:rPr lang="pl-PL" sz="2000" dirty="0"/>
              <a:t>Ustala zasady, wytyczne lub charakterystyki dotyczące różnej działalności i jej wyników.</a:t>
            </a:r>
          </a:p>
          <a:p>
            <a:r>
              <a:rPr lang="pl-PL" sz="2000" dirty="0"/>
              <a:t>Przeznaczony do powszechnego i wielokrotnego stosowania.</a:t>
            </a:r>
          </a:p>
          <a:p>
            <a:endParaRPr lang="pl-PL" sz="2000" dirty="0"/>
          </a:p>
          <a:p>
            <a:r>
              <a:rPr lang="pl-PL" sz="2000" dirty="0"/>
              <a:t>Polska Norma jest tworzona przez zainteresowanych</a:t>
            </a:r>
          </a:p>
          <a:p>
            <a:r>
              <a:rPr lang="pl-PL" sz="2000" dirty="0"/>
              <a:t> i dla zainteresowanych</a:t>
            </a:r>
          </a:p>
        </p:txBody>
      </p:sp>
    </p:spTree>
    <p:extLst>
      <p:ext uri="{BB962C8B-B14F-4D97-AF65-F5344CB8AC3E}">
        <p14:creationId xmlns:p14="http://schemas.microsoft.com/office/powerpoint/2010/main" val="253464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600" y="1556792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Każda norma ma tytuł, symbol i numer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Przykład oznaczenia Polskiej Normy</a:t>
            </a:r>
            <a:r>
              <a:rPr lang="pl-PL" sz="2400" dirty="0">
                <a:solidFill>
                  <a:srgbClr val="FF0000"/>
                </a:solidFill>
              </a:rPr>
              <a:t>: </a:t>
            </a:r>
            <a:r>
              <a:rPr lang="pl-PL" sz="2400" dirty="0" smtClean="0">
                <a:solidFill>
                  <a:srgbClr val="FF0000"/>
                </a:solidFill>
              </a:rPr>
              <a:t>PN-93/A-86034</a:t>
            </a:r>
          </a:p>
          <a:p>
            <a:endParaRPr lang="pl-PL" sz="2400" dirty="0"/>
          </a:p>
          <a:p>
            <a:r>
              <a:rPr lang="pl-PL" sz="2400" dirty="0" smtClean="0"/>
              <a:t>* PN </a:t>
            </a:r>
            <a:r>
              <a:rPr lang="pl-PL" sz="2400" dirty="0"/>
              <a:t>- Polska Norma            </a:t>
            </a:r>
            <a:endParaRPr lang="pl-PL" sz="2400" dirty="0" smtClean="0"/>
          </a:p>
          <a:p>
            <a:r>
              <a:rPr lang="pl-PL" sz="2400" dirty="0" smtClean="0"/>
              <a:t>* 93 </a:t>
            </a:r>
            <a:r>
              <a:rPr lang="pl-PL" sz="2400" dirty="0"/>
              <a:t>– rok ustanowienia normy          </a:t>
            </a:r>
            <a:endParaRPr lang="pl-PL" sz="2400" dirty="0" smtClean="0"/>
          </a:p>
          <a:p>
            <a:r>
              <a:rPr lang="pl-PL" sz="2400" dirty="0" smtClean="0"/>
              <a:t>* A </a:t>
            </a:r>
            <a:r>
              <a:rPr lang="pl-PL" sz="2400" dirty="0"/>
              <a:t>- dział gospodarki narodowej – przemysł spożywczy            </a:t>
            </a:r>
            <a:r>
              <a:rPr lang="pl-PL" sz="2400" dirty="0" smtClean="0"/>
              <a:t>* 86034 </a:t>
            </a:r>
            <a:r>
              <a:rPr lang="pl-PL" sz="2400" dirty="0"/>
              <a:t>- pięciocyfrowy numer, w którym dwie pierwsze cyfry oznaczają grupę wyrobów, a pozostałe trzy są informacją o towarze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056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609850"/>
            <a:ext cx="28003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691680" y="162880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Znak zgodności z Polską Normą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0571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95736" y="1988840"/>
            <a:ext cx="489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Dziękuję za uwagę 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2330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E5C78-957E-46C6-9EE7-31CDDDDD449E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27280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2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43608" y="1484784"/>
            <a:ext cx="66247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Normalizacja </a:t>
            </a:r>
            <a:r>
              <a:rPr lang="pl-PL" sz="2800" dirty="0"/>
              <a:t>jest to działalność mająca na celu uzyskanie optymalnego stopnia uporządkowania w określonej dziedzinie, poprzez ustalenie postanowień przeznaczonych do powszechnego wielokrotnego stosowania, dotyczących istniejących lub możliwych do zaistnienia problemów technicznych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48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141277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Norma to zbiór przepisów techniczno-prawnych gwarantujących powtarzalność i jakość produktu, określających jego cechy i sposoby oceny. Stanowi dokument przyjęty w wyniku porozumienia specjalistów. </a:t>
            </a:r>
          </a:p>
        </p:txBody>
      </p:sp>
    </p:spTree>
    <p:extLst>
      <p:ext uri="{BB962C8B-B14F-4D97-AF65-F5344CB8AC3E}">
        <p14:creationId xmlns:p14="http://schemas.microsoft.com/office/powerpoint/2010/main" val="344062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260647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b="1" dirty="0" smtClean="0"/>
              <a:t>Cele </a:t>
            </a:r>
            <a:r>
              <a:rPr lang="pl-PL" b="1" dirty="0"/>
              <a:t>normalizacji: 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Funkcjonalność – zdolność wyrobu, procesu lub usługi do spełnienia określonych zadań w danych </a:t>
            </a:r>
            <a:r>
              <a:rPr lang="pl-PL" dirty="0" smtClean="0"/>
              <a:t>warunkach</a:t>
            </a:r>
          </a:p>
          <a:p>
            <a:endParaRPr lang="pl-PL" dirty="0"/>
          </a:p>
          <a:p>
            <a:r>
              <a:rPr lang="pl-PL" dirty="0"/>
              <a:t>Kompatybilność – dostosowanie wyrobów, procesów lub usług do łącznego korzystania z nich w określonych warunkach, tak aby spełniały odpowiednie wymagania bez powodowania nieakceptowalnych oddziaływań </a:t>
            </a:r>
            <a:r>
              <a:rPr lang="pl-PL" dirty="0" smtClean="0"/>
              <a:t>wzajemnych</a:t>
            </a:r>
          </a:p>
          <a:p>
            <a:endParaRPr lang="pl-PL" dirty="0"/>
          </a:p>
          <a:p>
            <a:r>
              <a:rPr lang="pl-PL" dirty="0"/>
              <a:t>Zmienność – możliwość zastąpienia jednego wyrobu, procesu lub usługi przez inny , tak aby były spełnione te same </a:t>
            </a:r>
            <a:r>
              <a:rPr lang="pl-PL" dirty="0" smtClean="0"/>
              <a:t>wymagania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81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751344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>
                <a:solidFill>
                  <a:prstClr val="white"/>
                </a:solidFill>
              </a:rPr>
              <a:t>Regulowanie różnorodności – dobór optymalnej liczby rozmiarów lub typów wyrobów, procesów lub usług, tak aby zaspokajały podstawowe </a:t>
            </a:r>
            <a:r>
              <a:rPr lang="pl-PL" dirty="0" smtClean="0">
                <a:solidFill>
                  <a:prstClr val="white"/>
                </a:solidFill>
              </a:rPr>
              <a:t>potrzeby</a:t>
            </a:r>
          </a:p>
          <a:p>
            <a:pPr lvl="0"/>
            <a:endParaRPr lang="pl-PL" dirty="0">
              <a:solidFill>
                <a:prstClr val="white"/>
              </a:solidFill>
            </a:endParaRPr>
          </a:p>
          <a:p>
            <a:pPr lvl="0"/>
            <a:r>
              <a:rPr lang="pl-PL" dirty="0">
                <a:solidFill>
                  <a:prstClr val="white"/>
                </a:solidFill>
              </a:rPr>
              <a:t>Bezpieczeństwo – brak nieakceptowalnego ryzyka </a:t>
            </a:r>
            <a:r>
              <a:rPr lang="pl-PL" dirty="0" smtClean="0">
                <a:solidFill>
                  <a:prstClr val="white"/>
                </a:solidFill>
              </a:rPr>
              <a:t>szkód</a:t>
            </a:r>
          </a:p>
          <a:p>
            <a:pPr lvl="0"/>
            <a:endParaRPr lang="pl-PL" dirty="0">
              <a:solidFill>
                <a:prstClr val="white"/>
              </a:solidFill>
            </a:endParaRPr>
          </a:p>
          <a:p>
            <a:pPr lvl="0"/>
            <a:r>
              <a:rPr lang="pl-PL" dirty="0">
                <a:solidFill>
                  <a:prstClr val="white"/>
                </a:solidFill>
              </a:rPr>
              <a:t>Ochrona środowiska – zabezpieczenie środowiska przed powstawaniem nieakceptowalnych szkód, spowodowanych oddziaływaniem i eksploatacją wyrobów, procesów i </a:t>
            </a:r>
            <a:r>
              <a:rPr lang="pl-PL" dirty="0" smtClean="0">
                <a:solidFill>
                  <a:prstClr val="white"/>
                </a:solidFill>
              </a:rPr>
              <a:t>usług</a:t>
            </a:r>
          </a:p>
          <a:p>
            <a:pPr lvl="0"/>
            <a:endParaRPr lang="pl-PL" dirty="0">
              <a:solidFill>
                <a:prstClr val="white"/>
              </a:solidFill>
            </a:endParaRPr>
          </a:p>
          <a:p>
            <a:pPr lvl="0"/>
            <a:r>
              <a:rPr lang="pl-PL" dirty="0">
                <a:solidFill>
                  <a:prstClr val="white"/>
                </a:solidFill>
              </a:rPr>
              <a:t>Ochrona wyrobu – zabezpieczenie wyrobu przed wpływem warunków klimatycznych lub innych niekorzystnych warunków w czasie eksploatacji, transportu lub przechowywania</a:t>
            </a:r>
          </a:p>
        </p:txBody>
      </p:sp>
    </p:spTree>
    <p:extLst>
      <p:ext uri="{BB962C8B-B14F-4D97-AF65-F5344CB8AC3E}">
        <p14:creationId xmlns:p14="http://schemas.microsoft.com/office/powerpoint/2010/main" val="264436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112474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55576" y="980729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  </a:t>
            </a:r>
            <a:r>
              <a:rPr lang="pl-PL" sz="2400" dirty="0" smtClean="0"/>
              <a:t>PKN – Polski Komitet Normalizacyjny</a:t>
            </a:r>
          </a:p>
          <a:p>
            <a:r>
              <a:rPr lang="pl-PL" sz="2400" dirty="0" smtClean="0"/>
              <a:t> </a:t>
            </a:r>
          </a:p>
          <a:p>
            <a:r>
              <a:rPr lang="pl-PL" sz="2400" dirty="0" smtClean="0"/>
              <a:t>- Od </a:t>
            </a:r>
            <a:r>
              <a:rPr lang="pl-PL" sz="2400" dirty="0"/>
              <a:t>1924 roku jest uznaną krajową jednostką normalizacyjną</a:t>
            </a:r>
          </a:p>
          <a:p>
            <a:r>
              <a:rPr lang="pl-PL" sz="2400" dirty="0" smtClean="0"/>
              <a:t>- Jest </a:t>
            </a:r>
            <a:r>
              <a:rPr lang="pl-PL" sz="2400" dirty="0"/>
              <a:t>właścicielem praw autorskich do Polskich Norm (ale nie opracowuje norm)</a:t>
            </a:r>
          </a:p>
          <a:p>
            <a:r>
              <a:rPr lang="pl-PL" sz="2400" dirty="0" smtClean="0"/>
              <a:t>- Jest </a:t>
            </a:r>
            <a:r>
              <a:rPr lang="pl-PL" sz="2400" dirty="0"/>
              <a:t>jednostką sektora finansów publicznych – nie ma dochodów własnych</a:t>
            </a:r>
          </a:p>
          <a:p>
            <a:r>
              <a:rPr lang="pl-PL" sz="2400" dirty="0"/>
              <a:t> </a:t>
            </a:r>
            <a:r>
              <a:rPr lang="pl-PL" sz="2400" dirty="0" smtClean="0"/>
              <a:t>- Jest </a:t>
            </a:r>
            <a:r>
              <a:rPr lang="pl-PL" sz="2400" dirty="0"/>
              <a:t>elementem europejskiego systemu normalizacyjnego</a:t>
            </a:r>
          </a:p>
        </p:txBody>
      </p:sp>
    </p:spTree>
    <p:extLst>
      <p:ext uri="{BB962C8B-B14F-4D97-AF65-F5344CB8AC3E}">
        <p14:creationId xmlns:p14="http://schemas.microsoft.com/office/powerpoint/2010/main" val="60988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889844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Norma jest dokumentem normatywnym stosowanym na zasadzie dobrowolności, powszechnie dostępnym i zaakceptowanym przez uznaną jednostkę normalizacyjną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Norma ustala zasady, wytyczne lub charakterystyki dotyczące różnej działalności i jej wyników; jest zatwierdzana na zasadzie konsensu, przeznaczona do powszechnego i wielokrotnego stosowania, zaakceptowana przez wszystkie zainteresowane strony jako korzyść dla wszystkich i wprowadza kodeks dobrej praktyki i zasady racjonalnego postępowania przy aktualnym poziomie techniki.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2241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980729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Najważniejsze cele normalizacji sprowadzają się </a:t>
            </a:r>
            <a:r>
              <a:rPr lang="pl-PL" sz="2400" dirty="0" smtClean="0"/>
              <a:t>do:               </a:t>
            </a:r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1. Ochrony interesów konsumenta</a:t>
            </a:r>
          </a:p>
          <a:p>
            <a:r>
              <a:rPr lang="pl-PL" sz="2400" dirty="0" smtClean="0"/>
              <a:t>2. Ochrony jego </a:t>
            </a:r>
            <a:r>
              <a:rPr lang="pl-PL" sz="2400" dirty="0"/>
              <a:t>zdrowia i bezpieczeństwa,</a:t>
            </a:r>
          </a:p>
          <a:p>
            <a:r>
              <a:rPr lang="pl-PL" sz="2400" dirty="0" smtClean="0"/>
              <a:t>3. Ochrony środowiska</a:t>
            </a:r>
            <a:endParaRPr lang="pl-PL" sz="2400" dirty="0"/>
          </a:p>
          <a:p>
            <a:r>
              <a:rPr lang="pl-PL" sz="2400" dirty="0" smtClean="0"/>
              <a:t>4. Ochrony wyrobu </a:t>
            </a:r>
            <a:r>
              <a:rPr lang="pl-PL" sz="2400" dirty="0"/>
              <a:t>(poprzez stworzenie odpowiednich warunków magazynowania, transportu i eksploatacji</a:t>
            </a:r>
          </a:p>
        </p:txBody>
      </p:sp>
    </p:spTree>
    <p:extLst>
      <p:ext uri="{BB962C8B-B14F-4D97-AF65-F5344CB8AC3E}">
        <p14:creationId xmlns:p14="http://schemas.microsoft.com/office/powerpoint/2010/main" val="403048217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TM01859862[[fn=Wielkomiejski popularny]]</Template>
  <TotalTime>50</TotalTime>
  <Words>468</Words>
  <Application>Microsoft Office PowerPoint</Application>
  <PresentationFormat>Pokaz na ekranie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Urban Pop</vt:lpstr>
      <vt:lpstr>Pojęcie normy i normalizacji 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normalizacja</dc:title>
  <dc:creator>Użytkownik systemu Windows</dc:creator>
  <cp:lastModifiedBy>Użytkownik systemu Windows</cp:lastModifiedBy>
  <cp:revision>12</cp:revision>
  <dcterms:created xsi:type="dcterms:W3CDTF">2020-05-31T09:44:28Z</dcterms:created>
  <dcterms:modified xsi:type="dcterms:W3CDTF">2020-05-31T16:41:55Z</dcterms:modified>
</cp:coreProperties>
</file>