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0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2F1D46-4C6D-464C-8E24-96BD8377037C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7366B7-279C-4E86-8686-024E986F034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Mięsna masa mielona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Dobór surowca, składniki dodatkowe i zasady sporządzania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96993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70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1628800"/>
            <a:ext cx="6480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Smażenie wyrobów z masy mielonej nie różni się od smażenia wyrobów w mięsa bitego typu schabowy. Najpierw szybko rumienimy, a później dosmażamy na wolnym ogniu.  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358519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54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547664" y="1916832"/>
            <a:ext cx="5256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dirty="0" smtClean="0">
                <a:solidFill>
                  <a:srgbClr val="FF0000"/>
                </a:solidFill>
              </a:rPr>
              <a:t>Dziękuję za uwagę</a:t>
            </a:r>
            <a:r>
              <a:rPr lang="pl-PL" dirty="0" smtClean="0"/>
              <a:t>. </a:t>
            </a:r>
          </a:p>
          <a:p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3229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1196752"/>
            <a:ext cx="64087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Potrawy z mięsa mielonego należą do potraw tanich i popularnych, bardzo urozmaicających jadłospis. </a:t>
            </a:r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pl-PL" sz="2400" dirty="0" smtClean="0"/>
              <a:t>Do przyrządzania tych potraw nie trzeba wysokiej jakości surowca. </a:t>
            </a:r>
          </a:p>
          <a:p>
            <a:r>
              <a:rPr lang="pl-PL" sz="2400" dirty="0" smtClean="0"/>
              <a:t>Można wykorzystać różnego rodzaju i jakości okrawki mięsa powstałe podczas trybowania i  porcjowania półproduktów.                                 </a:t>
            </a:r>
          </a:p>
          <a:p>
            <a:endParaRPr lang="pl-PL" dirty="0" smtClean="0"/>
          </a:p>
          <a:p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474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1340768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Składniki masy mielonej dzielimy na 4 grupy:</a:t>
            </a:r>
          </a:p>
          <a:p>
            <a:endParaRPr lang="pl-PL" dirty="0"/>
          </a:p>
          <a:p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Podstawowe – mięso chude i tłuste</a:t>
            </a:r>
          </a:p>
          <a:p>
            <a:pPr marL="342900" indent="-342900">
              <a:buAutoNum type="arabicPeriod"/>
            </a:pPr>
            <a:r>
              <a:rPr lang="pl-PL" dirty="0" smtClean="0"/>
              <a:t>Spulchniające –  moczone czerstwe pieczywo, gotowane kasze, ziemniaki, warzywa</a:t>
            </a:r>
          </a:p>
          <a:p>
            <a:pPr marL="342900" indent="-342900">
              <a:buAutoNum type="arabicPeriod"/>
            </a:pPr>
            <a:r>
              <a:rPr lang="pl-PL" dirty="0" smtClean="0"/>
              <a:t>Wiążące- sklejające – jaja, mąka ziemniaczana, kasza manna</a:t>
            </a:r>
          </a:p>
          <a:p>
            <a:pPr marL="342900" indent="-342900">
              <a:buAutoNum type="arabicPeriod"/>
            </a:pPr>
            <a:r>
              <a:rPr lang="pl-PL" dirty="0" smtClean="0"/>
              <a:t>Smakowe- sól, pieprz, zioła, zielenina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49080"/>
            <a:ext cx="4364335" cy="182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66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1628800"/>
            <a:ext cx="64087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Masa mielona mięsna sporządzona z samego chudego mięsa jest zbyt twarda i sucha. </a:t>
            </a:r>
          </a:p>
          <a:p>
            <a:r>
              <a:rPr lang="pl-PL" sz="2400" dirty="0" smtClean="0"/>
              <a:t>Z tłustego mocno się wytapia podczas obróbki cieplnej powodując duże ubytki .</a:t>
            </a:r>
          </a:p>
          <a:p>
            <a:r>
              <a:rPr lang="pl-PL" sz="2400" dirty="0" smtClean="0"/>
              <a:t> </a:t>
            </a:r>
          </a:p>
          <a:p>
            <a:r>
              <a:rPr lang="pl-PL" sz="2400" dirty="0" smtClean="0"/>
              <a:t>Mięso przed zmieleniem powinno być dobrze schłodzone. Wielokrotne mielenie powoduje ogrzewanie się masy mięsnej i częściową denaturację najdelikatniejszych białek mięsa.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884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1556792"/>
            <a:ext cx="6624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Tablerowanie</a:t>
            </a:r>
            <a:r>
              <a:rPr lang="pl-PL" dirty="0" smtClean="0"/>
              <a:t> –( macerowanie)  - to mieszanie wszystkich składników masy mielonej . </a:t>
            </a:r>
          </a:p>
          <a:p>
            <a:r>
              <a:rPr lang="pl-PL" dirty="0" smtClean="0"/>
              <a:t>Masa staje się spoista,  a dzięki wtłoczonemu powietrzu, wyroby są pulchne. </a:t>
            </a:r>
          </a:p>
          <a:p>
            <a:endParaRPr lang="pl-PL" dirty="0" smtClean="0"/>
          </a:p>
          <a:p>
            <a:r>
              <a:rPr lang="pl-PL" dirty="0" smtClean="0"/>
              <a:t>Cel  </a:t>
            </a:r>
            <a:r>
              <a:rPr lang="pl-PL" dirty="0" err="1" smtClean="0"/>
              <a:t>tablerowania</a:t>
            </a:r>
            <a:r>
              <a:rPr lang="pl-PL" dirty="0" smtClean="0"/>
              <a:t> mięsa -  dokładne połączenie wszystkich składników masy mielonej .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38" y="3573016"/>
            <a:ext cx="273367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344119" y="558924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Charakterystyka  składników masy mielonej - tabelka – kolejny slajd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524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3132"/>
              </p:ext>
            </p:extLst>
          </p:nvPr>
        </p:nvGraphicFramePr>
        <p:xfrm>
          <a:off x="251520" y="548680"/>
          <a:ext cx="8640961" cy="544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082"/>
                <a:gridCol w="3201438"/>
                <a:gridCol w="2664296"/>
                <a:gridCol w="1296145"/>
              </a:tblGrid>
              <a:tr h="50405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Składniki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Charakterystyka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Znaczenie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Podstawowe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l-PL" sz="1200" dirty="0" smtClean="0"/>
                        <a:t>- Mięso: różnych gatunków zwierząt,</a:t>
                      </a:r>
                      <a:r>
                        <a:rPr lang="pl-PL" sz="1200" baseline="0" dirty="0" smtClean="0"/>
                        <a:t> gorszej jakości poprzerastane tkanką łączną,  okrawki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dirty="0" smtClean="0"/>
                        <a:t>Wskazane jest łączenie mięsa (np. wołowego) z tłustym np. wieprzowym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dirty="0" smtClean="0"/>
                        <a:t>W potrawach dietetycznych</a:t>
                      </a:r>
                      <a:r>
                        <a:rPr lang="pl-PL" sz="1200" baseline="0" dirty="0" smtClean="0"/>
                        <a:t> tłuszcz zastępuje się masłem utartym żółtkami</a:t>
                      </a:r>
                      <a:r>
                        <a:rPr lang="pl-PL" sz="1200" dirty="0" smtClean="0"/>
                        <a:t>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2:1</a:t>
                      </a:r>
                    </a:p>
                    <a:p>
                      <a:r>
                        <a:rPr lang="pl-PL" sz="1200" dirty="0" smtClean="0"/>
                        <a:t>(chude: tłuste)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Spulchniające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dirty="0" smtClean="0"/>
                        <a:t>Pieczywo pszenne czerstwe, namoczone w mleku, wywrze, wodzie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dirty="0" smtClean="0"/>
                        <a:t>Ugotowane</a:t>
                      </a:r>
                      <a:r>
                        <a:rPr lang="pl-PL" sz="1200" baseline="0" dirty="0" smtClean="0"/>
                        <a:t> ciepłe: ziemniaki , kasze, warzywa strączkowe, grzyby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baseline="0" dirty="0" smtClean="0"/>
                        <a:t>Częściowo dodawana jest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-źródło</a:t>
                      </a:r>
                      <a:r>
                        <a:rPr lang="pl-PL" sz="1200" baseline="0" dirty="0" smtClean="0"/>
                        <a:t> wody niezbędnej do pęcznienia kolagenu, -  źródło dodatkowych cech smakowych, - oddzielenie cząsteczek mięsa w masie i uniemożliwienie zbijania się ich na skutek ścinania się białka  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20% masy mięsnej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Sklejające</a:t>
                      </a:r>
                    </a:p>
                    <a:p>
                      <a:r>
                        <a:rPr lang="pl-PL" sz="1200" baseline="0" dirty="0" smtClean="0"/>
                        <a:t>(wiążące) 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 Jaja, mąka, ziemniaczana, kasza manna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</a:t>
                      </a:r>
                      <a:r>
                        <a:rPr lang="pl-PL" sz="1200" baseline="0" dirty="0" smtClean="0"/>
                        <a:t> Wiążą poszczególne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 duże (75g)lub  10-20g</a:t>
                      </a:r>
                      <a:r>
                        <a:rPr lang="pl-PL" sz="1200" baseline="0" dirty="0" smtClean="0"/>
                        <a:t> </a:t>
                      </a:r>
                      <a:r>
                        <a:rPr lang="pl-PL" sz="1200" dirty="0" smtClean="0"/>
                        <a:t>mąki</a:t>
                      </a:r>
                      <a:r>
                        <a:rPr lang="pl-PL" sz="1200" baseline="0" dirty="0" smtClean="0"/>
                        <a:t> lub kaszy manny na 1000g mięsa</a:t>
                      </a:r>
                      <a:r>
                        <a:rPr lang="pl-PL" sz="1200" dirty="0" smtClean="0"/>
                        <a:t> 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Smakowe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 Sól, pieprz, zioła,</a:t>
                      </a:r>
                      <a:r>
                        <a:rPr lang="pl-PL" sz="1200" baseline="0" dirty="0" smtClean="0"/>
                        <a:t>(majeranek, lubczyk, mięta, zeszklona cebula, czosnek, wiórki chrzanu) zielenina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Smak i aromat potrawy,</a:t>
                      </a:r>
                      <a:r>
                        <a:rPr lang="pl-PL" sz="1200" baseline="0" dirty="0" smtClean="0"/>
                        <a:t>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79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49683" y="1340768"/>
            <a:ext cx="66247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Schemat produkcji mięsnej masy mielonej</a:t>
            </a:r>
          </a:p>
          <a:p>
            <a:endParaRPr lang="pl-PL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pl-PL" dirty="0" smtClean="0"/>
              <a:t>Mięso – mielenie 1-2 krotne</a:t>
            </a:r>
          </a:p>
          <a:p>
            <a:pPr marL="342900" indent="-342900">
              <a:buAutoNum type="arabicPeriod"/>
            </a:pPr>
            <a:r>
              <a:rPr lang="pl-PL" dirty="0" smtClean="0"/>
              <a:t>Bułka czerstwa- moczenie w mleku,  odciśnięcie i mielenie z mięsem</a:t>
            </a:r>
          </a:p>
          <a:p>
            <a:pPr marL="342900" indent="-342900">
              <a:buAutoNum type="arabicPeriod"/>
            </a:pPr>
            <a:r>
              <a:rPr lang="pl-PL" dirty="0" smtClean="0"/>
              <a:t>Cebula – krojenie i zeszklenie </a:t>
            </a:r>
          </a:p>
          <a:p>
            <a:pPr marL="342900" indent="-342900">
              <a:buAutoNum type="arabicPeriod"/>
            </a:pPr>
            <a:r>
              <a:rPr lang="pl-PL" dirty="0" smtClean="0"/>
              <a:t>Jaja – dezynfekcja i wybijanie</a:t>
            </a:r>
          </a:p>
          <a:p>
            <a:pPr marL="342900" indent="-342900">
              <a:buAutoNum type="arabicPeriod"/>
            </a:pPr>
            <a:r>
              <a:rPr lang="pl-PL" dirty="0" smtClean="0"/>
              <a:t>Dodatki smakowe - sól, pieprz, czosnek, zioła</a:t>
            </a:r>
          </a:p>
          <a:p>
            <a:pPr marL="342900" indent="-342900">
              <a:buAutoNum type="arabicPeriod"/>
            </a:pPr>
            <a:r>
              <a:rPr lang="pl-PL" dirty="0" smtClean="0"/>
              <a:t>Połącz3nie wszystkich składników i wyrabianie masy</a:t>
            </a:r>
          </a:p>
          <a:p>
            <a:pPr marL="342900" indent="-342900">
              <a:buAutoNum type="arabicPeriod"/>
            </a:pPr>
            <a:r>
              <a:rPr lang="pl-PL" dirty="0" smtClean="0"/>
              <a:t>Formowanie</a:t>
            </a:r>
          </a:p>
          <a:p>
            <a:pPr marL="342900" indent="-342900">
              <a:buAutoNum type="arabicPeriod"/>
            </a:pPr>
            <a:r>
              <a:rPr lang="pl-PL" dirty="0" smtClean="0"/>
              <a:t>Wykańczanie</a:t>
            </a:r>
          </a:p>
          <a:p>
            <a:pPr marL="342900" indent="-342900">
              <a:buAutoNum type="arabicPeriod"/>
            </a:pPr>
            <a:r>
              <a:rPr lang="pl-PL" dirty="0" smtClean="0"/>
              <a:t>Obróbka cieplna – np. smażenie, pieczenie, duszenie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15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91680" y="1628800"/>
            <a:ext cx="597666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Asortyment potraw z mięsnej masy mielonej:</a:t>
            </a:r>
          </a:p>
          <a:p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Gotowanych – pulpety(okrągłe)</a:t>
            </a:r>
          </a:p>
          <a:p>
            <a:endParaRPr lang="pl-PL" dirty="0" smtClean="0"/>
          </a:p>
          <a:p>
            <a:r>
              <a:rPr lang="pl-PL" dirty="0" smtClean="0"/>
              <a:t>2)   Duszonych – klopsiki (owalne), zrazy(wałek)</a:t>
            </a:r>
          </a:p>
          <a:p>
            <a:endParaRPr lang="pl-PL" dirty="0"/>
          </a:p>
          <a:p>
            <a:r>
              <a:rPr lang="pl-PL" dirty="0" smtClean="0"/>
              <a:t>3)    Smażonych – kotlet mielony (owalny), kotlet pożarski (owalny), sznycel ministerski ( prostokątny) </a:t>
            </a:r>
          </a:p>
          <a:p>
            <a:endParaRPr lang="pl-PL" dirty="0" smtClean="0"/>
          </a:p>
          <a:p>
            <a:r>
              <a:rPr lang="pl-PL" dirty="0" smtClean="0"/>
              <a:t>4)    Pieczonych – klops (wałek) , pieczeń rzymska                ( kształt rolady) 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4752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23622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58219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52" y="980728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45744"/>
            <a:ext cx="178117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332" y="3717032"/>
            <a:ext cx="18192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631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156</TotalTime>
  <Words>500</Words>
  <Application>Microsoft Office PowerPoint</Application>
  <PresentationFormat>Pokaz na ekranie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Austin</vt:lpstr>
      <vt:lpstr>Mięsna masa mielona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Mięsna masa mielona</dc:title>
  <dc:creator>Użytkownik systemu Windows</dc:creator>
  <cp:lastModifiedBy>Użytkownik systemu Windows</cp:lastModifiedBy>
  <cp:revision>19</cp:revision>
  <dcterms:created xsi:type="dcterms:W3CDTF">2020-05-02T13:45:24Z</dcterms:created>
  <dcterms:modified xsi:type="dcterms:W3CDTF">2020-05-03T08:04:25Z</dcterms:modified>
</cp:coreProperties>
</file>