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CF2FCA2-9E7C-4749-9D75-5632F486A401}" type="datetimeFigureOut">
              <a:rPr lang="pl-PL" smtClean="0"/>
              <a:t>21.05.2019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32C2973-C1C4-46A2-9245-CCB973695B92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FCA2-9E7C-4749-9D75-5632F486A401}" type="datetimeFigureOut">
              <a:rPr lang="pl-PL" smtClean="0"/>
              <a:t>21.05.2019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2973-C1C4-46A2-9245-CCB973695B9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FCA2-9E7C-4749-9D75-5632F486A401}" type="datetimeFigureOut">
              <a:rPr lang="pl-PL" smtClean="0"/>
              <a:t>21.05.2019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2973-C1C4-46A2-9245-CCB973695B9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FCA2-9E7C-4749-9D75-5632F486A401}" type="datetimeFigureOut">
              <a:rPr lang="pl-PL" smtClean="0"/>
              <a:t>21.05.2019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2973-C1C4-46A2-9245-CCB973695B9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FCA2-9E7C-4749-9D75-5632F486A401}" type="datetimeFigureOut">
              <a:rPr lang="pl-PL" smtClean="0"/>
              <a:t>21.05.2019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2973-C1C4-46A2-9245-CCB973695B9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FCA2-9E7C-4749-9D75-5632F486A401}" type="datetimeFigureOut">
              <a:rPr lang="pl-PL" smtClean="0"/>
              <a:t>21.05.2019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2973-C1C4-46A2-9245-CCB973695B9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FCA2-9E7C-4749-9D75-5632F486A401}" type="datetimeFigureOut">
              <a:rPr lang="pl-PL" smtClean="0"/>
              <a:t>21.05.2019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2973-C1C4-46A2-9245-CCB973695B9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FCA2-9E7C-4749-9D75-5632F486A401}" type="datetimeFigureOut">
              <a:rPr lang="pl-PL" smtClean="0"/>
              <a:t>21.05.2019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2973-C1C4-46A2-9245-CCB973695B9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FCA2-9E7C-4749-9D75-5632F486A401}" type="datetimeFigureOut">
              <a:rPr lang="pl-PL" smtClean="0"/>
              <a:t>21.05.2019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2973-C1C4-46A2-9245-CCB973695B9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FCA2-9E7C-4749-9D75-5632F486A401}" type="datetimeFigureOut">
              <a:rPr lang="pl-PL" smtClean="0"/>
              <a:t>21.05.2019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2973-C1C4-46A2-9245-CCB973695B92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2FCA2-9E7C-4749-9D75-5632F486A401}" type="datetimeFigureOut">
              <a:rPr lang="pl-PL" smtClean="0"/>
              <a:t>21.05.2019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2973-C1C4-46A2-9245-CCB973695B9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CF2FCA2-9E7C-4749-9D75-5632F486A401}" type="datetimeFigureOut">
              <a:rPr lang="pl-PL" smtClean="0"/>
              <a:t>21.05.2019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32C2973-C1C4-46A2-9245-CCB973695B92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Maszyny i urządzenia do mycia i wyparzania naczyń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Organizacja pracy podczas mycia ręcznego i mechanicznego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674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1043608" y="1340768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Do mycia i wyparzania naczyń w zakładzie gastronomicznym  służą zmywarki. </a:t>
            </a:r>
          </a:p>
          <a:p>
            <a:endParaRPr lang="pl-PL" sz="2400" dirty="0" smtClean="0"/>
          </a:p>
          <a:p>
            <a:r>
              <a:rPr lang="pl-PL" sz="2400" u="sng" dirty="0" smtClean="0"/>
              <a:t>Podział zmywarek ze względu na konstrukcję i zasady działania</a:t>
            </a:r>
            <a:r>
              <a:rPr lang="pl-PL" sz="2400" dirty="0" smtClean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400" dirty="0" smtClean="0"/>
              <a:t>Maszyny o działaniu okresowym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 – komorowe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-  kapturowe</a:t>
            </a:r>
          </a:p>
          <a:p>
            <a:r>
              <a:rPr lang="pl-PL" sz="2400" dirty="0" smtClean="0"/>
              <a:t>2.  Maszyny o działaniu ciągłym - tunelowe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43112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57437"/>
            <a:ext cx="2143125" cy="2583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95538"/>
            <a:ext cx="1368152" cy="254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88840"/>
            <a:ext cx="3384376" cy="276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971600" y="126876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Zmywarka komorowa czołowa i kapturowa  oraz tunelowa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4627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1340768"/>
            <a:ext cx="73448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Różne rodzaje mytych naczyń i intensywność ich zabrudzenia spowodowały wyprodukowanie maszyn o różnym przeznaczeniu</a:t>
            </a:r>
            <a:r>
              <a:rPr lang="pl-PL" dirty="0" smtClean="0"/>
              <a:t>. </a:t>
            </a:r>
          </a:p>
          <a:p>
            <a:endParaRPr lang="pl-PL" dirty="0" smtClean="0"/>
          </a:p>
          <a:p>
            <a:r>
              <a:rPr lang="pl-PL" sz="2400" u="sng" dirty="0" smtClean="0"/>
              <a:t>Ze względu na przeznaczenie wyróżniamy zmywarki</a:t>
            </a:r>
            <a:r>
              <a:rPr lang="pl-PL" sz="2400" dirty="0" smtClean="0"/>
              <a:t>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Uniwersalne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Do naczyń stołowych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Do naczyń szklanych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Do sztućców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Naczyń  kuchennych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2950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5616" y="1196752"/>
            <a:ext cx="65527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Zmywarki  komorowe posiadają 1 komorę w której odbywa się proces mycia , płukania, nabłyszczania, wyparzania i suszenia naczyń. </a:t>
            </a:r>
          </a:p>
          <a:p>
            <a:r>
              <a:rPr lang="pl-PL" sz="2400" dirty="0" smtClean="0"/>
              <a:t>Podział zmywarek komorowych ze względu na sposób otwierania: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pl-PL" sz="2400" dirty="0" smtClean="0"/>
              <a:t>Czołowe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pl-PL" sz="2400" dirty="0" smtClean="0"/>
              <a:t>Kapturowe – otwierane do góry</a:t>
            </a:r>
          </a:p>
          <a:p>
            <a:r>
              <a:rPr lang="pl-PL" sz="2400" dirty="0" smtClean="0"/>
              <a:t>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73386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33365" y="2204864"/>
            <a:ext cx="3367027" cy="220577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Maszyny do mycia naczyń o działaniu ciągłym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Zmywarki tunelowe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0837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1268760"/>
            <a:ext cx="66967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Proces mycia w maszynach tunelowych odbywa się przy takich samych parametrach jak w przypadku zmywarek komorowych. </a:t>
            </a:r>
          </a:p>
          <a:p>
            <a:endParaRPr lang="pl-PL" sz="2400" dirty="0" smtClean="0"/>
          </a:p>
          <a:p>
            <a:r>
              <a:rPr lang="pl-PL" sz="2400" dirty="0" smtClean="0"/>
              <a:t>Dodatkowo wyposażone są one w funkcję: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l-PL" sz="2400" dirty="0" smtClean="0"/>
              <a:t>mycia wstępnego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pl-PL" sz="2400" dirty="0" smtClean="0"/>
              <a:t>podwójnego płukania </a:t>
            </a:r>
            <a:endParaRPr lang="pl-PL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pl-PL" sz="2400" dirty="0" smtClean="0"/>
              <a:t>suszenia. </a:t>
            </a:r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988765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9008" y="1481344"/>
            <a:ext cx="67687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/>
              <a:t>Różnice między zmywarką kapturową, a tunelową: </a:t>
            </a:r>
          </a:p>
          <a:p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Sposób załadowania i wyładowania naczyń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Wielkość maszyny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Wydajność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Możliwość mycia dużych przedmiotów np. termosy, kosze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218968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87088" y="1469952"/>
            <a:ext cx="6840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Strefy mycia w zmywarkach tunelowych :</a:t>
            </a:r>
          </a:p>
          <a:p>
            <a:endParaRPr lang="pl-PL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Płukania wstępnego – (zimna woda)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Mycia właściwego  temp. 60C z dozowanym automatycznie detergentem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Płukania i wyparzania – temp. 80-90 C ze środkiem ułatwiającym płukanie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400" dirty="0" smtClean="0"/>
              <a:t>Suszenia  - powietrze  o niskiej wilgotności i temp. 85C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23477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1052736"/>
            <a:ext cx="62646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Brudne naczynia ładowane są na podajnik taśmowy z jednej strony maszyny a czyste odbierane z drugiej. </a:t>
            </a:r>
          </a:p>
          <a:p>
            <a:endParaRPr lang="pl-PL" sz="2400" dirty="0" smtClean="0"/>
          </a:p>
          <a:p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Podział zmywarek tunelowych:</a:t>
            </a:r>
          </a:p>
          <a:p>
            <a:pPr marL="342900" indent="-342900">
              <a:buFont typeface="+mj-lt"/>
              <a:buAutoNum type="alphaLcPeriod"/>
            </a:pPr>
            <a:r>
              <a:rPr lang="pl-PL" sz="2400" dirty="0" smtClean="0"/>
              <a:t>Zmywarki z transportem naczyń w koszach</a:t>
            </a:r>
          </a:p>
          <a:p>
            <a:pPr marL="342900" indent="-342900">
              <a:buFont typeface="+mj-lt"/>
              <a:buAutoNum type="alphaLcPeriod"/>
            </a:pPr>
            <a:r>
              <a:rPr lang="pl-PL" sz="2400" dirty="0" smtClean="0"/>
              <a:t>Zmywarki z transportem naczyń na  taśmociągu z odpowiednimi zagłębieniami </a:t>
            </a:r>
          </a:p>
          <a:p>
            <a:endParaRPr lang="pl-PL" sz="2400" dirty="0"/>
          </a:p>
          <a:p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92085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41" y="915422"/>
            <a:ext cx="4374815" cy="215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79" y="3068960"/>
            <a:ext cx="6387021" cy="310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99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5616" y="1268760"/>
            <a:ext cx="69847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Ze względu na obowiązek utrzymania czystości w  zakładach przetwarzających produkty spożywcze należy dobierać odpowiednie środki czystości , poznać i stosować zasady ich działania, korzystać z odpowiednich urządzeń i maszyn zapewniających właściwe przeprowadzenie procesów mycia, czyszczenia i dezynfekcji.</a:t>
            </a:r>
          </a:p>
          <a:p>
            <a:r>
              <a:rPr lang="pl-PL" sz="2400" dirty="0" smtClean="0"/>
              <a:t>Nie zachowanie należytej czystości w czasie produkcji gastronomicznej i  obrocie środkami spożywczymi skutkuje karą grzywny.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380389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547260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29000"/>
            <a:ext cx="439248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860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5492923" cy="279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6720"/>
            <a:ext cx="561662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0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836712"/>
            <a:ext cx="756084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Zasady eksploatacji zmywarek:</a:t>
            </a:r>
          </a:p>
          <a:p>
            <a:endParaRPr lang="pl-PL" sz="28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dirty="0" smtClean="0"/>
              <a:t>Stosować się do instrukcji obsługi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dirty="0" smtClean="0"/>
              <a:t>Wykorzystywać urządzenie zgodnie z przeznaczeniem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dirty="0" smtClean="0"/>
              <a:t>Kontrola zaworu spustowego przed uruchomieniem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dirty="0" smtClean="0"/>
              <a:t>Skontrolować informacje na panelu sterowania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dirty="0" smtClean="0"/>
              <a:t>Po zakończeniu włączyć funkcję </a:t>
            </a:r>
            <a:r>
              <a:rPr lang="pl-PL" sz="2800" dirty="0" err="1" smtClean="0"/>
              <a:t>samoczyszczenia</a:t>
            </a:r>
            <a:r>
              <a:rPr lang="pl-PL" sz="2800" dirty="0"/>
              <a:t> </a:t>
            </a:r>
            <a:r>
              <a:rPr lang="pl-PL" sz="2800" dirty="0" smtClean="0"/>
              <a:t>( jeśli zmywarka posiada taką funkcję)</a:t>
            </a:r>
          </a:p>
          <a:p>
            <a:pPr marL="285750" indent="-285750">
              <a:buFont typeface="Wingdings" pitchFamily="2" charset="2"/>
              <a:buChar char="ü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76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764704"/>
            <a:ext cx="756084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</a:t>
            </a:r>
            <a:endParaRPr lang="pl-PL" sz="28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dirty="0" smtClean="0"/>
              <a:t>Odłączyć zasilanie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dirty="0" smtClean="0"/>
              <a:t>Oczyścić sita i dysze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dirty="0" smtClean="0"/>
              <a:t>Uporządkować miejsce pracy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dirty="0" smtClean="0"/>
              <a:t>Konserwację prowadzić zgodnie z DTR( Dokumentacją Techniczno- Rozruchową)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dirty="0" smtClean="0"/>
              <a:t>Sprawdzać docisk śrub, nakrętek, napięcia pasków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pl-PL" sz="2800" dirty="0" smtClean="0"/>
              <a:t>Prace serwisowe i konserwacyjne zlecać osobom upoważnionym</a:t>
            </a:r>
          </a:p>
          <a:p>
            <a:pPr marL="285750" indent="-285750">
              <a:buFont typeface="Wingdings" pitchFamily="2" charset="2"/>
              <a:buChar char="ü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2059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572000" y="2348880"/>
            <a:ext cx="3456384" cy="216024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Urządzenia i </a:t>
            </a:r>
            <a:r>
              <a:rPr lang="pl-PL" dirty="0"/>
              <a:t>ś</a:t>
            </a:r>
            <a:r>
              <a:rPr lang="pl-PL" dirty="0" smtClean="0"/>
              <a:t>rodki do utrzymania czystości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561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1340768"/>
            <a:ext cx="74888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 każdym zakładzie gastronomicznym porządki przeprowadza się: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l-PL" sz="2400" dirty="0" smtClean="0"/>
              <a:t>doraźnie ( w trakcie procesu produkcyjnego)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l-PL" sz="2400" dirty="0" smtClean="0"/>
              <a:t>codziennie ( po każdej zmianie i na koniec dnia)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l-PL" sz="2400" dirty="0"/>
              <a:t>o</a:t>
            </a:r>
            <a:r>
              <a:rPr lang="pl-PL" sz="2400" dirty="0" smtClean="0"/>
              <a:t>kresowo (co kilka dni) </a:t>
            </a:r>
          </a:p>
          <a:p>
            <a:r>
              <a:rPr lang="pl-PL" sz="2400" dirty="0" smtClean="0"/>
              <a:t>Wszystkie czynności należy wykonywać zgodnie z przyjętymi procedurami. Ich efektem jest usunięcie nieczystości poprodukcyjnych, kurzu, brudu, i zanieczyszczeń mikrobiologicznych w pomieszczeniach , używanych urządzeniach i sprzęcie, a także utrzymanie higieny pracowników.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1749164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3608" y="1196752"/>
            <a:ext cx="67687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/>
              <a:t>Sprzęt wykorzystywany do utrzymywania czystości: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Odkurzacze do pracy na sucho i sucho-mokro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Urządzenia do prania wykładzin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Maszyny wielofunkcyjne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Odkurzacze  przemysłowe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err="1" smtClean="0"/>
              <a:t>Szorowarki</a:t>
            </a:r>
            <a:endParaRPr lang="pl-PL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Polerki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Automaty szorująco- zbierające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Zamiatarki bezpyłowe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Zamiatarki uliczne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2400" dirty="0" smtClean="0"/>
              <a:t>Ręczne zestawy do utrzymania czystości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945282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1196752"/>
            <a:ext cx="71287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/>
              <a:t>Do utrzymania czystości niezbędny jest również drobny sprzęt: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l-PL" sz="2400" dirty="0" err="1" smtClean="0"/>
              <a:t>Mopy</a:t>
            </a:r>
            <a:r>
              <a:rPr lang="pl-PL" sz="2400" dirty="0" smtClean="0"/>
              <a:t>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l-PL" sz="2400" dirty="0" smtClean="0"/>
              <a:t>Wiadra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l-PL" sz="2400" dirty="0" smtClean="0"/>
              <a:t>Ścierki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l-PL" sz="2400" dirty="0" smtClean="0"/>
              <a:t>Gąbki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l-PL" sz="2400" dirty="0" smtClean="0"/>
              <a:t>Szczotki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l-PL" sz="2400" dirty="0" smtClean="0"/>
              <a:t>Sprzęt do mycia okien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l-PL" sz="2400" dirty="0" smtClean="0"/>
              <a:t>Parownice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l-PL" sz="2400" dirty="0" smtClean="0"/>
              <a:t>Dozowniki do środków myjących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l-PL" sz="2400" dirty="0" smtClean="0"/>
              <a:t>Rękawice ochronne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l-PL" sz="2400" dirty="0" smtClean="0"/>
              <a:t>Środki czystości 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28663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43608" y="908720"/>
            <a:ext cx="68407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Obecnie na rynku znajduje się bardzo duży wybór środków myjących, dezynfekcyjnych, odtłuszczających, nabłyszczających. </a:t>
            </a:r>
          </a:p>
          <a:p>
            <a:r>
              <a:rPr lang="pl-PL" sz="2400" dirty="0" smtClean="0"/>
              <a:t>Występują jako koncentraty lub środki do bezpośredniego użycia. </a:t>
            </a:r>
          </a:p>
          <a:p>
            <a:r>
              <a:rPr lang="pl-PL" sz="2400" dirty="0" smtClean="0"/>
              <a:t>Mają  postać płynów, proszków, granulatów, żeli, tabletek, piany. </a:t>
            </a:r>
          </a:p>
          <a:p>
            <a:r>
              <a:rPr lang="pl-PL" sz="2400" dirty="0" smtClean="0"/>
              <a:t>Mogą mieć specjalistyczne przeznaczenie np.: do szkła, do płytek, do paneli, do stali nierdzewnej, srebra, tworzyw sztucznych.  Wyróżniamy również środki do mycia ręcznego i mechanicznego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6267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971600" y="1196752"/>
            <a:ext cx="6480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Wszystkie środki powinny zapewniać wysoki standard higieny, nie zagrażać środowisku naturalnemu, nieść jak najmniejsze ryzyko dla obróbki żywności.</a:t>
            </a:r>
          </a:p>
          <a:p>
            <a:r>
              <a:rPr lang="pl-PL" sz="2400" dirty="0" smtClean="0"/>
              <a:t>Pracownicy wykonujący prace porządkowe muszą systematycznie uczestniczyć w szkoleniach, stosować się do zaleceń producentów środków czystości i postępować zgodnie z zasadami GHP i GM</a:t>
            </a:r>
            <a:r>
              <a:rPr lang="pl-PL" dirty="0" smtClean="0"/>
              <a:t>P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8447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23592" y="764704"/>
            <a:ext cx="691276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Na jakość świadczonych usług gastronomicznych , oprócz smakowitości potraw , atmosfery w lokalu, jego wystroju, miłej obsługi wpływa przede wszystkim poziom sanitarno-higieniczny zakładu. Zapewnienie higieny produkcji  i obsługi konsumentów jest możliwe dzięki użytkowaniu nowoczesnych, wydajnych i bezpiecznych urządzeń  i maszyn do mycia naczyń kuchennych i stołowych oraz odpowiednich środków.</a:t>
            </a:r>
          </a:p>
          <a:p>
            <a:r>
              <a:rPr lang="pl-PL" sz="2400" dirty="0" smtClean="0"/>
              <a:t>Proces mycia organizuje się odpowiednio do potrzeb danego zakładu. 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231478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230425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2946305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880" y="1340768"/>
            <a:ext cx="23431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280831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75348"/>
            <a:ext cx="2808312" cy="211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569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68" y="116499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918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39604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176" y="3573016"/>
            <a:ext cx="3390900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63" y="109184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090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4032448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09634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021" y="3861048"/>
            <a:ext cx="2295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08648"/>
            <a:ext cx="2719189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8269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29051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8498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23109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57546"/>
            <a:ext cx="24479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9002"/>
            <a:ext cx="25146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46921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0912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50" y="1397918"/>
            <a:ext cx="29337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86732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17032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97918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212976"/>
            <a:ext cx="20669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6876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052736"/>
            <a:ext cx="398849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432048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83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nalezione obrazy dla zapytania zmywanie  naczyÅ stoÅowych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439248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36004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934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1052736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Naczynia można myć ręcznie lecz coraz częściej zakłady proces ten prowadzą mechanicznie z wykorzystaniem maszyn o różnym znaczeniu , wielkości i zasadach działania.</a:t>
            </a:r>
          </a:p>
          <a:p>
            <a:r>
              <a:rPr lang="pl-PL" sz="2400" dirty="0" smtClean="0"/>
              <a:t>Mycie naczyń bez względu na metodę ( ręcznie lub mechanicznie) musi skutkować usunięciem zanieczyszczeń mechanicznych, chemicznych i mikrobiologicznych. </a:t>
            </a:r>
            <a:endParaRPr lang="pl-PL" sz="2400" dirty="0"/>
          </a:p>
          <a:p>
            <a:r>
              <a:rPr lang="pl-PL" sz="2400" dirty="0" smtClean="0"/>
              <a:t>Aby osiągnąć odpowiedni stan higieniczny zastawy i wyposażenia czynności należy wykonać w następującej kolejności: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4610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5616" y="1268760"/>
            <a:ext cx="6480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l-PL" sz="2400" dirty="0" smtClean="0"/>
              <a:t>Dostarczenie brudnych naczyń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400" dirty="0" smtClean="0"/>
              <a:t>Segregowanie naczyń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400" dirty="0" smtClean="0"/>
              <a:t>Usunięcie resztek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400" dirty="0" smtClean="0"/>
              <a:t>Wstępne płukanie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400" dirty="0" smtClean="0"/>
              <a:t>Mycie właściwe ( ręczne lub mechaniczne)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400" dirty="0" smtClean="0"/>
              <a:t>Płukanie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400" dirty="0" smtClean="0"/>
              <a:t>Ustawianie czystych naczyń w szafach, przekazanie do ekspedycji lub kuchni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l-PL" sz="2400" dirty="0" smtClean="0"/>
              <a:t>Odprowadzenie odpadów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80009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2401336"/>
          </a:xfrm>
        </p:spPr>
        <p:txBody>
          <a:bodyPr>
            <a:normAutofit/>
          </a:bodyPr>
          <a:lstStyle/>
          <a:p>
            <a:r>
              <a:rPr lang="pl-PL" dirty="0" smtClean="0"/>
              <a:t>Maszyny do mycia i wyparzania naczyń o działaniu okresowym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8056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980728"/>
            <a:ext cx="720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Do mechanicznego mycia naczyń służą maszyny o różnej konstrukcji , przeznaczeniu i zakresie temperatury. </a:t>
            </a:r>
          </a:p>
          <a:p>
            <a:r>
              <a:rPr lang="pl-PL" sz="2400" dirty="0" smtClean="0"/>
              <a:t>Praca tych maszyn polega na intensywnym działaniu strumienia wody o różnej temperaturze na zabrudzoną powierzchnię. Woda wydobywa się z dysz ruchomych lub nieruchomych rozmieszczonych w komorze mycia. </a:t>
            </a:r>
          </a:p>
          <a:p>
            <a:r>
              <a:rPr lang="pl-PL" sz="2400" dirty="0" smtClean="0"/>
              <a:t>Naczynia ustawia się w koszach (ruchome lub obrotowe) lub na profilowanym taśmociągu</a:t>
            </a:r>
            <a:r>
              <a:rPr lang="pl-PL" dirty="0" smtClean="0"/>
              <a:t>.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862604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354</TotalTime>
  <Words>877</Words>
  <Application>Microsoft Office PowerPoint</Application>
  <PresentationFormat>Pokaz na ekranie (4:3)</PresentationFormat>
  <Paragraphs>115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Austin</vt:lpstr>
      <vt:lpstr>Maszyny i urządzenia do mycia i wyparzania naczyń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Maszyny do mycia i wyparzania naczyń o działaniu okresowym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Maszyny do mycia naczyń o działaniu ciągłym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Urządzenia i środki do utrzymania czystości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Maszyny i urządzenia do mycia i wyparzania naczyń</dc:title>
  <dc:creator>Użytkownik systemu Windows</dc:creator>
  <cp:lastModifiedBy>Użytkownik systemu Windows</cp:lastModifiedBy>
  <cp:revision>36</cp:revision>
  <dcterms:created xsi:type="dcterms:W3CDTF">2019-04-16T15:40:18Z</dcterms:created>
  <dcterms:modified xsi:type="dcterms:W3CDTF">2019-05-21T18:59:37Z</dcterms:modified>
</cp:coreProperties>
</file>