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2" autoAdjust="0"/>
  </p:normalViewPr>
  <p:slideViewPr>
    <p:cSldViewPr>
      <p:cViewPr varScale="1">
        <p:scale>
          <a:sx n="91" d="100"/>
          <a:sy n="91" d="100"/>
        </p:scale>
        <p:origin x="-113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pl-PL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61E9E30-F5DE-4981-8FF5-12BAC601BFD4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C3CF113-6E74-44ED-884D-9D3F370FEB6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GHP – Dobra Praktyka Higieniczna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45024"/>
            <a:ext cx="2952328" cy="282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2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2262949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444444"/>
                </a:solidFill>
                <a:latin typeface="Lato"/>
              </a:rPr>
              <a:t>Dobra praktyka higieniczna – wymagania prawne</a:t>
            </a:r>
          </a:p>
          <a:p>
            <a:r>
              <a:rPr lang="pl-PL" sz="2400" dirty="0">
                <a:solidFill>
                  <a:srgbClr val="444444"/>
                </a:solidFill>
                <a:latin typeface="Lato"/>
              </a:rPr>
              <a:t>Wymagania prawne odnoszą się do wielu obszarów pracy. </a:t>
            </a:r>
            <a:endParaRPr lang="pl-PL" sz="2400" dirty="0" smtClean="0">
              <a:solidFill>
                <a:srgbClr val="444444"/>
              </a:solidFill>
              <a:latin typeface="Lato"/>
            </a:endParaRPr>
          </a:p>
          <a:p>
            <a:endParaRPr lang="pl-PL" sz="2400" dirty="0">
              <a:solidFill>
                <a:srgbClr val="444444"/>
              </a:solidFill>
              <a:latin typeface="Lato"/>
            </a:endParaRPr>
          </a:p>
          <a:p>
            <a:r>
              <a:rPr lang="pl-PL" sz="2400" dirty="0" smtClean="0">
                <a:solidFill>
                  <a:srgbClr val="444444"/>
                </a:solidFill>
                <a:latin typeface="Lato"/>
              </a:rPr>
              <a:t>Dotyczy </a:t>
            </a:r>
            <a:r>
              <a:rPr lang="pl-PL" sz="2400" dirty="0">
                <a:solidFill>
                  <a:srgbClr val="444444"/>
                </a:solidFill>
                <a:latin typeface="Lato"/>
              </a:rPr>
              <a:t>ona m. in. budynków zakładów pracy, maszyn, urządzeń, usuwania odpadów i wielu innych działań, mających wpływ na bezpieczeństwo żywności.</a:t>
            </a:r>
            <a:endParaRPr lang="pl-PL" sz="2400" b="0" i="0" dirty="0">
              <a:solidFill>
                <a:srgbClr val="444444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220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1988840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dirty="0" smtClean="0">
                <a:solidFill>
                  <a:srgbClr val="00B050"/>
                </a:solidFill>
              </a:rPr>
              <a:t>Dziękuję za uwagę. </a:t>
            </a:r>
            <a:endParaRPr lang="pl-PL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1166843"/>
            <a:ext cx="74168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0" i="0" dirty="0" smtClean="0">
                <a:solidFill>
                  <a:srgbClr val="444444"/>
                </a:solidFill>
                <a:effectLst/>
                <a:latin typeface="Lato"/>
              </a:rPr>
              <a:t>Dobra Praktyka Higieniczna, nazywana również GHP, czyli </a:t>
            </a:r>
            <a:r>
              <a:rPr lang="pl-PL" sz="2000" b="0" i="0" dirty="0" err="1" smtClean="0">
                <a:solidFill>
                  <a:srgbClr val="444444"/>
                </a:solidFill>
                <a:effectLst/>
                <a:latin typeface="Lato"/>
              </a:rPr>
              <a:t>Good</a:t>
            </a:r>
            <a:r>
              <a:rPr lang="pl-PL" sz="2000" b="0" i="0" dirty="0" smtClean="0">
                <a:solidFill>
                  <a:srgbClr val="444444"/>
                </a:solidFill>
                <a:effectLst/>
                <a:latin typeface="Lato"/>
              </a:rPr>
              <a:t> </a:t>
            </a:r>
            <a:r>
              <a:rPr lang="pl-PL" sz="2000" b="0" i="0" dirty="0" err="1" smtClean="0">
                <a:solidFill>
                  <a:srgbClr val="444444"/>
                </a:solidFill>
                <a:effectLst/>
                <a:latin typeface="Lato"/>
              </a:rPr>
              <a:t>Hygiene</a:t>
            </a:r>
            <a:r>
              <a:rPr lang="pl-PL" sz="2000" b="0" i="0" dirty="0" smtClean="0">
                <a:solidFill>
                  <a:srgbClr val="444444"/>
                </a:solidFill>
                <a:effectLst/>
                <a:latin typeface="Lato"/>
              </a:rPr>
              <a:t> </a:t>
            </a:r>
            <a:r>
              <a:rPr lang="pl-PL" sz="2000" b="0" i="0" dirty="0" err="1" smtClean="0">
                <a:solidFill>
                  <a:srgbClr val="444444"/>
                </a:solidFill>
                <a:effectLst/>
                <a:latin typeface="Lato"/>
              </a:rPr>
              <a:t>Practice</a:t>
            </a:r>
            <a:r>
              <a:rPr lang="pl-PL" sz="2000" b="0" i="0" dirty="0" smtClean="0">
                <a:solidFill>
                  <a:srgbClr val="444444"/>
                </a:solidFill>
                <a:effectLst/>
                <a:latin typeface="Lato"/>
              </a:rPr>
              <a:t> to działania, które muszą być podjęte oraz warunki higieniczne, które muszą być spełniane i kontrolowane na wszystkich etapach produkcji lub obrotu, aby zapewnić bezpieczeństwo żywności.</a:t>
            </a:r>
          </a:p>
          <a:p>
            <a:r>
              <a:rPr lang="pl-PL" sz="2000" b="0" i="0" dirty="0" smtClean="0">
                <a:solidFill>
                  <a:srgbClr val="444444"/>
                </a:solidFill>
                <a:effectLst/>
                <a:latin typeface="Lato"/>
              </a:rPr>
              <a:t> </a:t>
            </a:r>
          </a:p>
          <a:p>
            <a:r>
              <a:rPr lang="pl-PL" sz="2000" b="0" i="0" dirty="0" smtClean="0">
                <a:solidFill>
                  <a:srgbClr val="444444"/>
                </a:solidFill>
                <a:effectLst/>
                <a:latin typeface="Lato"/>
              </a:rPr>
              <a:t>W świadomości przeciętnego człowieka, w tym także pracownika zatrudnionego przy produkcji i obrocie żywnością, pojęcie higiena, czy Dobra Praktyka Higieniczna kojarzy się często  jedynie z procesami mycia i dezynfekcji oraz higieną osobistą.</a:t>
            </a:r>
          </a:p>
          <a:p>
            <a:r>
              <a:rPr lang="pl-PL" sz="2000" b="0" i="0" dirty="0" smtClean="0">
                <a:solidFill>
                  <a:srgbClr val="444444"/>
                </a:solidFill>
                <a:effectLst/>
                <a:latin typeface="Lato"/>
              </a:rPr>
              <a:t> W rzeczywistości jest to pojęcie wiele szersze, obejmujące co najmniej kilka obszarów ściśle ze sobą zintegrowanych i skierowanych na osiągnięcie jednego celu, jakim jest bezpieczeństwo żywności.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0477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340768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0" i="0" dirty="0" smtClean="0">
                <a:solidFill>
                  <a:srgbClr val="444444"/>
                </a:solidFill>
                <a:effectLst/>
                <a:latin typeface="Lato"/>
              </a:rPr>
              <a:t>Dobra praktyka higieniczna swoimi działaniami dotyczy:</a:t>
            </a:r>
          </a:p>
          <a:p>
            <a:endParaRPr lang="pl-PL" sz="2000" b="0" i="0" dirty="0" smtClean="0">
              <a:solidFill>
                <a:srgbClr val="444444"/>
              </a:solidFill>
              <a:effectLst/>
              <a:latin typeface="Lato"/>
            </a:endParaRPr>
          </a:p>
          <a:p>
            <a:pPr>
              <a:buFont typeface="Arial"/>
              <a:buChar char="•"/>
            </a:pPr>
            <a:r>
              <a:rPr lang="pl-PL" b="0" i="0" dirty="0" smtClean="0">
                <a:solidFill>
                  <a:srgbClr val="444444"/>
                </a:solidFill>
                <a:effectLst/>
                <a:latin typeface="Lato"/>
              </a:rPr>
              <a:t>Stanu technicznego budynków zakładu i jego infrastruktury oraz czystości i porządku otoczenia zakładu.</a:t>
            </a:r>
          </a:p>
          <a:p>
            <a:pPr>
              <a:buFont typeface="Arial"/>
              <a:buChar char="•"/>
            </a:pPr>
            <a:endParaRPr lang="pl-PL" b="0" i="0" dirty="0" smtClean="0">
              <a:solidFill>
                <a:srgbClr val="444444"/>
              </a:solidFill>
              <a:effectLst/>
              <a:latin typeface="Lato"/>
            </a:endParaRPr>
          </a:p>
          <a:p>
            <a:pPr>
              <a:buFont typeface="Arial"/>
              <a:buChar char="•"/>
            </a:pPr>
            <a:r>
              <a:rPr lang="pl-PL" b="0" i="0" dirty="0" smtClean="0">
                <a:solidFill>
                  <a:srgbClr val="444444"/>
                </a:solidFill>
                <a:effectLst/>
                <a:latin typeface="Lato"/>
              </a:rPr>
              <a:t>Funkcjonalności i prawidłowości wykorzystania pomieszczeń zakładu oraz ich wyposażenia, w tym pomieszczeń produkcyjnych, magazynowych i socjalnych, ze szczególnym uwzględnieniem podziału zakładu na strefy z punktu widzenia występowania zagrożeń bezpieczeństwa produktu końcowego.</a:t>
            </a:r>
          </a:p>
          <a:p>
            <a:pPr>
              <a:buFont typeface="Arial"/>
              <a:buChar char="•"/>
            </a:pPr>
            <a:endParaRPr lang="pl-PL" b="0" i="0" dirty="0" smtClean="0">
              <a:solidFill>
                <a:srgbClr val="444444"/>
              </a:solidFill>
              <a:effectLst/>
              <a:latin typeface="Lato"/>
            </a:endParaRPr>
          </a:p>
          <a:p>
            <a:pPr>
              <a:buFont typeface="Arial"/>
              <a:buChar char="•"/>
            </a:pPr>
            <a:r>
              <a:rPr lang="pl-PL" b="0" i="0" dirty="0" smtClean="0">
                <a:solidFill>
                  <a:srgbClr val="444444"/>
                </a:solidFill>
                <a:effectLst/>
                <a:latin typeface="Lato"/>
              </a:rPr>
              <a:t>Stanu technicznego i sanitarnego maszyn, urządzeń i sprzętu pod względem zapewnienia bezpieczeństwa żywności.</a:t>
            </a:r>
          </a:p>
          <a:p>
            <a:pPr>
              <a:buFont typeface="Arial"/>
              <a:buChar char="•"/>
            </a:pPr>
            <a:endParaRPr lang="pl-PL" b="0" i="0" dirty="0">
              <a:solidFill>
                <a:srgbClr val="444444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27291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59632" y="162880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971600" y="141277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11560" y="1443841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pl-PL" dirty="0">
                <a:solidFill>
                  <a:srgbClr val="444444"/>
                </a:solidFill>
                <a:latin typeface="Lato"/>
              </a:rPr>
              <a:t>Prawidłowości funkcjonowania urządzeń kontrolno-pomiarowych, ich wzorcowania i kalibracji</a:t>
            </a:r>
            <a:r>
              <a:rPr lang="pl-PL" dirty="0" smtClean="0">
                <a:solidFill>
                  <a:srgbClr val="444444"/>
                </a:solidFill>
                <a:latin typeface="Lato"/>
              </a:rPr>
              <a:t>.</a:t>
            </a:r>
          </a:p>
          <a:p>
            <a:endParaRPr lang="pl-PL" dirty="0">
              <a:solidFill>
                <a:srgbClr val="444444"/>
              </a:solidFill>
              <a:latin typeface="Lato"/>
            </a:endParaRPr>
          </a:p>
          <a:p>
            <a:pPr>
              <a:buFont typeface="Arial"/>
              <a:buChar char="•"/>
            </a:pPr>
            <a:r>
              <a:rPr lang="pl-PL" dirty="0">
                <a:solidFill>
                  <a:srgbClr val="444444"/>
                </a:solidFill>
                <a:latin typeface="Lato"/>
              </a:rPr>
              <a:t>Prawidłowości i skuteczności prowadzonych procesów czyszczenia, ze szczególnym uwzględnieniem procesów mycia i dezynfekcji oraz stosowanych środków myjących i dezynfekujących</a:t>
            </a:r>
            <a:r>
              <a:rPr lang="pl-PL" dirty="0" smtClean="0">
                <a:solidFill>
                  <a:srgbClr val="444444"/>
                </a:solidFill>
                <a:latin typeface="Lato"/>
              </a:rPr>
              <a:t>.</a:t>
            </a:r>
          </a:p>
          <a:p>
            <a:endParaRPr lang="pl-PL" dirty="0">
              <a:solidFill>
                <a:srgbClr val="444444"/>
              </a:solidFill>
              <a:latin typeface="Lato"/>
            </a:endParaRPr>
          </a:p>
          <a:p>
            <a:pPr>
              <a:buFont typeface="Arial"/>
              <a:buChar char="•"/>
            </a:pPr>
            <a:r>
              <a:rPr lang="pl-PL" dirty="0">
                <a:solidFill>
                  <a:srgbClr val="444444"/>
                </a:solidFill>
                <a:latin typeface="Lato"/>
              </a:rPr>
              <a:t>Jakości zdrowotnej wody stosowanej w zakładzie do celów technologicznych</a:t>
            </a:r>
            <a:r>
              <a:rPr lang="pl-PL" dirty="0" smtClean="0">
                <a:solidFill>
                  <a:srgbClr val="444444"/>
                </a:solidFill>
                <a:latin typeface="Lato"/>
              </a:rPr>
              <a:t>.</a:t>
            </a:r>
          </a:p>
          <a:p>
            <a:endParaRPr lang="pl-PL" dirty="0">
              <a:solidFill>
                <a:srgbClr val="444444"/>
              </a:solidFill>
              <a:latin typeface="Lato"/>
            </a:endParaRPr>
          </a:p>
          <a:p>
            <a:pPr>
              <a:buFont typeface="Arial"/>
              <a:buChar char="•"/>
            </a:pPr>
            <a:r>
              <a:rPr lang="pl-PL" dirty="0">
                <a:solidFill>
                  <a:srgbClr val="444444"/>
                </a:solidFill>
                <a:latin typeface="Lato"/>
              </a:rPr>
              <a:t>Prawidłowości usuwania ścieków oraz gromadzenia i usuwania odpadów stałych, w tym odpadów niebezpiecznych oraz </a:t>
            </a:r>
            <a:endParaRPr lang="pl-PL" b="0" i="0" dirty="0">
              <a:solidFill>
                <a:srgbClr val="444444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84139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1196752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 dirty="0"/>
              <a:t>Aktualnych orzeczeń lekarskich do celów sanitarno-epidemiologicznych określonych w przepisach o chorobach zakaźnych i zakażeniach osób biorących udział w procesie produkcji lub w obrocie </a:t>
            </a:r>
            <a:r>
              <a:rPr lang="pl-PL" sz="2400" dirty="0" smtClean="0"/>
              <a:t>żywnością.</a:t>
            </a:r>
          </a:p>
          <a:p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Kwalifikacji </a:t>
            </a:r>
            <a:r>
              <a:rPr lang="pl-PL" sz="2400" dirty="0"/>
              <a:t>pracowników w zakresie przestrzegania zasad higieny odpowiednich do wykonywanej pracy oraz sposobu ich postępowania na stanowiskach </a:t>
            </a:r>
            <a:r>
              <a:rPr lang="pl-PL" sz="2400" dirty="0" smtClean="0"/>
              <a:t>pracy.</a:t>
            </a:r>
          </a:p>
          <a:p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Skuteczności </a:t>
            </a:r>
            <a:r>
              <a:rPr lang="pl-PL" sz="2400" dirty="0"/>
              <a:t>zabezpieczenia zakładu przed szkodnikami.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8893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19742"/>
            <a:ext cx="6264696" cy="392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547664" y="1124744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Miejsce dobrej praktyki higienicznej GHP w bezpieczeństwie żywności.</a:t>
            </a:r>
          </a:p>
        </p:txBody>
      </p:sp>
    </p:spTree>
    <p:extLst>
      <p:ext uri="{BB962C8B-B14F-4D97-AF65-F5344CB8AC3E}">
        <p14:creationId xmlns:p14="http://schemas.microsoft.com/office/powerpoint/2010/main" val="375990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620688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444444"/>
                </a:solidFill>
                <a:latin typeface="Lato"/>
              </a:rPr>
              <a:t>Wszystkie stosowane w danej firmie techniki i metody pracy oraz zalecenia dotyczące higieny powinny być opisane za pomocą odpowiednich procedur lub instrukcji. </a:t>
            </a:r>
            <a:endParaRPr lang="pl-PL" sz="2400" dirty="0" smtClean="0">
              <a:solidFill>
                <a:srgbClr val="444444"/>
              </a:solidFill>
              <a:latin typeface="Lato"/>
            </a:endParaRPr>
          </a:p>
          <a:p>
            <a:endParaRPr lang="pl-PL" sz="2400" dirty="0">
              <a:solidFill>
                <a:srgbClr val="444444"/>
              </a:solidFill>
              <a:latin typeface="Lato"/>
            </a:endParaRPr>
          </a:p>
          <a:p>
            <a:r>
              <a:rPr lang="pl-PL" sz="2400" dirty="0" smtClean="0">
                <a:solidFill>
                  <a:srgbClr val="444444"/>
                </a:solidFill>
                <a:latin typeface="Lato"/>
              </a:rPr>
              <a:t>Procedury </a:t>
            </a:r>
            <a:r>
              <a:rPr lang="pl-PL" sz="2400" dirty="0">
                <a:solidFill>
                  <a:srgbClr val="444444"/>
                </a:solidFill>
                <a:latin typeface="Lato"/>
              </a:rPr>
              <a:t>i instrukcje dotyczące Dobrej Praktyki Higienicznej powinny być ściśle przestrzegane przez wszystkich pracowników</a:t>
            </a:r>
            <a:r>
              <a:rPr lang="pl-PL" sz="2400" dirty="0" smtClean="0">
                <a:solidFill>
                  <a:srgbClr val="444444"/>
                </a:solidFill>
                <a:latin typeface="Lato"/>
              </a:rPr>
              <a:t>.</a:t>
            </a:r>
          </a:p>
          <a:p>
            <a:r>
              <a:rPr lang="pl-PL" sz="2400" dirty="0" smtClean="0">
                <a:solidFill>
                  <a:srgbClr val="444444"/>
                </a:solidFill>
                <a:latin typeface="Lato"/>
              </a:rPr>
              <a:t>Miejsce </a:t>
            </a:r>
            <a:r>
              <a:rPr lang="pl-PL" sz="2400" dirty="0">
                <a:solidFill>
                  <a:srgbClr val="444444"/>
                </a:solidFill>
                <a:latin typeface="Lato"/>
              </a:rPr>
              <a:t>dobrej praktyki higienicznej w procesie działań na rzecz bezpieczeństwa żywności przedstawia rysunek poniżej. Oznacza to, że warunkiem wstępnym wdrożenia systemu HACCP jest w pierwszej kolejności wdrożenie i udokumentowanie dobrej praktyki higienicznej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24801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1757363"/>
            <a:ext cx="458152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907704" y="83671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Swoim zasięgiem dobre praktyki higieniczne obejmują:</a:t>
            </a:r>
          </a:p>
        </p:txBody>
      </p:sp>
    </p:spTree>
    <p:extLst>
      <p:ext uri="{BB962C8B-B14F-4D97-AF65-F5344CB8AC3E}">
        <p14:creationId xmlns:p14="http://schemas.microsoft.com/office/powerpoint/2010/main" val="274042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5337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25144"/>
            <a:ext cx="31432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279" y="921311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92896"/>
            <a:ext cx="33147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562588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TM01859866[[fn=Makro]]</Template>
  <TotalTime>105</TotalTime>
  <Words>118</Words>
  <Application>Microsoft Office PowerPoint</Application>
  <PresentationFormat>Pokaz na ekranie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Macro</vt:lpstr>
      <vt:lpstr>GHP – Dobra Praktyka Higieniczna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GHP – Dobra Praktyka Higieniczna</dc:title>
  <dc:creator>Użytkownik systemu Windows</dc:creator>
  <cp:lastModifiedBy>Użytkownik systemu Windows</cp:lastModifiedBy>
  <cp:revision>9</cp:revision>
  <dcterms:created xsi:type="dcterms:W3CDTF">2020-05-01T18:38:54Z</dcterms:created>
  <dcterms:modified xsi:type="dcterms:W3CDTF">2020-05-03T15:43:27Z</dcterms:modified>
</cp:coreProperties>
</file>