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sldIdLst>
    <p:sldId id="256" r:id="rId2"/>
    <p:sldId id="257" r:id="rId3"/>
    <p:sldId id="258" r:id="rId4"/>
    <p:sldId id="264" r:id="rId5"/>
    <p:sldId id="262" r:id="rId6"/>
    <p:sldId id="259" r:id="rId7"/>
    <p:sldId id="260" r:id="rId8"/>
    <p:sldId id="263" r:id="rId9"/>
    <p:sldId id="261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68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79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6331A-B928-456D-9E3B-3AEC06665E65}" type="datetimeFigureOut">
              <a:rPr lang="pl-PL" smtClean="0"/>
              <a:t>08.03.2020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DE5C7-0AF6-416E-88CA-A603DF8251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838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E5C7-0AF6-416E-88CA-A603DF825104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1533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EC17218-A4E5-4AB9-B35E-A4991BEEFA1F}" type="datetimeFigureOut">
              <a:rPr lang="pl-PL" smtClean="0"/>
              <a:t>08.03.2020</a:t>
            </a:fld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AB4EA2-45B7-4526-839E-4A97083BD26F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7218-A4E5-4AB9-B35E-A4991BEEFA1F}" type="datetimeFigureOut">
              <a:rPr lang="pl-PL" smtClean="0"/>
              <a:t>08.03.2020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EA2-45B7-4526-839E-4A97083BD2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7218-A4E5-4AB9-B35E-A4991BEEFA1F}" type="datetimeFigureOut">
              <a:rPr lang="pl-PL" smtClean="0"/>
              <a:t>08.03.2020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AB4EA2-45B7-4526-839E-4A97083BD2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7218-A4E5-4AB9-B35E-A4991BEEFA1F}" type="datetimeFigureOut">
              <a:rPr lang="pl-PL" smtClean="0"/>
              <a:t>08.03.2020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EA2-45B7-4526-839E-4A97083BD26F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C17218-A4E5-4AB9-B35E-A4991BEEFA1F}" type="datetimeFigureOut">
              <a:rPr lang="pl-PL" smtClean="0"/>
              <a:t>08.03.2020</a:t>
            </a:fld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AB4EA2-45B7-4526-839E-4A97083BD26F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7218-A4E5-4AB9-B35E-A4991BEEFA1F}" type="datetimeFigureOut">
              <a:rPr lang="pl-PL" smtClean="0"/>
              <a:t>08.03.2020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EA2-45B7-4526-839E-4A97083BD26F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7218-A4E5-4AB9-B35E-A4991BEEFA1F}" type="datetimeFigureOut">
              <a:rPr lang="pl-PL" smtClean="0"/>
              <a:t>08.03.2020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EA2-45B7-4526-839E-4A97083BD26F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7218-A4E5-4AB9-B35E-A4991BEEFA1F}" type="datetimeFigureOut">
              <a:rPr lang="pl-PL" smtClean="0"/>
              <a:t>08.03.2020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EA2-45B7-4526-839E-4A97083BD26F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7218-A4E5-4AB9-B35E-A4991BEEFA1F}" type="datetimeFigureOut">
              <a:rPr lang="pl-PL" smtClean="0"/>
              <a:t>08.03.2020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EA2-45B7-4526-839E-4A97083BD2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7218-A4E5-4AB9-B35E-A4991BEEFA1F}" type="datetimeFigureOut">
              <a:rPr lang="pl-PL" smtClean="0"/>
              <a:t>08.03.2020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AB4EA2-45B7-4526-839E-4A97083BD26F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7218-A4E5-4AB9-B35E-A4991BEEFA1F}" type="datetimeFigureOut">
              <a:rPr lang="pl-PL" smtClean="0"/>
              <a:t>08.03.2020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EA2-45B7-4526-839E-4A97083BD26F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EC17218-A4E5-4AB9-B35E-A4991BEEFA1F}" type="datetimeFigureOut">
              <a:rPr lang="pl-PL" smtClean="0"/>
              <a:t>08.03.2020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AB4EA2-45B7-4526-839E-4A97083BD26F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Dobór techniki wykonania potrawy w zależności od jakości mięsa i podrobów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1525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Potrawy gotowane z mięsa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8668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87624" y="1124744"/>
            <a:ext cx="6912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potraw gotowanych z mięsa należą:</a:t>
            </a:r>
          </a:p>
          <a:p>
            <a:endParaRPr lang="pl-PL" sz="2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l-PL" sz="2800" dirty="0" smtClean="0"/>
              <a:t>Wywary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800" dirty="0" smtClean="0"/>
              <a:t>Rosoły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800" dirty="0" smtClean="0"/>
              <a:t>Sztuka mięsa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800" dirty="0" smtClean="0"/>
              <a:t>Potrawki mięsne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800" dirty="0" smtClean="0"/>
              <a:t>Mięsa gotowane peklowane i wędzone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800" dirty="0" smtClean="0"/>
              <a:t>Wyroby z masy mielonej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684555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1052735"/>
            <a:ext cx="7128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Wywary są podstawą większości zup i sosów. Do sporządzania wywarów używa się kości : </a:t>
            </a:r>
          </a:p>
          <a:p>
            <a:r>
              <a:rPr lang="pl-PL" sz="2800" dirty="0" smtClean="0"/>
              <a:t> </a:t>
            </a:r>
          </a:p>
          <a:p>
            <a:r>
              <a:rPr lang="pl-PL" sz="2800" dirty="0" smtClean="0"/>
              <a:t>wieprzowych, wołowych i cielęcych. </a:t>
            </a:r>
          </a:p>
          <a:p>
            <a:endParaRPr lang="pl-PL" sz="2800" dirty="0" smtClean="0"/>
          </a:p>
          <a:p>
            <a:r>
              <a:rPr lang="pl-PL" sz="2800" dirty="0" smtClean="0"/>
              <a:t>Najbardziej esencjonalne (mocne) wywary otrzymuje się z kości wołowych. Kości wołowe dają wywary tłuste, a cielęce kleiste i delikatne.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041081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71600" y="1052736"/>
            <a:ext cx="69847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Kości na wywar/bulion po obróbce wstępnej wkłada się do zimnej wody. Dodaje przyprawy (pieprz, sól , liść laurowy, ziele angielskie) i gotuje kilka godzin. </a:t>
            </a:r>
          </a:p>
          <a:p>
            <a:r>
              <a:rPr lang="pl-PL" sz="2800" dirty="0" smtClean="0"/>
              <a:t>(Kolagen z kości i chrząstek rozkleja się i przechodzi do wywaru).  </a:t>
            </a:r>
          </a:p>
          <a:p>
            <a:r>
              <a:rPr lang="pl-PL" sz="2800" dirty="0" smtClean="0"/>
              <a:t>Pod koniec gotowania dodaje się włoszczyznę. </a:t>
            </a:r>
          </a:p>
          <a:p>
            <a:r>
              <a:rPr lang="pl-PL" sz="2800" dirty="0" smtClean="0"/>
              <a:t>Wywarów nie należy szumować, aby nie powodować strat białka.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143830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37" y="914623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103" y="177281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5273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378904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36293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503" y="4636393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209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59632" y="1196752"/>
            <a:ext cx="66247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Jeżeli trzeba sporządzić duże ilości wywarów , najlepiej sporządzić je oddzielnie z kości i oddzielnie z włoszczyzny a następnie w miarę potrzeby łączyć. Zapobiega to fermentowaniu w czasie przechowywania. </a:t>
            </a:r>
            <a:endParaRPr lang="pl-PL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61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836712"/>
            <a:ext cx="7128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u="sng" dirty="0" smtClean="0"/>
              <a:t>Sztuka mięsa </a:t>
            </a:r>
            <a:r>
              <a:rPr lang="pl-PL" sz="2800" dirty="0" smtClean="0"/>
              <a:t>– podczas gotowania sztuki mięsa ważne jest, by jak najwięcej składników zostało w mięsie. Aby tak było mięso należy włożyć do wrzącej wody, która spowoduje ścinanie się białka na powierzchni mięsa. </a:t>
            </a:r>
            <a:r>
              <a:rPr lang="pl-PL" sz="2800" dirty="0"/>
              <a:t>Z</a:t>
            </a:r>
            <a:r>
              <a:rPr lang="pl-PL" sz="2800" dirty="0" smtClean="0"/>
              <a:t>apobiega to  nadmiernemu wytapianiu się tłuszczu, a cały proces gotowania powinien przebiegać powoli metodą mrugania.</a:t>
            </a:r>
            <a:endParaRPr lang="pl-PL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0703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519" y="480703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071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577176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00"/>
                </a:solidFill>
              </a:rPr>
              <a:t>Asortyment potraw gotowanych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628873"/>
              </p:ext>
            </p:extLst>
          </p:nvPr>
        </p:nvGraphicFramePr>
        <p:xfrm>
          <a:off x="251520" y="1268760"/>
          <a:ext cx="8568952" cy="6101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2238350"/>
                <a:gridCol w="1712193"/>
                <a:gridCol w="3106241"/>
              </a:tblGrid>
              <a:tr h="432048"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Asortyment 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Cechy 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Porcja 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Dodatki </a:t>
                      </a:r>
                      <a:endParaRPr lang="pl-P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Rosoły/      buliony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pl-PL" sz="2000" dirty="0" smtClean="0"/>
                        <a:t>Z mięsa wołowego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pl-PL" sz="2000" dirty="0" smtClean="0"/>
                        <a:t>Bulion bardziej esencjonalny sporządza się z mniejszej ilości wody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pl-PL" sz="2000" dirty="0" smtClean="0"/>
                        <a:t>Rosół ze sztuką mięsa bez kości: 100g, z kością – 130g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pl-PL" sz="2000" dirty="0" smtClean="0"/>
                        <a:t>Posiekana</a:t>
                      </a:r>
                      <a:r>
                        <a:rPr lang="pl-PL" sz="2000" baseline="0" dirty="0" smtClean="0"/>
                        <a:t> natka pietruszki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pl-PL" sz="2000" baseline="0" dirty="0" smtClean="0"/>
                        <a:t>Diablotki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pl-PL" sz="2000" baseline="0" dirty="0" smtClean="0"/>
                        <a:t>Paszteciki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pl-PL" sz="2000" baseline="0" dirty="0" smtClean="0"/>
                        <a:t>Surowe żółtko</a:t>
                      </a:r>
                      <a:endParaRPr lang="pl-P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Potrawki mięsne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pl-PL" sz="2000" dirty="0" smtClean="0"/>
                        <a:t>Z mięsa cielęcego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pl-PL" sz="2000" dirty="0" smtClean="0"/>
                        <a:t>W</a:t>
                      </a:r>
                      <a:r>
                        <a:rPr lang="pl-PL" sz="2000" baseline="0" dirty="0" smtClean="0"/>
                        <a:t> </a:t>
                      </a:r>
                      <a:r>
                        <a:rPr lang="pl-PL" sz="2000" dirty="0" smtClean="0"/>
                        <a:t> sosie sporządzonym na wywarze, w którym gotowało się mięso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pl-PL" sz="2000" dirty="0" smtClean="0"/>
                        <a:t>200g , w tym 100g mięsa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pl-PL" sz="2000" dirty="0" smtClean="0"/>
                        <a:t>Skrobiowe: ryż na sypko, kasza perłowa, kluski kładzione, kluski półfrancuskie, ziemniaki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pl-PL" sz="2000" dirty="0" smtClean="0"/>
                        <a:t>Jarzyny:</a:t>
                      </a:r>
                      <a:r>
                        <a:rPr lang="pl-PL" sz="2000" baseline="0" dirty="0" smtClean="0"/>
                        <a:t> warzywa z wody z masłem, kalafior, groszek zielony, marchewka, por, brukselka, surówki sezonowe</a:t>
                      </a:r>
                      <a:endParaRPr lang="pl-PL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551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26" y="105273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0892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38625"/>
            <a:ext cx="27241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319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923733"/>
              </p:ext>
            </p:extLst>
          </p:nvPr>
        </p:nvGraphicFramePr>
        <p:xfrm>
          <a:off x="323528" y="548680"/>
          <a:ext cx="849694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2304256"/>
                <a:gridCol w="1656184"/>
                <a:gridCol w="3096344"/>
              </a:tblGrid>
              <a:tr h="3312368">
                <a:tc>
                  <a:txBody>
                    <a:bodyPr/>
                    <a:lstStyle/>
                    <a:p>
                      <a:r>
                        <a:rPr lang="pl-PL" dirty="0" smtClean="0"/>
                        <a:t>Mięsa</a:t>
                      </a:r>
                      <a:r>
                        <a:rPr lang="pl-PL" baseline="0" dirty="0" smtClean="0"/>
                        <a:t> peklowane i wędzone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pl-PL" dirty="0" smtClean="0"/>
                        <a:t>Balerony, szynki, polędwica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pl-PL" dirty="0" smtClean="0"/>
                        <a:t>Woda powinna całkowicie przykryć mięso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pl-PL" dirty="0" smtClean="0"/>
                        <a:t>Miękkie mięso powinno studzić się w wywarze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pl-PL" dirty="0" smtClean="0"/>
                        <a:t>Nie wolno dopuścić do przegotowania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pl-PL" dirty="0" smtClean="0"/>
                        <a:t>Danie główne- 100g, przekąska – 50g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Ziemniaki 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Pulpety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pl-PL" dirty="0" smtClean="0"/>
                        <a:t>Potrawa lekkostrawna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pl-PL" dirty="0" smtClean="0"/>
                        <a:t>Kulki obtaczane w mące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pl-PL" dirty="0" smtClean="0"/>
                        <a:t>Danie główne -  2-6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dirty="0" smtClean="0"/>
                        <a:t>sztuk na porcję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pl-PL" dirty="0" smtClean="0"/>
                        <a:t>Sos koperkowy,</a:t>
                      </a:r>
                      <a:r>
                        <a:rPr lang="pl-PL" baseline="0" dirty="0" smtClean="0"/>
                        <a:t> pomidorowy, chrzanowy, grzybowy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pl-PL" baseline="0" dirty="0" smtClean="0"/>
                        <a:t>Ziemniaki z wody, kasze na sypko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pl-PL" baseline="0" dirty="0" smtClean="0"/>
                        <a:t>Surówki i warzywa z wody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572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692696"/>
            <a:ext cx="74888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Na przydatność surowca do określonych celów kulinarnych wpływają liczne czynniki ściśle ze sobą powiązane. </a:t>
            </a:r>
          </a:p>
          <a:p>
            <a:endParaRPr lang="pl-PL" sz="2800" dirty="0" smtClean="0"/>
          </a:p>
          <a:p>
            <a:r>
              <a:rPr lang="pl-PL" sz="2800" dirty="0" smtClean="0"/>
              <a:t>Najważniejsze z nich to 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800" dirty="0" smtClean="0"/>
              <a:t>Gatunek , płeć , rasa wiek zwierzęcia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800" dirty="0" smtClean="0"/>
              <a:t>Sposób przygotowania zwierzęcia do uboju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800" dirty="0" smtClean="0"/>
              <a:t>Postępowanie poubojowe (stopień dojrzałości mięsa)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800" dirty="0" smtClean="0"/>
              <a:t>Rodzaj elementu kulinarnego, zawartość i rodzaj tkanki łącznej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800" dirty="0" smtClean="0"/>
              <a:t>Stan sanitarno-higieniczny mięsa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315671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5179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49080"/>
            <a:ext cx="2476078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767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Potrawy                                          smażone z mięsa</a:t>
            </a:r>
            <a:br>
              <a:rPr lang="pl-PL" dirty="0" smtClean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1451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910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548680"/>
            <a:ext cx="770485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B050"/>
                </a:solidFill>
              </a:rPr>
              <a:t>Dobór metod obróbki cieplnej w zależności od cech surowego mięsa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737447"/>
              </p:ext>
            </p:extLst>
          </p:nvPr>
        </p:nvGraphicFramePr>
        <p:xfrm>
          <a:off x="467545" y="1718231"/>
          <a:ext cx="8136903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017"/>
                <a:gridCol w="3410404"/>
                <a:gridCol w="3272482"/>
              </a:tblGrid>
              <a:tr h="144120"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Obróbka cieplna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Charakterystyka mięsa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Przykłady</a:t>
                      </a:r>
                      <a:endParaRPr lang="pl-PL" sz="2000" dirty="0"/>
                    </a:p>
                  </a:txBody>
                  <a:tcPr/>
                </a:tc>
              </a:tr>
              <a:tr h="146928"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Gotowanie w płynie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pl-PL" sz="2000" dirty="0" smtClean="0"/>
                        <a:t>Mięso pochodzące ze sztuk starszych zawierających średnią i dużą ilość tkanki łącznej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pl-PL" sz="2000" dirty="0" smtClean="0"/>
                        <a:t>Cienkie mięśnie poprzerastane</a:t>
                      </a:r>
                      <a:r>
                        <a:rPr lang="pl-PL" sz="2000" baseline="0" dirty="0" smtClean="0"/>
                        <a:t> tkaną łączną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pl-PL" sz="2000" baseline="0" dirty="0" smtClean="0"/>
                        <a:t>Mięsne masy mielone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pl-PL" sz="2000" dirty="0" smtClean="0"/>
                        <a:t>Wieprzowina: golonki, boczek, żeberka, karkówka, głowizna, ryj, ucho, nóżki, ogon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pl-PL" sz="2000" dirty="0" smtClean="0"/>
                        <a:t>Wołowina:</a:t>
                      </a:r>
                      <a:r>
                        <a:rPr lang="pl-PL" sz="2000" baseline="0" dirty="0" smtClean="0"/>
                        <a:t> pręga, łata, rostbef, szponder, nogi, łopatka, mostek, krzyżowa, karkówka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pl-PL" sz="2000" baseline="0" dirty="0" smtClean="0"/>
                        <a:t>Cielęcina: górka, goleń przednia i tylna, karkówka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endParaRPr lang="pl-PL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923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24288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4502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61023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62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25431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2865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842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43608" y="980728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717733"/>
              </p:ext>
            </p:extLst>
          </p:nvPr>
        </p:nvGraphicFramePr>
        <p:xfrm>
          <a:off x="683568" y="846971"/>
          <a:ext cx="7704856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2448272"/>
                <a:gridCol w="3384376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Obróbka cieplna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Charakterystyka mięsa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Przykłady </a:t>
                      </a:r>
                      <a:endParaRPr lang="pl-P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Smażenie</a:t>
                      </a:r>
                      <a:r>
                        <a:rPr lang="pl-PL" sz="2400" baseline="0" dirty="0" smtClean="0"/>
                        <a:t> 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pl-PL" sz="2400" dirty="0" smtClean="0"/>
                        <a:t>Mięso ze zwartych mięśni,</a:t>
                      </a:r>
                      <a:r>
                        <a:rPr lang="pl-PL" sz="2400" baseline="0" dirty="0" smtClean="0"/>
                        <a:t> bez tkanki łącznej, ze sztuk młodych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pl-PL" sz="2400" baseline="0" dirty="0" smtClean="0"/>
                        <a:t>Mięso rozdrobnione bez dodatków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pl-PL" sz="2400" baseline="0" dirty="0" smtClean="0"/>
                        <a:t>Mięso rozdrobnione  z dodatkami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pl-PL" sz="2400" dirty="0" smtClean="0"/>
                        <a:t>Wieprzowina: schab,</a:t>
                      </a:r>
                      <a:r>
                        <a:rPr lang="pl-PL" sz="2400" baseline="0" dirty="0" smtClean="0"/>
                        <a:t> szynka, biodrówka, karkówka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pl-PL" sz="2400" baseline="0" dirty="0" smtClean="0"/>
                        <a:t>Wołowina: polędwica, rostbef, udziec ( skrzydło, zrazowa), antrykot z młodych sztuk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pl-PL" sz="2400" baseline="0" dirty="0" smtClean="0"/>
                        <a:t>Cielęcina : górka, udziec, nerkówka, mostek po ugotowaniu</a:t>
                      </a:r>
                      <a:endParaRPr lang="pl-PL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424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99592" y="692696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276264"/>
              </p:ext>
            </p:extLst>
          </p:nvPr>
        </p:nvGraphicFramePr>
        <p:xfrm>
          <a:off x="539552" y="548680"/>
          <a:ext cx="7992888" cy="5782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2376264"/>
                <a:gridCol w="3960440"/>
              </a:tblGrid>
              <a:tr h="936104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Obróbka cieplna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Charakterystyka mięsa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Przykłady </a:t>
                      </a:r>
                      <a:endParaRPr lang="pl-PL" sz="2400" dirty="0"/>
                    </a:p>
                  </a:txBody>
                  <a:tcPr/>
                </a:tc>
              </a:tr>
              <a:tr h="3174230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Duszenie 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pl-PL" sz="2400" dirty="0" smtClean="0"/>
                        <a:t>Mięso zawierające</a:t>
                      </a:r>
                      <a:r>
                        <a:rPr lang="pl-PL" sz="2400" baseline="0" dirty="0" smtClean="0"/>
                        <a:t> średnia ilość tkanki łącznej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pl-PL" sz="2400" baseline="0" dirty="0" smtClean="0"/>
                        <a:t>Mięso z fragmentem kości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pl-PL" sz="2400" baseline="0" dirty="0" smtClean="0"/>
                        <a:t>Mięso ze zwartych mięśni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pl-PL" sz="2400" dirty="0" smtClean="0"/>
                        <a:t>Wieprzowina: żeberka, karkówka, łopatka, biodrówka, szynka,</a:t>
                      </a:r>
                      <a:r>
                        <a:rPr lang="pl-PL" sz="2400" baseline="0" dirty="0" smtClean="0"/>
                        <a:t> schab, 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pl-PL" sz="2400" baseline="0" dirty="0" smtClean="0"/>
                        <a:t>Wołowina: pręga, polędwica, rostbef , łata, zrazowa, skrzydło, </a:t>
                      </a:r>
                      <a:r>
                        <a:rPr lang="pl-PL" sz="2400" baseline="0" dirty="0" err="1" smtClean="0"/>
                        <a:t>ligawa</a:t>
                      </a:r>
                      <a:r>
                        <a:rPr lang="pl-PL" sz="2400" baseline="0" dirty="0" smtClean="0"/>
                        <a:t>,  krzyżowa, kark, rozbratel, , mostek, , antrykot, łopatka, 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pl-PL" sz="2400" baseline="0" dirty="0" smtClean="0"/>
                        <a:t>Cielęcina: górka, karkówka, łopatka, mostek, łata, udziec, nerkówka</a:t>
                      </a:r>
                      <a:endParaRPr lang="pl-PL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771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79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753" y="4017863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267744" y="69269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Pręga,  </a:t>
            </a:r>
            <a:r>
              <a:rPr lang="pl-PL" dirty="0" err="1" smtClean="0"/>
              <a:t>ligawa</a:t>
            </a:r>
            <a:r>
              <a:rPr lang="pl-PL" dirty="0" smtClean="0"/>
              <a:t>, nerkówka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697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1052736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056081"/>
              </p:ext>
            </p:extLst>
          </p:nvPr>
        </p:nvGraphicFramePr>
        <p:xfrm>
          <a:off x="899592" y="764704"/>
          <a:ext cx="7200801" cy="5640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2376264"/>
                <a:gridCol w="3168353"/>
              </a:tblGrid>
              <a:tr h="733101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Obróbka cieplna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Charakterystyka mięsa 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Przykłady </a:t>
                      </a:r>
                      <a:endParaRPr lang="pl-PL" sz="2400" dirty="0"/>
                    </a:p>
                  </a:txBody>
                  <a:tcPr/>
                </a:tc>
              </a:tr>
              <a:tr h="4817523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Pieczenie 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pl-PL" sz="2400" dirty="0" smtClean="0"/>
                        <a:t>Grube</a:t>
                      </a:r>
                      <a:r>
                        <a:rPr lang="pl-PL" sz="2400" baseline="0" dirty="0" smtClean="0"/>
                        <a:t> lub uformowane partie mięśni bez tkanki łącznej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pl-PL" sz="2400" baseline="0" dirty="0" smtClean="0"/>
                        <a:t>Wskazane z młodych zwierząt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pl-PL" sz="2400" dirty="0" smtClean="0"/>
                        <a:t>Wieprzowina:</a:t>
                      </a:r>
                      <a:r>
                        <a:rPr lang="pl-PL" sz="2400" baseline="0" dirty="0" smtClean="0"/>
                        <a:t> schab, szynka, łopatka, boczek, żeberka, karkówka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pl-PL" sz="2400" baseline="0" dirty="0" smtClean="0"/>
                        <a:t>Wołowina: polędwica, rostbef, łopatka, zrazowa, skrzydło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pl-PL" sz="2400" baseline="0" dirty="0" smtClean="0"/>
                        <a:t>Cielęcina: udziec, łopatka, mostek</a:t>
                      </a:r>
                      <a:endParaRPr lang="pl-PL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857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atka">
  <a:themeElements>
    <a:clrScheme name="Siatk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Siatk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Siat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574</TotalTime>
  <Words>735</Words>
  <Application>Microsoft Office PowerPoint</Application>
  <PresentationFormat>Pokaz na ekranie (4:3)</PresentationFormat>
  <Paragraphs>115</Paragraphs>
  <Slides>22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Siatka</vt:lpstr>
      <vt:lpstr>Dobór techniki wykonania potrawy w zależności od jakości mięsa i podrobów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Potrawy gotowane z mięsa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Potrawy                                          smażone z mięsa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Dobór techniki wykonania potrawy w zależności od jakości mięsa i podrobów</dc:title>
  <dc:creator>Użytkownik systemu Windows</dc:creator>
  <cp:lastModifiedBy>Użytkownik systemu Windows</cp:lastModifiedBy>
  <cp:revision>28</cp:revision>
  <dcterms:created xsi:type="dcterms:W3CDTF">2020-03-01T14:40:19Z</dcterms:created>
  <dcterms:modified xsi:type="dcterms:W3CDTF">2020-03-08T20:04:45Z</dcterms:modified>
</cp:coreProperties>
</file>