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8A7F2-842E-49C5-AFAB-102A4186AF57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4AFC6-45EF-47A4-92A9-D5B7BEE45C2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4AFC6-45EF-47A4-92A9-D5B7BEE45C2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185A47-0E20-43C3-BA51-992471105EB8}" type="datetimeFigureOut">
              <a:rPr lang="pl-PL" smtClean="0"/>
              <a:pPr/>
              <a:t>14.05.2020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63FEBA-CB38-47F6-B18A-B5FA95C206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ALGORYTMY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4864307"/>
          </a:xfrm>
        </p:spPr>
        <p:txBody>
          <a:bodyPr>
            <a:normAutofit/>
          </a:bodyPr>
          <a:lstStyle/>
          <a:p>
            <a:pPr marL="354013" indent="-255588">
              <a:buNone/>
            </a:pPr>
            <a:r>
              <a:rPr lang="pl-PL" sz="2000" b="1" i="1" dirty="0" smtClean="0"/>
              <a:t>Ćwiczenie</a:t>
            </a:r>
            <a:r>
              <a:rPr lang="pl-PL" sz="1800" b="1" i="1" dirty="0" smtClean="0"/>
              <a:t> 1. </a:t>
            </a:r>
            <a:endParaRPr lang="pl-PL" sz="1800" b="1" dirty="0" smtClean="0"/>
          </a:p>
          <a:p>
            <a:pPr marL="717550" indent="0">
              <a:spcAft>
                <a:spcPts val="2400"/>
              </a:spcAft>
              <a:buNone/>
            </a:pPr>
            <a:r>
              <a:rPr lang="pl-PL" sz="1800" dirty="0" smtClean="0"/>
              <a:t>Zapisz w kolejności czynności przy wymianie koła w samochodzie osobowym.</a:t>
            </a:r>
          </a:p>
          <a:p>
            <a:pPr marL="92075" indent="0">
              <a:buNone/>
            </a:pPr>
            <a:r>
              <a:rPr lang="pl-PL" sz="2000" b="1" i="1" dirty="0" smtClean="0"/>
              <a:t>Ćwiczenie </a:t>
            </a:r>
            <a:r>
              <a:rPr lang="pl-PL" sz="2000" b="1" i="1" dirty="0" smtClean="0"/>
              <a:t>2. </a:t>
            </a:r>
            <a:endParaRPr lang="pl-PL" sz="2000" b="1" dirty="0" smtClean="0"/>
          </a:p>
          <a:p>
            <a:pPr marL="717550" indent="0">
              <a:spcAft>
                <a:spcPts val="2400"/>
              </a:spcAft>
              <a:buNone/>
            </a:pPr>
            <a:r>
              <a:rPr lang="pl-PL" sz="1800" dirty="0" smtClean="0"/>
              <a:t>Zapisz w jaki sposób dodajesz pisemnie dwie liczby dwucyfrowe.</a:t>
            </a:r>
          </a:p>
          <a:p>
            <a:pPr marL="92075" indent="0">
              <a:buNone/>
            </a:pPr>
            <a:r>
              <a:rPr lang="pl-PL" sz="2000" b="1" i="1" dirty="0" smtClean="0"/>
              <a:t>Ćwiczenie </a:t>
            </a:r>
            <a:r>
              <a:rPr lang="pl-PL" sz="2000" b="1" i="1" dirty="0" smtClean="0"/>
              <a:t>3. </a:t>
            </a:r>
            <a:endParaRPr lang="pl-PL" sz="2000" b="1" dirty="0" smtClean="0"/>
          </a:p>
          <a:p>
            <a:pPr marL="717550" indent="0">
              <a:buNone/>
            </a:pPr>
            <a:r>
              <a:rPr lang="pl-PL" sz="1800" dirty="0" smtClean="0"/>
              <a:t>Zapisz w jaki sposób mnożysz pisemnie dwie liczby dwucyfrowe.</a:t>
            </a:r>
          </a:p>
          <a:p>
            <a:pPr marL="717550" indent="0">
              <a:buNone/>
            </a:pPr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pl-PL" sz="3200" b="0" dirty="0" smtClean="0"/>
              <a:t>Ćwiczenia dla grup</a:t>
            </a:r>
            <a:endParaRPr lang="pl-PL" sz="3200" b="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714348" y="1928802"/>
            <a:ext cx="8001056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71472" y="1500174"/>
            <a:ext cx="8143932" cy="4525963"/>
          </a:xfrm>
        </p:spPr>
        <p:txBody>
          <a:bodyPr/>
          <a:lstStyle/>
          <a:p>
            <a:pPr algn="just">
              <a:buNone/>
            </a:pPr>
            <a:endParaRPr lang="pl-PL" b="1" i="1" dirty="0" smtClean="0"/>
          </a:p>
          <a:p>
            <a:pPr marL="354013" indent="-255588" algn="just">
              <a:buNone/>
            </a:pPr>
            <a:r>
              <a:rPr lang="pl-PL" b="1" i="1" dirty="0" smtClean="0"/>
              <a:t>Algorytm</a:t>
            </a:r>
            <a:r>
              <a:rPr lang="pl-PL" i="1" dirty="0" smtClean="0"/>
              <a:t>, dokładny przepis podający sposób rozwiązania określonego zadania w skończonej liczbie kroków; zbiór poleceń odnoszących się do pewnych obiektów, ze wskazaniem porządku, w jakim mają być realizowane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Pojęcie I algorytmu 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85720" y="500042"/>
            <a:ext cx="85725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u="sng" dirty="0" smtClean="0">
                <a:latin typeface="+mj-lt"/>
              </a:rPr>
              <a:t>Przepis na potrawkę z kaczki w sosie staropolskim</a:t>
            </a:r>
          </a:p>
          <a:p>
            <a:endParaRPr lang="pl-PL" sz="1400" dirty="0">
              <a:latin typeface="+mj-lt"/>
            </a:endParaRPr>
          </a:p>
          <a:p>
            <a:pPr marL="993775" indent="-993775">
              <a:lnSpc>
                <a:spcPct val="150000"/>
              </a:lnSpc>
            </a:pPr>
            <a:r>
              <a:rPr lang="pl-PL" sz="1400" b="1" dirty="0" smtClean="0">
                <a:latin typeface="+mj-lt"/>
              </a:rPr>
              <a:t>Składniki: </a:t>
            </a:r>
            <a:r>
              <a:rPr lang="pl-PL" sz="1400" b="1" i="1" dirty="0">
                <a:latin typeface="+mj-lt"/>
              </a:rPr>
              <a:t> </a:t>
            </a:r>
            <a:r>
              <a:rPr lang="pl-PL" sz="1400" i="1" dirty="0" smtClean="0">
                <a:latin typeface="+mj-lt"/>
              </a:rPr>
              <a:t>1 kaczka  (ok. 1kg), 1 pęczek włoszczyzny (ok. 30dag), 3 cebule (średniej wielkości,), 40 dag jabłek, 1 łyżka masła lub margaryny, sól, kilka goździków, 1 łyżeczka </a:t>
            </a:r>
            <a:r>
              <a:rPr lang="pl-PL" sz="1400" i="1" dirty="0" err="1" smtClean="0">
                <a:latin typeface="+mj-lt"/>
              </a:rPr>
              <a:t>szałwi</a:t>
            </a:r>
            <a:r>
              <a:rPr lang="pl-PL" sz="1400" i="1" dirty="0" smtClean="0">
                <a:latin typeface="+mj-lt"/>
              </a:rPr>
              <a:t>, pieprz, sól, cukier.</a:t>
            </a:r>
          </a:p>
          <a:p>
            <a:pPr marL="1073150" indent="-1073150">
              <a:lnSpc>
                <a:spcPct val="150000"/>
              </a:lnSpc>
              <a:spcBef>
                <a:spcPts val="600"/>
              </a:spcBef>
            </a:pPr>
            <a:r>
              <a:rPr lang="pl-PL" sz="1400" b="1" dirty="0" smtClean="0">
                <a:latin typeface="+mj-lt"/>
              </a:rPr>
              <a:t>Przygotowanie kaczki</a:t>
            </a:r>
            <a:r>
              <a:rPr lang="pl-PL" sz="1400" dirty="0" smtClean="0">
                <a:latin typeface="+mj-lt"/>
              </a:rPr>
              <a:t>: Oczyszczoną i umytą kaczkę pokroimy na porcje.</a:t>
            </a:r>
            <a:r>
              <a:rPr lang="pl-PL" sz="1400" i="1" dirty="0" smtClean="0">
                <a:latin typeface="+mj-lt"/>
              </a:rPr>
              <a:t> Mięso zalać w rondlu  wrzącą wodą i osolić. </a:t>
            </a:r>
            <a:r>
              <a:rPr lang="pl-PL" sz="1400" dirty="0" smtClean="0">
                <a:latin typeface="+mj-lt"/>
              </a:rPr>
              <a:t>Dodać kilka ziaren pieprzu i nastawić  do gotowania. Włoszczyznę umyć, obrać , opłukać i pokroić. </a:t>
            </a:r>
            <a:r>
              <a:rPr lang="pl-PL" sz="1400" i="1" dirty="0" smtClean="0">
                <a:latin typeface="+mj-lt"/>
              </a:rPr>
              <a:t>Razem  obraną cebulą dodać do gotującego się mięsa. </a:t>
            </a:r>
            <a:r>
              <a:rPr lang="pl-PL" sz="1400" dirty="0" smtClean="0">
                <a:latin typeface="+mj-lt"/>
              </a:rPr>
              <a:t>Po około 1,5 godz. </a:t>
            </a:r>
            <a:r>
              <a:rPr lang="pl-PL" sz="1400" dirty="0">
                <a:latin typeface="+mj-lt"/>
              </a:rPr>
              <a:t>g</a:t>
            </a:r>
            <a:r>
              <a:rPr lang="pl-PL" sz="1400" dirty="0" smtClean="0">
                <a:latin typeface="+mj-lt"/>
              </a:rPr>
              <a:t>otowania, gdy mięso jest już miękkie, dodać szałwię i goździki, a po 5 min.</a:t>
            </a:r>
            <a:r>
              <a:rPr lang="pl-PL" sz="1400" i="1" dirty="0" smtClean="0">
                <a:latin typeface="+mj-lt"/>
              </a:rPr>
              <a:t> Przerwać gotowanie.</a:t>
            </a:r>
          </a:p>
          <a:p>
            <a:pPr marL="993775" indent="-993775">
              <a:lnSpc>
                <a:spcPct val="150000"/>
              </a:lnSpc>
              <a:spcBef>
                <a:spcPts val="600"/>
              </a:spcBef>
              <a:tabLst>
                <a:tab pos="1073150" algn="l"/>
              </a:tabLst>
            </a:pPr>
            <a:r>
              <a:rPr lang="pl-PL" sz="1400" b="1" dirty="0" smtClean="0">
                <a:latin typeface="+mj-lt"/>
              </a:rPr>
              <a:t>Sos: 	</a:t>
            </a:r>
            <a:r>
              <a:rPr lang="pl-PL" sz="1400" dirty="0" smtClean="0">
                <a:latin typeface="+mj-lt"/>
              </a:rPr>
              <a:t>Jabłka umyć, obrać, pokrajać w cząstki, usuwając gniazda nasienne. Podlać w rondlu rosołem  z kaczki. Gotować, aż powstanie jednolita papryka. Następnie dodać masło  i przyprawić odrobiną cukru.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tabLst>
                <a:tab pos="1073150" algn="l"/>
              </a:tabLst>
            </a:pPr>
            <a:r>
              <a:rPr lang="pl-PL" sz="1400" i="1" dirty="0" smtClean="0">
                <a:latin typeface="+mj-lt"/>
              </a:rPr>
              <a:t>Do przygotowanego sosu włożyć porcję kaczki , zagotować. Wyłożyć na półmisek. Ozdobić  listkami sałaty. Podawać z ryżem na sypko.</a:t>
            </a:r>
          </a:p>
          <a:p>
            <a:pPr marL="993775" indent="-993775">
              <a:lnSpc>
                <a:spcPct val="150000"/>
              </a:lnSpc>
              <a:spcBef>
                <a:spcPts val="600"/>
              </a:spcBef>
            </a:pPr>
            <a:endParaRPr lang="pl-PL" sz="1400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357166"/>
            <a:ext cx="8643998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2000" dirty="0" smtClean="0"/>
              <a:t>W przepisie kulinarnym, w instrukcjach występują zawsze dwa elementy:</a:t>
            </a:r>
          </a:p>
          <a:p>
            <a:pPr marL="636588" indent="436563"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 b="1" dirty="0" smtClean="0"/>
              <a:t>Opis obiektów (</a:t>
            </a:r>
            <a:r>
              <a:rPr lang="pl-PL" sz="2000" i="1" dirty="0" smtClean="0"/>
              <a:t>obiekty proste, obiekty złożone)</a:t>
            </a:r>
            <a:endParaRPr lang="pl-PL" sz="2000" b="1" dirty="0" smtClean="0"/>
          </a:p>
          <a:p>
            <a:pPr marL="636588" indent="436563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b="1" dirty="0" smtClean="0"/>
              <a:t>Opis czynności ( </a:t>
            </a:r>
            <a:r>
              <a:rPr lang="pl-PL" sz="2000" dirty="0" err="1" smtClean="0"/>
              <a:t>c</a:t>
            </a:r>
            <a:r>
              <a:rPr lang="pl-PL" sz="2000" i="1" dirty="0" err="1" smtClean="0"/>
              <a:t>zynności</a:t>
            </a:r>
            <a:r>
              <a:rPr lang="pl-PL" sz="2000" dirty="0" smtClean="0"/>
              <a:t> </a:t>
            </a:r>
            <a:r>
              <a:rPr lang="pl-PL" sz="2000" i="1" dirty="0" smtClean="0"/>
              <a:t>proste,  złożone)</a:t>
            </a:r>
            <a:endParaRPr lang="pl-PL" sz="2000" b="1" i="1" dirty="0" smtClean="0"/>
          </a:p>
          <a:p>
            <a:pPr>
              <a:spcAft>
                <a:spcPts val="600"/>
              </a:spcAft>
            </a:pPr>
            <a:r>
              <a:rPr lang="pl-PL" sz="2000" i="1" dirty="0" smtClean="0"/>
              <a:t>Jeśli przepis (algorytm) jest opisem sposobu osiągania jakiegoś celu to ten cel powinie być dokładnie określony.</a:t>
            </a:r>
            <a:endParaRPr lang="pl-PL" sz="2000" i="1" dirty="0"/>
          </a:p>
          <a:p>
            <a:pPr marL="79375" indent="100013">
              <a:spcAft>
                <a:spcPts val="600"/>
              </a:spcAft>
            </a:pPr>
            <a:r>
              <a:rPr lang="pl-PL" sz="2000" i="1" dirty="0" smtClean="0"/>
              <a:t> W algorytmie wyróżniamy :</a:t>
            </a:r>
          </a:p>
          <a:p>
            <a:pPr marL="636588" indent="436563"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000" b="1" i="1" dirty="0" smtClean="0"/>
              <a:t>Dane  (obiekty) – </a:t>
            </a:r>
            <a:r>
              <a:rPr lang="pl-PL" sz="2000" i="1" dirty="0" smtClean="0"/>
              <a:t>które służą do osiągania celu</a:t>
            </a:r>
          </a:p>
          <a:p>
            <a:pPr marL="715963" indent="357188">
              <a:spcAft>
                <a:spcPts val="1200"/>
              </a:spcAft>
              <a:buFont typeface="Wingdings" pitchFamily="2" charset="2"/>
              <a:buChar char="Ø"/>
            </a:pPr>
            <a:r>
              <a:rPr lang="pl-PL" sz="2000" b="1" i="1" dirty="0" smtClean="0"/>
              <a:t>Wynik – </a:t>
            </a:r>
            <a:r>
              <a:rPr lang="pl-PL" sz="2000" i="1" dirty="0" smtClean="0"/>
              <a:t>osiągnięty cel.</a:t>
            </a:r>
          </a:p>
          <a:p>
            <a:pPr marL="79375" indent="100013">
              <a:spcAft>
                <a:spcPts val="1200"/>
              </a:spcAft>
            </a:pPr>
            <a:r>
              <a:rPr lang="pl-PL" sz="2000" i="1" dirty="0" smtClean="0"/>
              <a:t>Dane i wyniki nazywamy </a:t>
            </a:r>
            <a:r>
              <a:rPr lang="pl-PL" sz="2000" b="1" i="1" dirty="0" smtClean="0"/>
              <a:t>specyfikacją problemu. </a:t>
            </a:r>
            <a:r>
              <a:rPr lang="pl-PL" sz="2000" i="1" dirty="0" smtClean="0"/>
              <a:t>W specyfikacji problemu należy podać wszystkie cechy danych i wyniku, oraz jakie związki między tymi danymi zachodzą (jaki będą one miały wpływ  na </a:t>
            </a:r>
            <a:r>
              <a:rPr lang="pl-PL" sz="2000" b="1" i="1" dirty="0" smtClean="0"/>
              <a:t>wynik. </a:t>
            </a:r>
            <a:r>
              <a:rPr lang="pl-PL" sz="2000" i="1" dirty="0"/>
              <a:t>t</a:t>
            </a:r>
            <a:r>
              <a:rPr lang="pl-PL" sz="2000" i="1" dirty="0" smtClean="0"/>
              <a:t>zn.  rodzaj danych, ich jakość i ilość).</a:t>
            </a:r>
            <a:endParaRPr lang="pl-PL" sz="2000" b="1" i="1" dirty="0" smtClean="0"/>
          </a:p>
          <a:p>
            <a:pPr marL="79375" indent="100013">
              <a:spcAft>
                <a:spcPts val="600"/>
              </a:spcAft>
            </a:pPr>
            <a:endParaRPr lang="pl-PL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285720" y="1268760"/>
            <a:ext cx="860676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Pojęcie II algorytmu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 marL="893763" indent="-893763">
              <a:buNone/>
            </a:pPr>
            <a:r>
              <a:rPr lang="pl-PL" b="1" dirty="0" smtClean="0"/>
              <a:t>Algorytmem </a:t>
            </a:r>
            <a:r>
              <a:rPr lang="pl-PL" dirty="0" smtClean="0"/>
              <a:t>nazywamy opis obiektów łącznie z opisem czynności, które należy wykonać na obiektach zgodnie ze wskazaną kolejnością, aby osiągną określony cel.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42910" y="4286256"/>
            <a:ext cx="78581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375" indent="100013">
              <a:spcAft>
                <a:spcPts val="600"/>
              </a:spcAft>
            </a:pPr>
            <a:r>
              <a:rPr lang="pl-PL" sz="2000" dirty="0" smtClean="0"/>
              <a:t>Opis czynności w algorytmie nazywamy </a:t>
            </a:r>
            <a:r>
              <a:rPr lang="pl-PL" sz="2000" b="1" dirty="0" smtClean="0"/>
              <a:t>instrukcjami.</a:t>
            </a:r>
          </a:p>
          <a:p>
            <a:pPr marL="79375" indent="100013">
              <a:spcAft>
                <a:spcPts val="600"/>
              </a:spcAft>
            </a:pPr>
            <a:r>
              <a:rPr lang="pl-PL" sz="2000" dirty="0" smtClean="0"/>
              <a:t>Opis obiektów w algorytmie nazywamy </a:t>
            </a:r>
            <a:r>
              <a:rPr lang="pl-PL" sz="2000" b="1" dirty="0" smtClean="0"/>
              <a:t>deklaracjami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85720" y="642918"/>
            <a:ext cx="85725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i="1" dirty="0" smtClean="0"/>
              <a:t>Aby przepis był algorytmem musi spełniać następujące cechy zwane cechami strukturalnymi algorytmów:</a:t>
            </a:r>
          </a:p>
          <a:p>
            <a:pPr marL="993775" indent="-357188">
              <a:buFont typeface="Wingdings" pitchFamily="2" charset="2"/>
              <a:buChar char="Ø"/>
            </a:pPr>
            <a:r>
              <a:rPr lang="pl-PL" sz="2000" b="1" dirty="0" smtClean="0"/>
              <a:t>Skończoność</a:t>
            </a:r>
            <a:r>
              <a:rPr lang="pl-PL" sz="2000" dirty="0" smtClean="0"/>
              <a:t> – realizowany </a:t>
            </a:r>
            <a:r>
              <a:rPr lang="pl-PL" sz="2000" dirty="0"/>
              <a:t>z</a:t>
            </a:r>
            <a:r>
              <a:rPr lang="pl-PL" sz="2000" dirty="0" smtClean="0"/>
              <a:t>espół działań (czynności) powinien mieć swój naturalny koniec;</a:t>
            </a:r>
          </a:p>
          <a:p>
            <a:pPr marL="993775" indent="-357188">
              <a:buFont typeface="Wingdings" pitchFamily="2" charset="2"/>
              <a:buChar char="Ø"/>
            </a:pPr>
            <a:r>
              <a:rPr lang="pl-PL" sz="2000" b="1" dirty="0" smtClean="0"/>
              <a:t>Określoność  - </a:t>
            </a:r>
            <a:r>
              <a:rPr lang="pl-PL" sz="2000" dirty="0" smtClean="0"/>
              <a:t> specyfikacja problemu musi być dobrze określona (zarówno dane jak i wynik - ). Operacje jakie wykonuje się na danych, jak i ich kolejność wykonywania powinny być ściśle określone. W algorytmie nie ma miejsca na dowolność;</a:t>
            </a:r>
          </a:p>
          <a:p>
            <a:pPr marL="993775" indent="-357188">
              <a:buFont typeface="Wingdings" pitchFamily="2" charset="2"/>
              <a:buChar char="Ø"/>
            </a:pPr>
            <a:r>
              <a:rPr lang="pl-PL" sz="2000" b="1" dirty="0" smtClean="0"/>
              <a:t>Ogólność – </a:t>
            </a:r>
            <a:r>
              <a:rPr lang="pl-PL" sz="2000" dirty="0" smtClean="0"/>
              <a:t>stosowanie algorytmu nie ogranicza się do rozwiązania pojedynczego przypadku, ale odnosi się do pewnej klasy problemów;</a:t>
            </a:r>
          </a:p>
          <a:p>
            <a:pPr marL="993775" indent="-357188">
              <a:buFont typeface="Wingdings" pitchFamily="2" charset="2"/>
              <a:buChar char="Ø"/>
            </a:pPr>
            <a:r>
              <a:rPr lang="pl-PL" sz="2000" b="1" dirty="0" smtClean="0"/>
              <a:t>Efektywność</a:t>
            </a:r>
            <a:r>
              <a:rPr lang="pl-PL" sz="2000" dirty="0" smtClean="0"/>
              <a:t>  - algorytm powinien prowadzić do rozwiązania problemu możliwie prostą drogą.</a:t>
            </a:r>
            <a:endParaRPr lang="pl-PL" sz="2000" b="1" dirty="0" smtClean="0"/>
          </a:p>
          <a:p>
            <a:r>
              <a:rPr lang="pl-PL" sz="2000" dirty="0" smtClean="0"/>
              <a:t> </a:t>
            </a:r>
            <a:endParaRPr lang="pl-PL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800" dirty="0" smtClean="0">
                <a:latin typeface="+mj-lt"/>
                <a:cs typeface="Arial" pitchFamily="34" charset="0"/>
              </a:rPr>
              <a:t>1. </a:t>
            </a:r>
            <a:r>
              <a:rPr lang="pl-PL" sz="1800" b="1" dirty="0" smtClean="0">
                <a:latin typeface="+mj-lt"/>
                <a:cs typeface="Arial" pitchFamily="34" charset="0"/>
              </a:rPr>
              <a:t>Opis słowny</a:t>
            </a:r>
            <a:r>
              <a:rPr lang="pl-PL" sz="1800" dirty="0" smtClean="0">
                <a:latin typeface="+mj-lt"/>
                <a:cs typeface="Arial" pitchFamily="34" charset="0"/>
              </a:rPr>
              <a:t> – problem oraz jego rozwiązanie przedstawia się za pomocą opisu słownego.</a:t>
            </a:r>
          </a:p>
          <a:p>
            <a:r>
              <a:rPr lang="pl-PL" sz="1800" dirty="0" smtClean="0">
                <a:latin typeface="+mj-lt"/>
                <a:cs typeface="Arial" pitchFamily="34" charset="0"/>
              </a:rPr>
              <a:t>2. </a:t>
            </a:r>
            <a:r>
              <a:rPr lang="pl-PL" sz="1800" b="1" dirty="0" smtClean="0">
                <a:latin typeface="+mj-lt"/>
                <a:cs typeface="Arial" pitchFamily="34" charset="0"/>
              </a:rPr>
              <a:t>Za pomocą listy kroków </a:t>
            </a:r>
            <a:r>
              <a:rPr lang="pl-PL" sz="1800" dirty="0" smtClean="0">
                <a:latin typeface="+mj-lt"/>
                <a:cs typeface="Arial" pitchFamily="34" charset="0"/>
              </a:rPr>
              <a:t>– każdy punkt takiej listy zawiera opis wykonywanej czynności. Kolejność punktów nie może być przypadkowa – musi być zgodna z działaniem algorytmu. </a:t>
            </a:r>
          </a:p>
          <a:p>
            <a:r>
              <a:rPr lang="pl-PL" sz="1800" dirty="0" smtClean="0">
                <a:latin typeface="+mj-lt"/>
                <a:cs typeface="Arial" pitchFamily="34" charset="0"/>
              </a:rPr>
              <a:t>3. </a:t>
            </a:r>
            <a:r>
              <a:rPr lang="pl-PL" sz="1800" b="1" dirty="0" smtClean="0">
                <a:latin typeface="+mj-lt"/>
                <a:cs typeface="Arial" pitchFamily="34" charset="0"/>
              </a:rPr>
              <a:t>Schemat blokowy </a:t>
            </a:r>
            <a:r>
              <a:rPr lang="pl-PL" sz="1800" dirty="0" smtClean="0">
                <a:latin typeface="+mj-lt"/>
                <a:cs typeface="Arial" pitchFamily="34" charset="0"/>
              </a:rPr>
              <a:t>– poszczególne operacje przedstawiane są za pomocą odpowiednio położonych figur geometrycznych (bloków). Połączenia określają, w jakiej kolejności i w jaki sposób będą realizowane operacje realizujące dany algorytm. </a:t>
            </a:r>
          </a:p>
          <a:p>
            <a:r>
              <a:rPr lang="pl-PL" sz="1800" dirty="0" smtClean="0">
                <a:latin typeface="+mj-lt"/>
                <a:cs typeface="Arial" pitchFamily="34" charset="0"/>
              </a:rPr>
              <a:t>4. </a:t>
            </a:r>
            <a:r>
              <a:rPr lang="pl-PL" sz="1800" b="1" dirty="0" smtClean="0">
                <a:latin typeface="+mj-lt"/>
                <a:cs typeface="Arial" pitchFamily="34" charset="0"/>
              </a:rPr>
              <a:t>Za pomocą języka programowania </a:t>
            </a:r>
            <a:r>
              <a:rPr lang="pl-PL" sz="1800" dirty="0" smtClean="0">
                <a:latin typeface="+mj-lt"/>
                <a:cs typeface="Arial" pitchFamily="34" charset="0"/>
              </a:rPr>
              <a:t>– specjalny język służący do pisania programów komputerowych (ciągu instrukcji języka programowania). Powstaje wówczas program źródłowy – każda instrukcja programu tak jak figura w schemacie blokowym odpowiada określonej operacji, dlatego kolejność występujących instrukcji w programie decyduje o kolejności wykonywanych operacji. </a:t>
            </a:r>
          </a:p>
          <a:p>
            <a:pPr marL="452628" indent="-342900">
              <a:buNone/>
            </a:pPr>
            <a:endParaRPr lang="pl-PL" sz="18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effectLst/>
                <a:latin typeface="Arial" pitchFamily="34" charset="0"/>
                <a:cs typeface="Arial" pitchFamily="34" charset="0"/>
              </a:rPr>
              <a:t>Sposoby zapisu algorytmów</a:t>
            </a:r>
            <a:endParaRPr lang="pl-PL" sz="28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575</Words>
  <Application>Microsoft Office PowerPoint</Application>
  <PresentationFormat>Pokaz na ekranie (4:3)</PresentationFormat>
  <Paragraphs>41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ALGORYTMY</vt:lpstr>
      <vt:lpstr>Ćwiczenia dla grup</vt:lpstr>
      <vt:lpstr>Pojęcie I algorytmu </vt:lpstr>
      <vt:lpstr>Slajd 4</vt:lpstr>
      <vt:lpstr>Slajd 5</vt:lpstr>
      <vt:lpstr>Pojęcie II algorytmu </vt:lpstr>
      <vt:lpstr>Slajd 7</vt:lpstr>
      <vt:lpstr>Sposoby zapisu algorytmów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ALGORYTMY</dc:title>
  <dc:creator>Asus</dc:creator>
  <cp:lastModifiedBy>ASUS</cp:lastModifiedBy>
  <cp:revision>29</cp:revision>
  <dcterms:created xsi:type="dcterms:W3CDTF">2015-01-20T16:46:52Z</dcterms:created>
  <dcterms:modified xsi:type="dcterms:W3CDTF">2020-05-14T18:57:42Z</dcterms:modified>
</cp:coreProperties>
</file>