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73" r:id="rId8"/>
    <p:sldId id="274" r:id="rId9"/>
    <p:sldId id="260" r:id="rId10"/>
    <p:sldId id="268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261" r:id="rId21"/>
    <p:sldId id="303" r:id="rId22"/>
    <p:sldId id="275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262" r:id="rId40"/>
    <p:sldId id="269" r:id="rId41"/>
    <p:sldId id="270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63" r:id="rId59"/>
    <p:sldId id="292" r:id="rId60"/>
    <p:sldId id="302" r:id="rId61"/>
    <p:sldId id="264" r:id="rId62"/>
    <p:sldId id="265" r:id="rId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pl.wikipedia.org/wiki/Szop_pracz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Zwierzęta futerkowe </a:t>
            </a:r>
            <a:br>
              <a:rPr lang="pl-PL" dirty="0" smtClean="0"/>
            </a:br>
            <a:r>
              <a:rPr lang="pl-PL" dirty="0" smtClean="0"/>
              <a:t>i </a:t>
            </a:r>
            <a:br>
              <a:rPr lang="pl-PL" dirty="0" smtClean="0"/>
            </a:br>
            <a:r>
              <a:rPr lang="pl-PL" dirty="0" smtClean="0"/>
              <a:t>ich znaczenie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Królik </a:t>
            </a:r>
            <a:r>
              <a:rPr lang="pl-PL" b="1" dirty="0" err="1" smtClean="0"/>
              <a:t>popielański</a:t>
            </a:r>
            <a:r>
              <a:rPr lang="pl-PL" b="1" dirty="0" smtClean="0"/>
              <a:t> biały (rasa zach.)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464496" cy="4681728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jest to jedyna zachowana rodzima rasa królików</a:t>
            </a:r>
          </a:p>
          <a:p>
            <a:endParaRPr lang="pl-PL" b="1" dirty="0" smtClean="0">
              <a:solidFill>
                <a:srgbClr val="FF0000"/>
              </a:solidFill>
            </a:endParaRPr>
          </a:p>
          <a:p>
            <a:r>
              <a:rPr lang="pl-PL" dirty="0" smtClean="0"/>
              <a:t>biała okrywa włosowa </a:t>
            </a:r>
          </a:p>
          <a:p>
            <a:r>
              <a:rPr lang="pl-PL" dirty="0" smtClean="0"/>
              <a:t>liczebne mioty (7-8 królicząt w miocie) </a:t>
            </a:r>
          </a:p>
          <a:p>
            <a:endParaRPr lang="pl-PL" dirty="0" smtClean="0"/>
          </a:p>
          <a:p>
            <a:r>
              <a:rPr lang="pl-PL" dirty="0" smtClean="0"/>
              <a:t>stosunkowo dobry odchów sięgający 6,5 króliczęcia w miocie </a:t>
            </a:r>
          </a:p>
          <a:p>
            <a:endParaRPr lang="pl-PL" dirty="0" smtClean="0"/>
          </a:p>
          <a:p>
            <a:r>
              <a:rPr lang="pl-PL" dirty="0" smtClean="0"/>
              <a:t>bardzo dobre tempo wzrostu - w wieku 90 dni uzyskują masę 2,7 kg przy wysokiej wydajności rzeźnej sięgającej do 60%</a:t>
            </a:r>
          </a:p>
          <a:p>
            <a:endParaRPr lang="pl-PL" dirty="0" smtClean="0"/>
          </a:p>
          <a:p>
            <a:r>
              <a:rPr lang="pl-PL" dirty="0" smtClean="0"/>
              <a:t>bardzo wysokie cechy adaptacyjne do niekorzystnych warunków środowiskowych</a:t>
            </a:r>
          </a:p>
          <a:p>
            <a:endParaRPr lang="pl-PL" dirty="0"/>
          </a:p>
        </p:txBody>
      </p:sp>
      <p:pic>
        <p:nvPicPr>
          <p:cNvPr id="1026" name="Picture 2" descr="C:\Users\8\Downloads\krolik_popielnianski_bialy_(P_Bielanski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Królik szynszylowy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Królik rasy angora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1751" y="1527175"/>
            <a:ext cx="390398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328192"/>
          </a:xfrm>
        </p:spPr>
        <p:txBody>
          <a:bodyPr>
            <a:normAutofit/>
          </a:bodyPr>
          <a:lstStyle/>
          <a:p>
            <a:r>
              <a:rPr lang="pl-PL" b="1" dirty="0" smtClean="0"/>
              <a:t>Królik belgijski olbrzym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301" y="1527175"/>
            <a:ext cx="509888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12168"/>
          </a:xfrm>
        </p:spPr>
        <p:txBody>
          <a:bodyPr>
            <a:normAutofit/>
          </a:bodyPr>
          <a:lstStyle/>
          <a:p>
            <a:r>
              <a:rPr lang="pl-PL" b="1" dirty="0" smtClean="0"/>
              <a:t>Królik francuski baran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44" y="1531937"/>
            <a:ext cx="6096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Francuski Baran </a:t>
            </a:r>
            <a:r>
              <a:rPr lang="pl-PL" dirty="0" err="1" smtClean="0"/>
              <a:t>Havana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Królik kalifornijski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919" y="1527175"/>
            <a:ext cx="6089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Nowozelandzki biały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08301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Olbrzym srokacz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Królik podpalany</a:t>
            </a: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6244" y="1870075"/>
            <a:ext cx="5715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Krótka historia....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98296"/>
          </a:xfrm>
        </p:spPr>
        <p:txBody>
          <a:bodyPr>
            <a:normAutofit fontScale="70000" lnSpcReduction="20000"/>
          </a:bodyPr>
          <a:lstStyle/>
          <a:p>
            <a:r>
              <a:rPr lang="pl-PL" u="sng" dirty="0" smtClean="0"/>
              <a:t>Futro</a:t>
            </a:r>
            <a:r>
              <a:rPr lang="pl-PL" dirty="0" smtClean="0"/>
              <a:t> – początkowo jedynie okrycie ludzi </a:t>
            </a:r>
          </a:p>
          <a:p>
            <a:r>
              <a:rPr lang="pl-PL" dirty="0" smtClean="0"/>
              <a:t>Skóra – jako „pieniądz”</a:t>
            </a:r>
          </a:p>
          <a:p>
            <a:r>
              <a:rPr lang="pl-PL" dirty="0" smtClean="0"/>
              <a:t>Futra ze zwierząt rzadko występują jako ozdoba</a:t>
            </a:r>
          </a:p>
          <a:p>
            <a:r>
              <a:rPr lang="pl-PL" dirty="0" smtClean="0"/>
              <a:t>Symbolem zamożności – gronostaje w kołnierzach rektorów</a:t>
            </a:r>
          </a:p>
          <a:p>
            <a:r>
              <a:rPr lang="pl-PL" dirty="0" smtClean="0"/>
              <a:t>Futra pochodziły od zwierząt z odłowu – przetrzebianie zwierząt w naturze np. Szynszyle</a:t>
            </a:r>
          </a:p>
          <a:p>
            <a:r>
              <a:rPr lang="pl-PL" dirty="0" smtClean="0"/>
              <a:t>Pierwsza próba hodowli zwierząt futerkowych przełom XIX /XX wieku </a:t>
            </a:r>
          </a:p>
          <a:p>
            <a:r>
              <a:rPr lang="pl-PL" dirty="0" smtClean="0"/>
              <a:t>Zwierzęta fermowe miały lepsze jakościowo skóry – cenny skupu wyższe</a:t>
            </a:r>
          </a:p>
          <a:p>
            <a:pPr>
              <a:buNone/>
            </a:pPr>
            <a:endParaRPr lang="pl-PL" dirty="0" smtClean="0"/>
          </a:p>
          <a:p>
            <a:r>
              <a:rPr lang="pl-PL" b="1" dirty="0" smtClean="0">
                <a:solidFill>
                  <a:srgbClr val="FF0000"/>
                </a:solidFill>
              </a:rPr>
              <a:t>Pierwsze fermy w Polsce:</a:t>
            </a:r>
          </a:p>
          <a:p>
            <a:r>
              <a:rPr lang="pl-PL" dirty="0" smtClean="0"/>
              <a:t>Lis srebrny – 1924 Śląsk i 1927 Pomorze</a:t>
            </a:r>
          </a:p>
          <a:p>
            <a:r>
              <a:rPr lang="pl-PL" dirty="0" smtClean="0"/>
              <a:t>Lis niebieski – 1938</a:t>
            </a:r>
          </a:p>
          <a:p>
            <a:r>
              <a:rPr lang="pl-PL" dirty="0" smtClean="0"/>
              <a:t>Jenot – sprowadzony w 1979, rozwój 1988</a:t>
            </a:r>
          </a:p>
          <a:p>
            <a:r>
              <a:rPr lang="pl-PL" dirty="0" smtClean="0"/>
              <a:t>Norki – sprowadzone po 1939, rozwój 1975</a:t>
            </a:r>
          </a:p>
          <a:p>
            <a:r>
              <a:rPr lang="pl-PL" dirty="0" smtClean="0"/>
              <a:t>Nutria – 1926, rozwój po II Wojnie Światowej</a:t>
            </a:r>
          </a:p>
          <a:p>
            <a:r>
              <a:rPr lang="pl-PL" dirty="0" smtClean="0"/>
              <a:t>Szynszyle – 1956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u="sng" dirty="0" smtClean="0"/>
              <a:t>SZYNSZYLE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54280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/>
              <a:t>Krępa budowa ciała</a:t>
            </a:r>
          </a:p>
          <a:p>
            <a:r>
              <a:rPr lang="pl-PL" dirty="0" smtClean="0"/>
              <a:t>Kształtna głowa</a:t>
            </a:r>
          </a:p>
          <a:p>
            <a:r>
              <a:rPr lang="pl-PL" dirty="0" smtClean="0"/>
              <a:t>Niewidoczna szyja</a:t>
            </a:r>
          </a:p>
          <a:p>
            <a:r>
              <a:rPr lang="pl-PL" dirty="0" smtClean="0"/>
              <a:t>Duże, zaokrąglone uszy</a:t>
            </a:r>
          </a:p>
          <a:p>
            <a:r>
              <a:rPr lang="pl-PL" dirty="0" smtClean="0"/>
              <a:t>Ogon owłosiony, podwinięty ku górze</a:t>
            </a:r>
          </a:p>
          <a:p>
            <a:r>
              <a:rPr lang="pl-PL" dirty="0" smtClean="0"/>
              <a:t>Masa ciała dorosłego osobnika: </a:t>
            </a:r>
            <a:r>
              <a:rPr lang="pl-PL" b="1" dirty="0" smtClean="0">
                <a:solidFill>
                  <a:srgbClr val="FF0000"/>
                </a:solidFill>
              </a:rPr>
              <a:t>400-700g</a:t>
            </a:r>
          </a:p>
          <a:p>
            <a:r>
              <a:rPr lang="pl-PL" dirty="0" smtClean="0"/>
              <a:t>·         Długość – </a:t>
            </a:r>
            <a:r>
              <a:rPr lang="pl-PL" b="1" dirty="0" smtClean="0">
                <a:solidFill>
                  <a:srgbClr val="FF0000"/>
                </a:solidFill>
              </a:rPr>
              <a:t>20-37 cm</a:t>
            </a:r>
          </a:p>
          <a:p>
            <a:r>
              <a:rPr lang="pl-PL" dirty="0" smtClean="0"/>
              <a:t>·         Długość ogona – 9-17 cm</a:t>
            </a:r>
          </a:p>
          <a:p>
            <a:r>
              <a:rPr lang="pl-PL" dirty="0" smtClean="0"/>
              <a:t>·         Do 8 lat trwa czas rozpłodowy</a:t>
            </a:r>
          </a:p>
          <a:p>
            <a:r>
              <a:rPr lang="pl-PL" dirty="0" smtClean="0"/>
              <a:t>·         Ruja trwa 2-4 dni</a:t>
            </a:r>
          </a:p>
          <a:p>
            <a:r>
              <a:rPr lang="pl-PL" dirty="0" smtClean="0"/>
              <a:t>·         Cyk płciowy – 29-54 dni (ok. 41 dni)</a:t>
            </a:r>
          </a:p>
          <a:p>
            <a:r>
              <a:rPr lang="pl-PL" dirty="0" smtClean="0"/>
              <a:t>·         Kopulacja w nocy</a:t>
            </a:r>
          </a:p>
          <a:p>
            <a:r>
              <a:rPr lang="pl-PL" dirty="0" smtClean="0"/>
              <a:t>·         Ciąża 111 dni ± 2 dni</a:t>
            </a:r>
          </a:p>
          <a:p>
            <a:endParaRPr lang="pl-PL" dirty="0" smtClean="0"/>
          </a:p>
          <a:p>
            <a:r>
              <a:rPr lang="pl-PL" dirty="0" smtClean="0"/>
              <a:t>Schemat porodu :Śluz -&gt; młode wypycha przy pomocy łapek -&gt;łożysko zjada</a:t>
            </a:r>
          </a:p>
          <a:p>
            <a:r>
              <a:rPr lang="pl-PL" dirty="0" smtClean="0"/>
              <a:t> </a:t>
            </a:r>
          </a:p>
          <a:p>
            <a:r>
              <a:rPr lang="pl-PL" dirty="0" smtClean="0"/>
              <a:t>·         Młode po urodzeniu: (widzą, słyszą, rodzą się owłosione, 1-4 młode w miocie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Standard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5356" y="2060575"/>
            <a:ext cx="46767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12168"/>
          </a:xfrm>
        </p:spPr>
        <p:txBody>
          <a:bodyPr>
            <a:normAutofit/>
          </a:bodyPr>
          <a:lstStyle/>
          <a:p>
            <a:r>
              <a:rPr lang="pl-PL" b="1" dirty="0" smtClean="0"/>
              <a:t>Szynszyla beżowa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1520" y="1371600"/>
            <a:ext cx="4088832" cy="4681728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Okrywa włosowa bardzo gęsta</a:t>
            </a:r>
          </a:p>
          <a:p>
            <a:r>
              <a:rPr lang="pl-PL" dirty="0" smtClean="0"/>
              <a:t>Wyrównana długość włosów w poszczególnych partiach ciała.</a:t>
            </a:r>
          </a:p>
          <a:p>
            <a:r>
              <a:rPr lang="pl-PL" dirty="0" smtClean="0"/>
              <a:t>Bardzo dobra jedwabistość i sprężystość włosów</a:t>
            </a:r>
          </a:p>
          <a:p>
            <a:endParaRPr lang="pl-PL" dirty="0" smtClean="0"/>
          </a:p>
          <a:p>
            <a:r>
              <a:rPr lang="pl-PL" dirty="0" smtClean="0"/>
              <a:t>Pas brzuszny średnio-wąski, biały równą linią odcinający się od boków zwierzęcia, niezachodzący na boki, wyraźna granica między bokiem a brzuchem</a:t>
            </a:r>
            <a:endParaRPr lang="pl-PL" dirty="0"/>
          </a:p>
        </p:txBody>
      </p:sp>
      <p:pic>
        <p:nvPicPr>
          <p:cNvPr id="8194" name="Picture 2" descr="C:\Users\8\Downloads\samica_szynszyli_bezowej_(P_Bielanski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19013"/>
            <a:ext cx="4038600" cy="3986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 smtClean="0"/>
              <a:t>Beż Towera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Homozygotyczny</a:t>
            </a:r>
            <a:endParaRPr lang="pl-PL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361056"/>
            <a:ext cx="3609528" cy="721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Beż Polski (Homozygotyczny)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5429617" cy="462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Biała Wilsona</a:t>
            </a:r>
            <a:endParaRPr lang="pl-PL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72816"/>
            <a:ext cx="5978376" cy="44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Brązowa </a:t>
            </a:r>
            <a:r>
              <a:rPr lang="pl-PL" dirty="0" err="1" smtClean="0"/>
              <a:t>aksamintna</a:t>
            </a:r>
            <a:endParaRPr lang="pl-PL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806" y="1617662"/>
            <a:ext cx="5857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400200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 smtClean="0"/>
              <a:t>Ekstremalna </a:t>
            </a:r>
            <a:br>
              <a:rPr lang="pl-PL" b="1" dirty="0" smtClean="0"/>
            </a:br>
            <a:r>
              <a:rPr lang="pl-PL" b="1" dirty="0" smtClean="0"/>
              <a:t>Mozaika</a:t>
            </a:r>
            <a:br>
              <a:rPr lang="pl-PL" b="1" dirty="0" smtClean="0"/>
            </a:br>
            <a:r>
              <a:rPr lang="pl-PL" b="1" dirty="0" smtClean="0"/>
              <a:t>(</a:t>
            </a:r>
            <a:r>
              <a:rPr lang="pl-PL" b="1" dirty="0" err="1" smtClean="0"/>
              <a:t>Extreme</a:t>
            </a:r>
            <a:r>
              <a:rPr lang="pl-PL" b="1" dirty="0" smtClean="0"/>
              <a:t> </a:t>
            </a:r>
            <a:r>
              <a:rPr lang="pl-PL" b="1" dirty="0" err="1" smtClean="0"/>
              <a:t>Mosaic</a:t>
            </a:r>
            <a:r>
              <a:rPr lang="pl-PL" b="1" dirty="0" smtClean="0"/>
              <a:t>)</a:t>
            </a:r>
            <a:r>
              <a:rPr lang="pl-PL" dirty="0" smtClean="0"/>
              <a:t>: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-3339752"/>
            <a:ext cx="3491880" cy="104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srebrne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506" y="1808162"/>
            <a:ext cx="4711090" cy="486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12168"/>
          </a:xfrm>
        </p:spPr>
        <p:txBody>
          <a:bodyPr>
            <a:normAutofit/>
          </a:bodyPr>
          <a:lstStyle/>
          <a:p>
            <a:r>
              <a:rPr lang="pl-PL" b="1" dirty="0" smtClean="0"/>
              <a:t>Biała Wilsona Aksamitna 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5273424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PODZIAŁ ZWIERZĄT FUTERKOWYCH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119"/>
                <a:gridCol w="4252119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pl-P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MIĘŚOŻERNE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pl-P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ROŚLINOŻERNE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 pospolity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Nutria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 srebrny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Królik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Jenot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pl-PL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Szynszyla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Tchórz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pl-PL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Norka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340768"/>
          </a:xfrm>
        </p:spPr>
        <p:txBody>
          <a:bodyPr>
            <a:normAutofit fontScale="90000"/>
          </a:bodyPr>
          <a:lstStyle/>
          <a:p>
            <a:pPr algn="l"/>
            <a:r>
              <a:rPr lang="pl-PL" sz="2800" b="1" dirty="0" smtClean="0"/>
              <a:t>Czarna Aksamitna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(</a:t>
            </a:r>
            <a:r>
              <a:rPr lang="pl-PL" sz="2800" b="1" dirty="0" smtClean="0"/>
              <a:t>Black </a:t>
            </a:r>
            <a:r>
              <a:rPr lang="pl-PL" sz="2800" b="1" dirty="0" err="1" smtClean="0"/>
              <a:t>Velvet</a:t>
            </a:r>
            <a:r>
              <a:rPr lang="pl-PL" sz="2800" b="1" dirty="0" smtClean="0"/>
              <a:t>,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TOV </a:t>
            </a:r>
            <a:r>
              <a:rPr lang="pl-PL" sz="2800" b="1" dirty="0" smtClean="0"/>
              <a:t>- </a:t>
            </a:r>
            <a:r>
              <a:rPr lang="pl-PL" sz="2800" b="1" dirty="0" err="1" smtClean="0"/>
              <a:t>touch</a:t>
            </a:r>
            <a:r>
              <a:rPr lang="pl-PL" sz="2800" b="1" dirty="0" smtClean="0"/>
              <a:t> of </a:t>
            </a:r>
            <a:r>
              <a:rPr lang="pl-PL" sz="2800" b="1" dirty="0" err="1" smtClean="0"/>
              <a:t>velvet</a:t>
            </a:r>
            <a:r>
              <a:rPr lang="pl-PL" sz="2800" b="1" dirty="0" smtClean="0"/>
              <a:t>)</a:t>
            </a:r>
            <a:endParaRPr lang="pl-PL" sz="28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472" y="-361056"/>
            <a:ext cx="3609528" cy="721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 err="1" smtClean="0"/>
              <a:t>Pink</a:t>
            </a:r>
            <a:r>
              <a:rPr lang="pl-PL" b="1" dirty="0" smtClean="0"/>
              <a:t> White (różowo-biała)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8488" y="-387424"/>
            <a:ext cx="3465512" cy="693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 smtClean="0"/>
              <a:t>Pink</a:t>
            </a:r>
            <a:r>
              <a:rPr lang="pl-PL" b="1" dirty="0" smtClean="0"/>
              <a:t> White Aksamitny (TOV)</a:t>
            </a:r>
            <a:endParaRPr lang="pl-PL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130" y="1527175"/>
            <a:ext cx="610122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544216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 smtClean="0"/>
              <a:t>Ekstra ciemny </a:t>
            </a:r>
            <a:r>
              <a:rPr lang="pl-PL" b="1" dirty="0" err="1" smtClean="0"/>
              <a:t>ebony</a:t>
            </a:r>
            <a:r>
              <a:rPr lang="pl-PL" b="1" dirty="0" smtClean="0"/>
              <a:t>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(</a:t>
            </a:r>
            <a:r>
              <a:rPr lang="pl-PL" b="1" dirty="0" smtClean="0"/>
              <a:t>homozygotyczny)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-3627784"/>
            <a:ext cx="3635896" cy="1089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Szafirowa 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5684" y="1052736"/>
            <a:ext cx="4702579" cy="562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Fioletowa </a:t>
            </a:r>
            <a:endParaRPr lang="pl-P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44824"/>
            <a:ext cx="6130776" cy="40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Fioletowa biała</a:t>
            </a:r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5249196" cy="501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12168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/>
              <a:t>Angora (Perska)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3630" y="-3339752"/>
            <a:ext cx="3520370" cy="1050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 smtClean="0"/>
              <a:t>Curly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dirty="0" smtClean="0"/>
              <a:t>Kręcona </a:t>
            </a:r>
            <a:endParaRPr lang="pl-PL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87522"/>
            <a:ext cx="5336798" cy="587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u="sng" dirty="0" smtClean="0"/>
              <a:t>LISY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 smtClean="0"/>
              <a:t>Noworodki lisie rodzą się:</a:t>
            </a:r>
          </a:p>
          <a:p>
            <a:pPr lvl="0"/>
            <a:r>
              <a:rPr lang="pl-PL" dirty="0" smtClean="0"/>
              <a:t>Ślepe</a:t>
            </a:r>
          </a:p>
          <a:p>
            <a:pPr lvl="0"/>
            <a:r>
              <a:rPr lang="pl-PL" dirty="0" smtClean="0"/>
              <a:t>Mają zamknięte przewody słuchowe</a:t>
            </a:r>
          </a:p>
          <a:p>
            <a:pPr lvl="0"/>
            <a:r>
              <a:rPr lang="pl-PL" dirty="0" smtClean="0"/>
              <a:t>Są pokryte rzadkimi włosami pierwotnymi</a:t>
            </a:r>
          </a:p>
          <a:p>
            <a:pPr lvl="0"/>
            <a:r>
              <a:rPr lang="pl-PL" dirty="0" smtClean="0"/>
              <a:t>Masa ciała polarnych (</a:t>
            </a:r>
            <a:r>
              <a:rPr lang="pl-PL" b="1" dirty="0" smtClean="0">
                <a:solidFill>
                  <a:srgbClr val="FF0000"/>
                </a:solidFill>
              </a:rPr>
              <a:t>50-80g</a:t>
            </a:r>
            <a:r>
              <a:rPr lang="pl-PL" dirty="0" smtClean="0"/>
              <a:t>), pospolitych (</a:t>
            </a:r>
            <a:r>
              <a:rPr lang="pl-PL" b="1" dirty="0" smtClean="0">
                <a:solidFill>
                  <a:srgbClr val="FF0000"/>
                </a:solidFill>
              </a:rPr>
              <a:t>70-80 g</a:t>
            </a:r>
            <a:r>
              <a:rPr lang="pl-PL" dirty="0" smtClean="0"/>
              <a:t>)</a:t>
            </a:r>
          </a:p>
          <a:p>
            <a:pPr lvl="0"/>
            <a:r>
              <a:rPr lang="pl-PL" dirty="0" smtClean="0"/>
              <a:t>Wielkość miotu lisów polarnych to 10-12 młodych, pospolitych 6-8</a:t>
            </a:r>
          </a:p>
          <a:p>
            <a:pPr lvl="0"/>
            <a:r>
              <a:rPr lang="pl-PL" dirty="0" smtClean="0"/>
              <a:t>Dobry przyrost masa ciała w ciągu pierwszych 2 tygodni to około </a:t>
            </a:r>
            <a:r>
              <a:rPr lang="pl-PL" b="1" dirty="0" smtClean="0">
                <a:solidFill>
                  <a:srgbClr val="FF0000"/>
                </a:solidFill>
              </a:rPr>
              <a:t>30g</a:t>
            </a:r>
          </a:p>
          <a:p>
            <a:pPr lvl="0"/>
            <a:r>
              <a:rPr lang="pl-PL" dirty="0" smtClean="0"/>
              <a:t>Do ukończenia 3 tygodnia życia młode odżywiają się wyłącznie mlekiem matki</a:t>
            </a:r>
          </a:p>
          <a:p>
            <a:pPr lvl="0"/>
            <a:r>
              <a:rPr lang="pl-PL" dirty="0" smtClean="0"/>
              <a:t>Po ukończeniu 2 tygodnia życia widzą i słyszą</a:t>
            </a:r>
          </a:p>
          <a:p>
            <a:pPr lvl="0"/>
            <a:r>
              <a:rPr lang="pl-PL" b="1" dirty="0" smtClean="0"/>
              <a:t>Odsadzenie następuje w wieku 6 tygodni</a:t>
            </a:r>
          </a:p>
          <a:p>
            <a:pPr lvl="0"/>
            <a:r>
              <a:rPr lang="pl-PL" dirty="0" smtClean="0"/>
              <a:t>W wieku 2 miesięcy posiadają wszystkie siekacze, kły oraz 6 zębów przedtrzonowych</a:t>
            </a:r>
          </a:p>
          <a:p>
            <a:pPr lvl="0"/>
            <a:r>
              <a:rPr lang="pl-PL" dirty="0" smtClean="0"/>
              <a:t>W 3-4 miesiącu życia to okres intensywnych zmian w proporcjach sylwetki</a:t>
            </a:r>
          </a:p>
          <a:p>
            <a:pPr lvl="0"/>
            <a:r>
              <a:rPr lang="pl-PL" dirty="0" smtClean="0"/>
              <a:t>Młodsze osobniki mają długie nogi, wąski i krótki tułów</a:t>
            </a:r>
          </a:p>
          <a:p>
            <a:pPr lvl="0"/>
            <a:r>
              <a:rPr lang="pl-PL" dirty="0" smtClean="0"/>
              <a:t>Z biegiem czasu ich sylwetka stają się krępe</a:t>
            </a:r>
          </a:p>
          <a:p>
            <a:pPr lvl="0"/>
            <a:r>
              <a:rPr lang="pl-PL" b="1" dirty="0" smtClean="0"/>
              <a:t>U 4 miesięcznych lisów srebrzystych w okrywie włosowej zaczynają pojawiać się włosy srebrzystych</a:t>
            </a:r>
          </a:p>
          <a:p>
            <a:r>
              <a:rPr lang="pl-PL" dirty="0" smtClean="0"/>
              <a:t>Intensywny wzrost trwa do 16 tygodni życia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u="sng" dirty="0" smtClean="0"/>
              <a:t>NUTRIA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b="1" dirty="0" smtClean="0"/>
              <a:t> </a:t>
            </a:r>
            <a:r>
              <a:rPr lang="pl-PL" sz="2900" b="1" dirty="0" smtClean="0"/>
              <a:t>Ziemnowodna (tereny podmokłe, rzeki)</a:t>
            </a:r>
          </a:p>
          <a:p>
            <a:r>
              <a:rPr lang="pl-PL" sz="2900" b="1" dirty="0" smtClean="0"/>
              <a:t>Odżywia się głównie roślinami wodnymi</a:t>
            </a:r>
          </a:p>
          <a:p>
            <a:r>
              <a:rPr lang="pl-PL" sz="2900" dirty="0" smtClean="0"/>
              <a:t>Gniazda buduje w zaroślach nad rzeką/wodą</a:t>
            </a:r>
          </a:p>
          <a:p>
            <a:r>
              <a:rPr lang="pl-PL" sz="2900" dirty="0" smtClean="0"/>
              <a:t>Duża głowa, lekko spłaszczona po bokach, tępo zakończona</a:t>
            </a:r>
          </a:p>
          <a:p>
            <a:r>
              <a:rPr lang="pl-PL" sz="2900" dirty="0" smtClean="0"/>
              <a:t>Uszy krótkie, owłosione</a:t>
            </a:r>
          </a:p>
          <a:p>
            <a:r>
              <a:rPr lang="pl-PL" sz="2900" dirty="0" smtClean="0"/>
              <a:t>Gruba szyja połączona z masywnym tułowiem, rozszerzającym się ku tyłowi</a:t>
            </a:r>
          </a:p>
          <a:p>
            <a:r>
              <a:rPr lang="pl-PL" sz="2900" dirty="0" smtClean="0"/>
              <a:t>Długość tułowia dorosłej nutrii </a:t>
            </a:r>
            <a:r>
              <a:rPr lang="pl-PL" sz="2900" b="1" dirty="0" smtClean="0">
                <a:solidFill>
                  <a:srgbClr val="FF0000"/>
                </a:solidFill>
              </a:rPr>
              <a:t>50-70 cm</a:t>
            </a:r>
          </a:p>
          <a:p>
            <a:r>
              <a:rPr lang="pl-PL" sz="2900" b="1" dirty="0" smtClean="0">
                <a:solidFill>
                  <a:srgbClr val="FF0000"/>
                </a:solidFill>
              </a:rPr>
              <a:t>Długość ogona 35 cm</a:t>
            </a:r>
          </a:p>
          <a:p>
            <a:r>
              <a:rPr lang="pl-PL" sz="2900" dirty="0" smtClean="0"/>
              <a:t>Waga </a:t>
            </a:r>
            <a:r>
              <a:rPr lang="pl-PL" sz="2900" b="1" dirty="0" smtClean="0">
                <a:solidFill>
                  <a:srgbClr val="FF0000"/>
                </a:solidFill>
              </a:rPr>
              <a:t>4,5-6,5 kg</a:t>
            </a:r>
          </a:p>
          <a:p>
            <a:r>
              <a:rPr lang="pl-PL" sz="2900" b="1" dirty="0" smtClean="0">
                <a:solidFill>
                  <a:srgbClr val="00B050"/>
                </a:solidFill>
              </a:rPr>
              <a:t>Ogon pokryty łuską i włosami szczecinowymi</a:t>
            </a:r>
          </a:p>
          <a:p>
            <a:r>
              <a:rPr lang="pl-PL" sz="2900" dirty="0" smtClean="0"/>
              <a:t>Błony pływne na tylnych kończynach</a:t>
            </a:r>
          </a:p>
          <a:p>
            <a:r>
              <a:rPr lang="pl-PL" sz="2900" dirty="0" smtClean="0"/>
              <a:t>Łapy przednie chwytne</a:t>
            </a:r>
          </a:p>
          <a:p>
            <a:r>
              <a:rPr lang="pl-PL" sz="2900" b="1" dirty="0" smtClean="0">
                <a:solidFill>
                  <a:srgbClr val="0070C0"/>
                </a:solidFill>
              </a:rPr>
              <a:t>Zęby pomarańczowe: 16 trzonowych i 2 siekacze</a:t>
            </a:r>
          </a:p>
          <a:p>
            <a:endParaRPr lang="pl-PL" sz="2900" dirty="0" smtClean="0"/>
          </a:p>
          <a:p>
            <a:r>
              <a:rPr lang="pl-PL" sz="2900" u="sng" dirty="0" smtClean="0"/>
              <a:t>Fałd skórny między siekaczami a trzonowcami!!!!!</a:t>
            </a:r>
            <a:endParaRPr lang="pl-PL" sz="2900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Lis pospolity </a:t>
            </a:r>
            <a:r>
              <a:rPr lang="pl-PL" b="1" dirty="0" err="1" smtClean="0"/>
              <a:t>białoszyjny</a:t>
            </a:r>
            <a:r>
              <a:rPr lang="pl-PL" b="1" dirty="0" smtClean="0"/>
              <a:t> (rasa zach.)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198240" cy="5486400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/>
              <a:t>Wielkość bardzo duża (samiec powyżej 73 cm, samica powyżej 68 cm). Budowa ciała mocna, proporcjonalna, harmonijny wygląd zwierzęcia.</a:t>
            </a:r>
          </a:p>
          <a:p>
            <a:r>
              <a:rPr lang="pl-PL" dirty="0" smtClean="0"/>
              <a:t>Żadnych widocznych wad w budowie.</a:t>
            </a:r>
          </a:p>
          <a:p>
            <a:r>
              <a:rPr lang="pl-PL" dirty="0" smtClean="0"/>
              <a:t>Pysk czarny lub </a:t>
            </a:r>
            <a:r>
              <a:rPr lang="pl-PL" dirty="0" err="1" smtClean="0"/>
              <a:t>ciemnosrebrzysty</a:t>
            </a:r>
            <a:r>
              <a:rPr lang="pl-PL" dirty="0" smtClean="0"/>
              <a:t> z białą obwódką nosa przechodzącą w strzałkę wzdłuż pyska i czoła. </a:t>
            </a:r>
          </a:p>
          <a:p>
            <a:r>
              <a:rPr lang="pl-PL" dirty="0" smtClean="0"/>
              <a:t>Uszy czarne. </a:t>
            </a:r>
          </a:p>
          <a:p>
            <a:r>
              <a:rPr lang="pl-PL" dirty="0" smtClean="0"/>
              <a:t>Umaszczenie szyi i tułowia jak u lisa ciemnego srebrzystego, biały symetryczny kołnierz o szerokości 6–10 cm, przechodzący pasmem bieli na podgardle i brzuch. </a:t>
            </a:r>
          </a:p>
          <a:p>
            <a:r>
              <a:rPr lang="pl-PL" dirty="0" smtClean="0"/>
              <a:t>Łapy białe z czarnymi cętkami lub plamami. </a:t>
            </a:r>
          </a:p>
          <a:p>
            <a:r>
              <a:rPr lang="pl-PL" dirty="0" smtClean="0"/>
              <a:t>Srebro czyste, lśniące, pokryte harmonijnie rozłożonym, zgęszczonym wzdłuż grzbietu woalem. Woal kruczoczarny, barwa włosów pokrywowych na stronie brzusznej czarna lub biała. </a:t>
            </a:r>
            <a:endParaRPr lang="pl-PL" dirty="0"/>
          </a:p>
        </p:txBody>
      </p:sp>
      <p:pic>
        <p:nvPicPr>
          <p:cNvPr id="2050" name="Picture 2" descr="C:\Users\8\Downloads\samica_lisa_bialoszyjnego_(P_Bielanski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Lis pastelowy 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Lis pospolity pastelowy występuje w trzech typach: ciemny, średni i jasny. </a:t>
            </a:r>
          </a:p>
          <a:p>
            <a:r>
              <a:rPr lang="pl-PL" dirty="0" smtClean="0"/>
              <a:t>Barwa okrywy od ciemnobrązowej do jasnobrązowej. </a:t>
            </a:r>
          </a:p>
          <a:p>
            <a:r>
              <a:rPr lang="pl-PL" dirty="0" smtClean="0"/>
              <a:t>W tym samym kolorze jest pysk, łapy, uszy oraz brzuch. </a:t>
            </a:r>
          </a:p>
          <a:p>
            <a:r>
              <a:rPr lang="pl-PL" dirty="0" smtClean="0"/>
              <a:t>Brązowe włosy pokrywowe silnie kontrastują z włosami niepigmentowanymi. </a:t>
            </a:r>
            <a:endParaRPr lang="pl-PL" dirty="0"/>
          </a:p>
        </p:txBody>
      </p:sp>
      <p:pic>
        <p:nvPicPr>
          <p:cNvPr id="3074" name="Picture 2" descr="C:\Users\8\Downloads\samica_lisa_pastelowego_(P_Bielanski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Tchórz hodowlany 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 smtClean="0"/>
              <a:t>Hodowla tchórzy hodowlanych zwanych dawniej tchórzofretkami datuje się od lat 30 ubiegłego stulecia</a:t>
            </a:r>
          </a:p>
          <a:p>
            <a:endParaRPr lang="pl-PL" dirty="0" smtClean="0"/>
          </a:p>
          <a:p>
            <a:r>
              <a:rPr lang="pl-PL" dirty="0" smtClean="0"/>
              <a:t>Tchórzofretka jest mieszańcem, którego formami wyjściowymi były: </a:t>
            </a:r>
            <a:r>
              <a:rPr lang="pl-PL" dirty="0" smtClean="0">
                <a:solidFill>
                  <a:srgbClr val="FF0000"/>
                </a:solidFill>
              </a:rPr>
              <a:t>tchórz europejski i fretka </a:t>
            </a:r>
            <a:r>
              <a:rPr lang="pl-PL" dirty="0" smtClean="0"/>
              <a:t>zwana również </a:t>
            </a:r>
            <a:r>
              <a:rPr lang="pl-PL" dirty="0" smtClean="0">
                <a:solidFill>
                  <a:srgbClr val="FF0000"/>
                </a:solidFill>
              </a:rPr>
              <a:t>tchórzem afrykańskim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/>
          </a:bodyPr>
          <a:lstStyle/>
          <a:p>
            <a:r>
              <a:rPr lang="pl-PL" b="1" i="1" dirty="0" smtClean="0"/>
              <a:t>TCHÓRZ POLSKI</a:t>
            </a:r>
            <a:endParaRPr lang="pl-PL" dirty="0"/>
          </a:p>
        </p:txBody>
      </p:sp>
      <p:pic>
        <p:nvPicPr>
          <p:cNvPr id="9218" name="Picture 2" descr="C:\Users\8\Downloads\polsk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420888"/>
            <a:ext cx="3731439" cy="2479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pl-PL" b="1" i="1" dirty="0" smtClean="0"/>
              <a:t>TCHÓRZ KLASYCZNY BRĄZOWO-CZARNY</a:t>
            </a:r>
            <a:endParaRPr lang="pl-PL" dirty="0"/>
          </a:p>
        </p:txBody>
      </p:sp>
      <p:pic>
        <p:nvPicPr>
          <p:cNvPr id="10242" name="Picture 2" descr="C:\Users\8\Downloads\klasyczn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36912"/>
            <a:ext cx="4205201" cy="2326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TCHÓRZ BRĄZOWY</a:t>
            </a:r>
            <a:endParaRPr lang="pl-PL" dirty="0"/>
          </a:p>
        </p:txBody>
      </p:sp>
      <p:pic>
        <p:nvPicPr>
          <p:cNvPr id="11266" name="Picture 2" descr="C:\Users\8\Downloads\brazow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204864"/>
            <a:ext cx="2790006" cy="2790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CZARNY</a:t>
            </a:r>
            <a:endParaRPr lang="pl-PL" dirty="0"/>
          </a:p>
        </p:txBody>
      </p:sp>
      <p:pic>
        <p:nvPicPr>
          <p:cNvPr id="12290" name="Picture 2" descr="C:\Users\8\Downloads\czarn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492896"/>
            <a:ext cx="2133550" cy="320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FORMA: RUDA</a:t>
            </a:r>
            <a:endParaRPr lang="pl-PL" dirty="0"/>
          </a:p>
        </p:txBody>
      </p:sp>
      <p:pic>
        <p:nvPicPr>
          <p:cNvPr id="13314" name="Picture 2" descr="C:\Users\8\Downloads\cynamo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276872"/>
            <a:ext cx="3542465" cy="2714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FORMA: PASTELOWA</a:t>
            </a:r>
            <a:endParaRPr lang="pl-PL" dirty="0"/>
          </a:p>
        </p:txBody>
      </p:sp>
      <p:pic>
        <p:nvPicPr>
          <p:cNvPr id="14338" name="Picture 2" descr="C:\Users\8\Downloads\paste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36912"/>
            <a:ext cx="3914497" cy="2604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TCHÓRZ CZEKOLADOWY</a:t>
            </a:r>
            <a:endParaRPr lang="pl-PL" dirty="0"/>
          </a:p>
        </p:txBody>
      </p:sp>
      <p:pic>
        <p:nvPicPr>
          <p:cNvPr id="15362" name="Picture 2" descr="C:\Users\8\Downloads\czekolad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3" y="1988840"/>
            <a:ext cx="2931589" cy="3538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Nutria standard</a:t>
            </a:r>
            <a:endParaRPr lang="pl-PL" dirty="0"/>
          </a:p>
        </p:txBody>
      </p:sp>
      <p:pic>
        <p:nvPicPr>
          <p:cNvPr id="4098" name="Picture 2" descr="C:\Users\8\Downloads\nutria_standard_(D_Kowalska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ALBINOS</a:t>
            </a:r>
            <a:endParaRPr lang="pl-PL" dirty="0"/>
          </a:p>
        </p:txBody>
      </p:sp>
      <p:pic>
        <p:nvPicPr>
          <p:cNvPr id="16386" name="Picture 2" descr="C:\Users\8\Downloads\albino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420888"/>
            <a:ext cx="2176983" cy="3278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FORMA: BIAŁA (</a:t>
            </a:r>
            <a:r>
              <a:rPr lang="pl-PL" b="1" i="1" dirty="0" err="1" smtClean="0"/>
              <a:t>BIAŁA</a:t>
            </a:r>
            <a:r>
              <a:rPr lang="pl-PL" b="1" i="1" dirty="0" smtClean="0"/>
              <a:t> CIEMNOOKA)</a:t>
            </a:r>
            <a:endParaRPr lang="pl-PL" dirty="0"/>
          </a:p>
        </p:txBody>
      </p:sp>
      <p:pic>
        <p:nvPicPr>
          <p:cNvPr id="17410" name="Picture 2" descr="C:\Users\8\Downloads\dew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04864"/>
            <a:ext cx="1981721" cy="2980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FORMA: CZARNA </a:t>
            </a:r>
            <a:endParaRPr lang="pl-PL" dirty="0"/>
          </a:p>
        </p:txBody>
      </p:sp>
      <p:pic>
        <p:nvPicPr>
          <p:cNvPr id="18434" name="Picture 2" descr="C:\Users\8\Downloads\blac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132856"/>
            <a:ext cx="2115071" cy="3179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DERESZ SREBRNY</a:t>
            </a:r>
            <a:endParaRPr lang="pl-PL" dirty="0"/>
          </a:p>
        </p:txBody>
      </p:sp>
      <p:pic>
        <p:nvPicPr>
          <p:cNvPr id="19458" name="Picture 2" descr="C:\Users\8\Downloads\srebrnyderesz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420888"/>
            <a:ext cx="3556544" cy="2356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DERESZ PLATYNOWY</a:t>
            </a:r>
            <a:endParaRPr lang="pl-PL" dirty="0"/>
          </a:p>
        </p:txBody>
      </p:sp>
      <p:pic>
        <p:nvPicPr>
          <p:cNvPr id="20482" name="Picture 2" descr="C:\Users\8\Downloads\dereszplatynow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564904"/>
            <a:ext cx="3724235" cy="2476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ARLEKIN</a:t>
            </a:r>
            <a:endParaRPr lang="pl-PL" dirty="0"/>
          </a:p>
        </p:txBody>
      </p:sp>
      <p:pic>
        <p:nvPicPr>
          <p:cNvPr id="21506" name="Picture 2" descr="C:\Users\8\Downloads\arlek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492896"/>
            <a:ext cx="3903476" cy="2596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BORSUK</a:t>
            </a:r>
            <a:endParaRPr lang="pl-PL" dirty="0"/>
          </a:p>
        </p:txBody>
      </p:sp>
      <p:pic>
        <p:nvPicPr>
          <p:cNvPr id="22530" name="Picture 2" descr="C:\Users\8\Downloads\borsu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76872"/>
            <a:ext cx="3448174" cy="2581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ANGORA</a:t>
            </a:r>
            <a:endParaRPr lang="pl-PL" dirty="0"/>
          </a:p>
        </p:txBody>
      </p:sp>
      <p:pic>
        <p:nvPicPr>
          <p:cNvPr id="23554" name="Picture 2" descr="C:\Users\8\Downloads\angor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060848"/>
            <a:ext cx="2015058" cy="3022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u="sng" dirty="0" smtClean="0"/>
              <a:t>JENOTY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Długość ciała 49-70 cm, długość ogona 13-20 cm, masa ciała 5,5-9 </a:t>
            </a:r>
            <a:r>
              <a:rPr lang="pl-PL" dirty="0" err="1" smtClean="0"/>
              <a:t>kg</a:t>
            </a:r>
            <a:r>
              <a:rPr lang="pl-PL" dirty="0" smtClean="0"/>
              <a:t>. </a:t>
            </a:r>
          </a:p>
          <a:p>
            <a:r>
              <a:rPr lang="pl-PL" dirty="0" smtClean="0"/>
              <a:t>Futro puszyste o szarym zabarwieniu, z ciemną pręgą wzdłuż grzbietu. </a:t>
            </a:r>
          </a:p>
          <a:p>
            <a:r>
              <a:rPr lang="pl-PL" dirty="0" smtClean="0"/>
              <a:t>Bardzo charakterystyczne są odstające pasma włosów po bokach głowy – bokobrody. </a:t>
            </a:r>
          </a:p>
          <a:p>
            <a:r>
              <a:rPr lang="pl-PL" dirty="0" smtClean="0"/>
              <a:t>Pysk czarny. </a:t>
            </a:r>
          </a:p>
          <a:p>
            <a:r>
              <a:rPr lang="pl-PL" dirty="0" smtClean="0"/>
              <a:t>Z wyglądu przypomina </a:t>
            </a:r>
            <a:r>
              <a:rPr lang="pl-PL" dirty="0" smtClean="0">
                <a:hlinkClick r:id="rId2" tooltip="Szop pracz"/>
              </a:rPr>
              <a:t>szopa pracza</a:t>
            </a:r>
            <a:r>
              <a:rPr lang="pl-PL" dirty="0" smtClean="0"/>
              <a:t>, ale jenot ma ledwo przylegające do futra uszy i bardziej puszyste futro.</a:t>
            </a:r>
            <a:endParaRPr lang="pl-PL" dirty="0"/>
          </a:p>
        </p:txBody>
      </p:sp>
      <p:pic>
        <p:nvPicPr>
          <p:cNvPr id="25602" name="Picture 2" descr="C:\Users\8\Downloads\240px-Tanuki01_9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900" y="2696369"/>
            <a:ext cx="3048000" cy="203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C:\Users\8\Downloads\jenot_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540" y="1527175"/>
            <a:ext cx="6220408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Nutria grenlandzka</a:t>
            </a:r>
            <a:endParaRPr lang="pl-PL" dirty="0"/>
          </a:p>
        </p:txBody>
      </p:sp>
      <p:pic>
        <p:nvPicPr>
          <p:cNvPr id="5122" name="Picture 2" descr="C:\Users\8\Downloads\nutria_grenlandzka_(D_Kowalska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320480" cy="4681728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Pierwsze hodowle jenotów powstały w naszym kraju około 30 lat temu. </a:t>
            </a:r>
          </a:p>
          <a:p>
            <a:r>
              <a:rPr lang="pl-PL" dirty="0" smtClean="0"/>
              <a:t>Jenoty były nazywane </a:t>
            </a:r>
            <a:r>
              <a:rPr lang="pl-PL" dirty="0" smtClean="0">
                <a:solidFill>
                  <a:srgbClr val="FF0000"/>
                </a:solidFill>
              </a:rPr>
              <a:t>lisami japońskimi</a:t>
            </a:r>
            <a:r>
              <a:rPr lang="pl-PL" dirty="0" smtClean="0"/>
              <a:t>. </a:t>
            </a:r>
          </a:p>
          <a:p>
            <a:r>
              <a:rPr lang="pl-PL" dirty="0" smtClean="0"/>
              <a:t>Ze względu na swoje łagodne usposobienie oraz duże zdolności adaptacji w nowym otoczeniu, jenoty ułatwiły poznanie swojej biologii oraz zasad ich pielęgnacji w hodowlach.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    </a:t>
            </a:r>
            <a:r>
              <a:rPr lang="pl-PL" b="1" dirty="0" smtClean="0">
                <a:solidFill>
                  <a:srgbClr val="FF0000"/>
                </a:solidFill>
              </a:rPr>
              <a:t> W Polsce hodowla jenotów znajduję się obecnej w 4 fermach 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( we </a:t>
            </a:r>
            <a:r>
              <a:rPr lang="pl-PL" b="1" dirty="0" err="1" smtClean="0">
                <a:solidFill>
                  <a:srgbClr val="FF0000"/>
                </a:solidFill>
              </a:rPr>
              <a:t>Władkowicach</a:t>
            </a:r>
            <a:r>
              <a:rPr lang="pl-PL" b="1" dirty="0" smtClean="0">
                <a:solidFill>
                  <a:srgbClr val="FF0000"/>
                </a:solidFill>
              </a:rPr>
              <a:t> koło Ćmielowa, Brzegu, Dąbkach i Ziębicach Wrocławskich).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l-PL" b="1" u="sng" dirty="0" smtClean="0"/>
              <a:t>NORKI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Mają wydłużone ciało z relatywnie krótkimi łapami i ogonem</a:t>
            </a:r>
          </a:p>
          <a:p>
            <a:endParaRPr lang="pl-PL" sz="2000" dirty="0" smtClean="0"/>
          </a:p>
          <a:p>
            <a:r>
              <a:rPr lang="pl-PL" sz="2000" dirty="0" smtClean="0"/>
              <a:t>Głowa norki jest mała i dość płaska; palce tylnych nóg spięte błoną</a:t>
            </a:r>
          </a:p>
          <a:p>
            <a:endParaRPr lang="pl-PL" sz="2000" dirty="0" smtClean="0"/>
          </a:p>
          <a:p>
            <a:r>
              <a:rPr lang="pl-PL" sz="2000" dirty="0" smtClean="0"/>
              <a:t>Pokryte są gęstym, miękkim, nieprzepuszczającym wody futrem, zwykle barwy brązowej</a:t>
            </a:r>
          </a:p>
          <a:p>
            <a:endParaRPr lang="pl-PL" sz="2000" dirty="0" smtClean="0"/>
          </a:p>
          <a:p>
            <a:r>
              <a:rPr lang="pl-PL" sz="2000" dirty="0" smtClean="0"/>
              <a:t>Podbródek zwykle biały</a:t>
            </a:r>
          </a:p>
          <a:p>
            <a:endParaRPr lang="pl-PL" sz="2000" dirty="0" smtClean="0"/>
          </a:p>
          <a:p>
            <a:endParaRPr lang="pl-PL" sz="2000" dirty="0"/>
          </a:p>
        </p:txBody>
      </p:sp>
      <p:pic>
        <p:nvPicPr>
          <p:cNvPr id="26626" name="Picture 2" descr="C:\Users\8\Downloads\indek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2466975" cy="1847850"/>
          </a:xfrm>
          <a:prstGeom prst="rect">
            <a:avLst/>
          </a:prstGeom>
          <a:noFill/>
        </p:spPr>
      </p:pic>
      <p:pic>
        <p:nvPicPr>
          <p:cNvPr id="26627" name="Picture 3" descr="C:\Users\8\Download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933056"/>
            <a:ext cx="2619375" cy="1743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l-PL" b="1" u="sng" dirty="0" smtClean="0"/>
              <a:t>FERMY ZWIERZĄT FUTERKOWYCH: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842248" cy="5330952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pl-PL" sz="3800" dirty="0" smtClean="0"/>
              <a:t>Z dala od skupisk ludzkich i obiektów użyteczności publicznej</a:t>
            </a:r>
          </a:p>
          <a:p>
            <a:pPr lvl="0"/>
            <a:r>
              <a:rPr lang="pl-PL" sz="3800" dirty="0" smtClean="0"/>
              <a:t>Dobra łączność z miastem (tory kolejowe, drogi)</a:t>
            </a:r>
          </a:p>
          <a:p>
            <a:pPr lvl="0"/>
            <a:r>
              <a:rPr lang="pl-PL" sz="3800" dirty="0" smtClean="0"/>
              <a:t>Odgrodzona naturalną barierą ( las, specjalnie zasadzone 3 rzędy różnych roślin)</a:t>
            </a:r>
          </a:p>
          <a:p>
            <a:pPr lvl="0"/>
            <a:r>
              <a:rPr lang="pl-PL" sz="3800" dirty="0" smtClean="0"/>
              <a:t>Odgrodzona 2,5m w górę i 40cm w ziemię (betonowy płot najlepszy oraz pastuch elektryczny – celem bezpieczeństwa)</a:t>
            </a:r>
          </a:p>
          <a:p>
            <a:pPr lvl="0"/>
            <a:r>
              <a:rPr lang="pl-PL" sz="3800" dirty="0" smtClean="0"/>
              <a:t>Na terenie piaszczystym, suchym, na terenie nie równym (aby wody po opadach wsiąkały w glebę i nie stały)</a:t>
            </a:r>
          </a:p>
          <a:p>
            <a:pPr lvl="0"/>
            <a:r>
              <a:rPr lang="pl-PL" sz="3800" dirty="0" smtClean="0"/>
              <a:t>Własne ujęcie wody, prąd</a:t>
            </a:r>
          </a:p>
          <a:p>
            <a:pPr lvl="0"/>
            <a:r>
              <a:rPr lang="pl-PL" sz="3800" dirty="0" smtClean="0"/>
              <a:t>Wielkość fermy podawana jest w ilości matek podstawowych  (</a:t>
            </a:r>
            <a:r>
              <a:rPr lang="pl-PL" sz="3800" dirty="0" err="1" smtClean="0"/>
              <a:t>matki+młode+samce</a:t>
            </a:r>
            <a:r>
              <a:rPr lang="pl-PL" sz="3800" dirty="0" smtClean="0"/>
              <a:t>) + teren zapasowy  + miejsce na gromadzenie pasz w pomieszczeniach + dodatkowe miejsce pod zabudowę (+ miejsca do uboju i obróbki technicznej jeżeli chcemy)</a:t>
            </a:r>
          </a:p>
          <a:p>
            <a:pPr lvl="0"/>
            <a:r>
              <a:rPr lang="pl-PL" sz="3800" dirty="0" smtClean="0"/>
              <a:t>Jenoty + lisy + norki (w pawilonach, klatki wolno stojące w tym wybieg + domek)</a:t>
            </a:r>
          </a:p>
          <a:p>
            <a:pPr lvl="0"/>
            <a:r>
              <a:rPr lang="pl-PL" sz="3800" dirty="0" smtClean="0"/>
              <a:t>Norki – głównie w pawilonach</a:t>
            </a:r>
          </a:p>
          <a:p>
            <a:pPr lvl="0"/>
            <a:r>
              <a:rPr lang="pl-PL" sz="3800" dirty="0" smtClean="0"/>
              <a:t>Każda klatka musi być wyposażona w karmidło + pojemnik z wodą!!!</a:t>
            </a:r>
          </a:p>
          <a:p>
            <a:pPr lvl="0"/>
            <a:r>
              <a:rPr lang="pl-PL" sz="3800" dirty="0" smtClean="0"/>
              <a:t>Dla szczeniaków karmidło ciężkie lub mocno zawieszone</a:t>
            </a:r>
          </a:p>
          <a:p>
            <a:pPr lvl="0"/>
            <a:r>
              <a:rPr lang="pl-PL" sz="3800" dirty="0" smtClean="0"/>
              <a:t>Nutrie mogą być trzymane w pawilonach, w klatkach  na ziemi z kąpieliskiem lub bez</a:t>
            </a:r>
          </a:p>
          <a:p>
            <a:pPr lvl="0"/>
            <a:r>
              <a:rPr lang="pl-PL" sz="3800" dirty="0" smtClean="0"/>
              <a:t>Króliki w klatkach wolno stojących z domkiem</a:t>
            </a:r>
          </a:p>
          <a:p>
            <a:pPr lvl="0"/>
            <a:r>
              <a:rPr lang="pl-PL" sz="3800" dirty="0" smtClean="0"/>
              <a:t>Szynszyle w regałach 4 piętrowych po 4 klatki i korytarz dla samca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Nutria stalowo srebrzysta</a:t>
            </a:r>
            <a:endParaRPr lang="pl-PL" dirty="0"/>
          </a:p>
        </p:txBody>
      </p:sp>
      <p:pic>
        <p:nvPicPr>
          <p:cNvPr id="6146" name="Picture 2" descr="C:\Users\8\Downloads\nutria_stalowo_srebrzysta_(D_Kowalska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Nutria bursztynowo-złocista</a:t>
            </a:r>
            <a:endParaRPr lang="pl-PL" dirty="0"/>
          </a:p>
        </p:txBody>
      </p:sp>
      <p:pic>
        <p:nvPicPr>
          <p:cNvPr id="7170" name="Picture 2" descr="C:\Users\8\Downloads\nutria_bursztynowo_zlocista_(D_Kowalska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u="sng" dirty="0" smtClean="0"/>
              <a:t>KRÓLIK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Długość do </a:t>
            </a:r>
            <a:r>
              <a:rPr lang="pl-PL" dirty="0" smtClean="0">
                <a:solidFill>
                  <a:srgbClr val="FF0000"/>
                </a:solidFill>
              </a:rPr>
              <a:t>45 cm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Waga 1,5-2,5 kg (10kg)</a:t>
            </a:r>
          </a:p>
          <a:p>
            <a:r>
              <a:rPr lang="pl-PL" dirty="0" smtClean="0"/>
              <a:t>Uszy krótsze niż u zająca</a:t>
            </a:r>
          </a:p>
          <a:p>
            <a:r>
              <a:rPr lang="pl-PL" dirty="0" smtClean="0"/>
              <a:t>Ciało krępe</a:t>
            </a:r>
          </a:p>
          <a:p>
            <a:r>
              <a:rPr lang="pl-PL" dirty="0" smtClean="0"/>
              <a:t>Skoki tylko trochę dłuższe od kończyn przednich</a:t>
            </a:r>
          </a:p>
          <a:p>
            <a:r>
              <a:rPr lang="pl-PL" dirty="0" smtClean="0"/>
              <a:t>Turzyca krótsza o wielobarwnym umaszczeniu</a:t>
            </a:r>
          </a:p>
          <a:p>
            <a:r>
              <a:rPr lang="pl-PL" dirty="0" smtClean="0"/>
              <a:t>Żyje na brzegach lasów, w młodnikach sosnowych, na zboczach pagórków</a:t>
            </a:r>
          </a:p>
          <a:p>
            <a:r>
              <a:rPr lang="pl-PL" dirty="0" smtClean="0"/>
              <a:t>W Polsce przebiega wschodnia granica zasięgu dzikich królików w Europie</a:t>
            </a:r>
          </a:p>
          <a:p>
            <a:r>
              <a:rPr lang="pl-PL" dirty="0" smtClean="0"/>
              <a:t>Układ pokarmowy królika jest przystosowany do trawienia pokarmów roślinnych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r>
              <a:rPr lang="pl-PL" b="1" u="sng" dirty="0" smtClean="0">
                <a:solidFill>
                  <a:srgbClr val="FF0000"/>
                </a:solidFill>
              </a:rPr>
              <a:t>Koprofagia</a:t>
            </a:r>
            <a:r>
              <a:rPr lang="pl-PL" b="1" u="sng" dirty="0" smtClean="0"/>
              <a:t> </a:t>
            </a:r>
            <a:r>
              <a:rPr lang="pl-PL" dirty="0" smtClean="0"/>
              <a:t>– polega na zjadaniu własnego kału, dzięki czemu są samowystarczalne w produkcji witaminy z grupy</a:t>
            </a:r>
            <a:r>
              <a:rPr lang="pl-PL" b="1" dirty="0" smtClean="0"/>
              <a:t> </a:t>
            </a:r>
            <a:r>
              <a:rPr lang="pl-PL" b="1" dirty="0" smtClean="0">
                <a:solidFill>
                  <a:srgbClr val="FF0000"/>
                </a:solidFill>
              </a:rPr>
              <a:t>B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Kał u królika jest stały i miękki – wytwarzany w jelicie ślepym.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261</TotalTime>
  <Words>1117</Words>
  <Application>Microsoft Office PowerPoint</Application>
  <PresentationFormat>Pokaz na ekranie (4:3)</PresentationFormat>
  <Paragraphs>207</Paragraphs>
  <Slides>62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Miejski</vt:lpstr>
      <vt:lpstr>Zwierzęta futerkowe  i  ich znaczenie</vt:lpstr>
      <vt:lpstr>Krótka historia....</vt:lpstr>
      <vt:lpstr>PODZIAŁ ZWIERZĄT FUTERKOWYCH</vt:lpstr>
      <vt:lpstr>NUTRIA</vt:lpstr>
      <vt:lpstr>Nutria standard</vt:lpstr>
      <vt:lpstr>Nutria grenlandzka</vt:lpstr>
      <vt:lpstr>Nutria stalowo srebrzysta</vt:lpstr>
      <vt:lpstr>Nutria bursztynowo-złocista</vt:lpstr>
      <vt:lpstr>KRÓLIK</vt:lpstr>
      <vt:lpstr>Królik popielański biały (rasa zach.) </vt:lpstr>
      <vt:lpstr>Królik szynszylowy</vt:lpstr>
      <vt:lpstr>Królik rasy angora</vt:lpstr>
      <vt:lpstr>Królik belgijski olbrzym </vt:lpstr>
      <vt:lpstr>Królik francuski baran </vt:lpstr>
      <vt:lpstr>Francuski Baran Havana</vt:lpstr>
      <vt:lpstr>Królik kalifornijski</vt:lpstr>
      <vt:lpstr>Nowozelandzki biały</vt:lpstr>
      <vt:lpstr>Olbrzym srokacz</vt:lpstr>
      <vt:lpstr>Królik podpalany</vt:lpstr>
      <vt:lpstr>SZYNSZYLE</vt:lpstr>
      <vt:lpstr>Standard </vt:lpstr>
      <vt:lpstr>Szynszyla beżowa </vt:lpstr>
      <vt:lpstr>Beż Towera  Homozygotyczny</vt:lpstr>
      <vt:lpstr>Beż Polski (Homozygotyczny) </vt:lpstr>
      <vt:lpstr>Biała Wilsona</vt:lpstr>
      <vt:lpstr>Brązowa aksamintna</vt:lpstr>
      <vt:lpstr>Ekstremalna  Mozaika (Extreme Mosaic):</vt:lpstr>
      <vt:lpstr>srebrne</vt:lpstr>
      <vt:lpstr>Biała Wilsona Aksamitna  </vt:lpstr>
      <vt:lpstr>Czarna Aksamitna  (Black Velvet,  TOV - touch of velvet)</vt:lpstr>
      <vt:lpstr>Pink White (różowo-biała) </vt:lpstr>
      <vt:lpstr>Pink White Aksamitny (TOV)</vt:lpstr>
      <vt:lpstr>Ekstra ciemny ebony  (homozygotyczny) </vt:lpstr>
      <vt:lpstr>Szafirowa </vt:lpstr>
      <vt:lpstr>Fioletowa </vt:lpstr>
      <vt:lpstr>Fioletowa biała</vt:lpstr>
      <vt:lpstr>Angora (Perska) </vt:lpstr>
      <vt:lpstr>Curly Kręcona </vt:lpstr>
      <vt:lpstr>LISY </vt:lpstr>
      <vt:lpstr>  Lis pospolity białoszyjny (rasa zach.) </vt:lpstr>
      <vt:lpstr>Lis pastelowy  </vt:lpstr>
      <vt:lpstr>Tchórz hodowlany  </vt:lpstr>
      <vt:lpstr>TCHÓRZ POLSKI</vt:lpstr>
      <vt:lpstr>TCHÓRZ KLASYCZNY BRĄZOWO-CZARNY</vt:lpstr>
      <vt:lpstr>TCHÓRZ BRĄZOWY</vt:lpstr>
      <vt:lpstr>CZARNY</vt:lpstr>
      <vt:lpstr>FORMA: RUDA</vt:lpstr>
      <vt:lpstr>FORMA: PASTELOWA</vt:lpstr>
      <vt:lpstr>TCHÓRZ CZEKOLADOWY</vt:lpstr>
      <vt:lpstr>ALBINOS</vt:lpstr>
      <vt:lpstr>FORMA: BIAŁA (BIAŁA CIEMNOOKA)</vt:lpstr>
      <vt:lpstr>FORMA: CZARNA </vt:lpstr>
      <vt:lpstr>DERESZ SREBRNY</vt:lpstr>
      <vt:lpstr>DERESZ PLATYNOWY</vt:lpstr>
      <vt:lpstr>ARLEKIN</vt:lpstr>
      <vt:lpstr>BORSUK</vt:lpstr>
      <vt:lpstr>ANGORA</vt:lpstr>
      <vt:lpstr>JENOTY </vt:lpstr>
      <vt:lpstr>Slajd 59</vt:lpstr>
      <vt:lpstr>Slajd 60</vt:lpstr>
      <vt:lpstr>NORKI </vt:lpstr>
      <vt:lpstr>FERMY ZWIERZĄT FUTERKOWYCH: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Zwierzęta futerkowe  i  ich znaczenie</dc:title>
  <dc:creator>8</dc:creator>
  <cp:lastModifiedBy>8</cp:lastModifiedBy>
  <cp:revision>49</cp:revision>
  <dcterms:created xsi:type="dcterms:W3CDTF">2014-10-16T17:12:44Z</dcterms:created>
  <dcterms:modified xsi:type="dcterms:W3CDTF">2019-03-19T18:29:12Z</dcterms:modified>
</cp:coreProperties>
</file>