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58" r:id="rId5"/>
    <p:sldId id="285" r:id="rId6"/>
    <p:sldId id="286" r:id="rId7"/>
    <p:sldId id="287" r:id="rId8"/>
    <p:sldId id="275" r:id="rId9"/>
    <p:sldId id="271" r:id="rId10"/>
    <p:sldId id="272" r:id="rId11"/>
    <p:sldId id="288" r:id="rId12"/>
    <p:sldId id="289" r:id="rId13"/>
    <p:sldId id="290" r:id="rId14"/>
    <p:sldId id="291" r:id="rId15"/>
    <p:sldId id="292" r:id="rId16"/>
    <p:sldId id="273" r:id="rId17"/>
    <p:sldId id="281" r:id="rId18"/>
    <p:sldId id="274" r:id="rId19"/>
    <p:sldId id="282" r:id="rId20"/>
    <p:sldId id="283" r:id="rId21"/>
    <p:sldId id="259" r:id="rId22"/>
    <p:sldId id="279" r:id="rId23"/>
    <p:sldId id="261" r:id="rId24"/>
    <p:sldId id="262" r:id="rId25"/>
    <p:sldId id="263" r:id="rId26"/>
    <p:sldId id="280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%C5%BBywic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pl.wikipedia.org/wiki/Pszczo%C5%82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Pszczo%C5%82a" TargetMode="External"/><Relationship Id="rId2" Type="http://schemas.openxmlformats.org/officeDocument/2006/relationships/hyperlink" Target="http://pl.wikipedia.org/wiki/%C5%9Aliniank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Znaczenie gospodarcze pszczół </a:t>
            </a:r>
            <a:br>
              <a:rPr lang="pl-PL" dirty="0" smtClean="0"/>
            </a:br>
            <a:r>
              <a:rPr lang="pl-PL" dirty="0" smtClean="0"/>
              <a:t>i skład rodziny pszczelej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4067175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Miód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Wytwarzany przez pszczoły </a:t>
            </a:r>
            <a:br>
              <a:rPr lang="pl-PL" dirty="0" smtClean="0"/>
            </a:br>
            <a:r>
              <a:rPr lang="pl-PL" dirty="0" smtClean="0"/>
              <a:t>miodne z nektaru kwiatów lub słodkiej wydzieliny różnych owadów, zwanej spadzią. </a:t>
            </a:r>
          </a:p>
          <a:p>
            <a:r>
              <a:rPr lang="pl-PL" dirty="0" smtClean="0"/>
              <a:t>Składa się z ok. </a:t>
            </a:r>
            <a:r>
              <a:rPr lang="pl-PL" b="1" dirty="0" smtClean="0">
                <a:solidFill>
                  <a:srgbClr val="FF0000"/>
                </a:solidFill>
              </a:rPr>
              <a:t>200 </a:t>
            </a:r>
            <a:r>
              <a:rPr lang="pl-PL" dirty="0" smtClean="0"/>
              <a:t>różnych składników.</a:t>
            </a:r>
          </a:p>
          <a:p>
            <a:r>
              <a:rPr lang="pl-PL" dirty="0" smtClean="0"/>
              <a:t>Uważany za "</a:t>
            </a:r>
            <a:r>
              <a:rPr lang="pl-PL" b="1" dirty="0" smtClean="0">
                <a:solidFill>
                  <a:srgbClr val="FF0000"/>
                </a:solidFill>
              </a:rPr>
              <a:t>pokarm bogów</a:t>
            </a:r>
            <a:r>
              <a:rPr lang="pl-PL" dirty="0" smtClean="0"/>
              <a:t>" </a:t>
            </a:r>
            <a:br>
              <a:rPr lang="pl-PL" dirty="0" smtClean="0"/>
            </a:br>
            <a:r>
              <a:rPr lang="pl-PL" dirty="0" smtClean="0"/>
              <a:t>oraz źródło nieśmiertelności</a:t>
            </a:r>
          </a:p>
          <a:p>
            <a:r>
              <a:rPr lang="pl-PL" dirty="0" smtClean="0"/>
              <a:t>Miód może być płynny lub skrystalizowany. Zależy to od stosunku do siebie dwóch prostych cukrów </a:t>
            </a:r>
            <a:r>
              <a:rPr lang="pl-PL" b="1" dirty="0" smtClean="0"/>
              <a:t>fruktozy i glukozy.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343400" cy="388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427537"/>
            <a:ext cx="211613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5805264"/>
            <a:ext cx="8610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Miód - jakie są jego rodzaje?</a:t>
            </a:r>
            <a:r>
              <a:rPr lang="pl-PL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Właściwości </a:t>
            </a:r>
            <a:r>
              <a:rPr lang="pl-PL" b="1" dirty="0" smtClean="0"/>
              <a:t>miodów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Miód rzepakowy</a:t>
            </a:r>
          </a:p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b="1" dirty="0" smtClean="0"/>
              <a:t>Miód akacjowy</a:t>
            </a: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Miód rzepakowy najlepszy jest na wątrobę, drogi żółciowe, serce, naczynia wieńcowe. </a:t>
            </a:r>
            <a:endParaRPr lang="pl-PL" dirty="0" smtClean="0"/>
          </a:p>
          <a:p>
            <a:r>
              <a:rPr lang="pl-PL" dirty="0" smtClean="0"/>
              <a:t>Jest </a:t>
            </a:r>
            <a:r>
              <a:rPr lang="pl-PL" dirty="0" smtClean="0"/>
              <a:t>przydatny podczas leczenia stanów zapalnych dróg oddechowych. </a:t>
            </a:r>
            <a:endParaRPr lang="pl-PL" dirty="0" smtClean="0"/>
          </a:p>
          <a:p>
            <a:r>
              <a:rPr lang="pl-PL" dirty="0" smtClean="0"/>
              <a:t>Szybkie </a:t>
            </a:r>
            <a:r>
              <a:rPr lang="pl-PL" dirty="0" smtClean="0"/>
              <a:t>przyłożenie miodu na oparzoną skórę zabezpiecza ją przed tworzeniem się pęcherzy i rozwojem zakażenia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Miód akacjowy działa na człowieka uspokajająco i wzmacniająco. Przydatny jest także w zaburzeniach dotyczących przewodu pokarmowego nerek i układu moczowego. Pomaga także przy kuracji podczas przeziębienia.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Miód lipowy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b="1" dirty="0" smtClean="0"/>
              <a:t>Miód gryczany</a:t>
            </a: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dirty="0" smtClean="0"/>
              <a:t>Jeżeli często się stresujesz- miód lipowy jest właśnie dla Ciebie. </a:t>
            </a:r>
            <a:endParaRPr lang="pl-PL" dirty="0" smtClean="0"/>
          </a:p>
          <a:p>
            <a:r>
              <a:rPr lang="pl-PL" dirty="0" smtClean="0"/>
              <a:t>Działa </a:t>
            </a:r>
            <a:r>
              <a:rPr lang="pl-PL" dirty="0" smtClean="0"/>
              <a:t>antystresowo. </a:t>
            </a:r>
            <a:endParaRPr lang="pl-PL" dirty="0" smtClean="0"/>
          </a:p>
          <a:p>
            <a:r>
              <a:rPr lang="pl-PL" dirty="0" smtClean="0"/>
              <a:t>Miód </a:t>
            </a:r>
            <a:r>
              <a:rPr lang="pl-PL" dirty="0" smtClean="0"/>
              <a:t>lipowy ma dobroczynny wpływ na układ nerwowy, a także na górne i dolne drogi oddechowe, serce oraz układ krążenia.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Miód gryczany działa odtruwająco, a poza tym jest bardzo dobry na układ krążenia, wątrobę, miażdżycę, niedokrwistość wynikającą z niedoboru żelaza.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Miód wrzosowy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b="1" dirty="0" smtClean="0"/>
              <a:t>Miód wielokwiatowy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dirty="0" smtClean="0"/>
              <a:t>Miód wrzosowy najlepszy jest na nerki i drogi moczowe, gruczoł krokowy, stany zapalne jamy ustnej i gardła, stany zapalne jelita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Jeżeli czujesz się wyczerpany psychicznie lub fizycznie- ten miód jest dla Ciebie. Jest dobry także na stany alergiczne dróg oddechowych, na serce i naczynia krwionośne.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Miód nektarowo-spadziowy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b="1" dirty="0" smtClean="0"/>
              <a:t>Miód spadziowy ze spadzi liściastej</a:t>
            </a: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dirty="0" smtClean="0"/>
              <a:t>Miód nektarowo-spadziowy najlepszy jest na stany wyczerpania fizycznego i psychicznego, serce i układ krążenia oraz na zaburzenia trawienia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Miód spadziowy ze spadzi liściastej najlepszy jest na nerki i drogi moczowe oraz na wątrobę i drogi żółciowe.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Miód spadziowy ze spadzi iglastej</a:t>
            </a: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b="1" dirty="0" smtClean="0"/>
              <a:t>Miód malinowy</a:t>
            </a: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dirty="0" smtClean="0"/>
              <a:t>Miód spadziowy ze spadzi iglastej najlepszy jest na dolne drogi oddechowe, przewód pokarmowy, zaparcia biegunki choroby serca i naczyń oraz na nerwice.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Miód malinowy w stanie płynnym jest jasnożółty, a po skrystalizowaniu ma barwę żółtobiałą. Smak ma przyjemny i słodki, a zapachem przypomina owoce maliny. Działa napotnie, rozgrzewająco, antyseptycznie i przeciwgorączkowo. Stosuje się go w przeziębieniach, schorzeniach górnych dróg oddechowych, nieżycie żołądka, jelit, niedokrwistości oraz prewencyjnie przy miażdżycy. Wzmacnia układ odpornościowy i wspomaga pracę serca. Ze względu na doskonały smak i łagodność działania polecany jest szczególnie dzieciom.</a:t>
            </a:r>
          </a:p>
          <a:p>
            <a:endParaRPr lang="pl-PL" dirty="0" smtClean="0"/>
          </a:p>
          <a:p>
            <a:r>
              <a:rPr lang="pl-PL" sz="1600" dirty="0" smtClean="0"/>
              <a:t>Źródło: </a:t>
            </a:r>
            <a:r>
              <a:rPr lang="pl-PL" sz="1600" dirty="0" err="1" smtClean="0"/>
              <a:t>beszamel.pl</a:t>
            </a:r>
            <a:endParaRPr lang="pl-PL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PRODUKTY </a:t>
            </a:r>
            <a:r>
              <a:rPr lang="pl-PL" dirty="0" err="1" smtClean="0"/>
              <a:t>PSZCZELE:Propolis</a:t>
            </a:r>
            <a:r>
              <a:rPr lang="pl-PL" dirty="0" smtClean="0"/>
              <a:t> </a:t>
            </a:r>
            <a:r>
              <a:rPr lang="pl-PL" dirty="0" smtClean="0"/>
              <a:t>(kit pszczeli)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Jest wytwarzany przez pszczoły z kwiatów i ich pąków</a:t>
            </a:r>
          </a:p>
          <a:p>
            <a:r>
              <a:rPr lang="pl-PL" dirty="0" smtClean="0"/>
              <a:t>Zawiera flawonoidy, które wzmacniają system odpornościowy.</a:t>
            </a:r>
          </a:p>
          <a:p>
            <a:r>
              <a:rPr lang="pl-PL" dirty="0" smtClean="0"/>
              <a:t>Pokonuje bakterie, wirusy, pasożyty i grzyby, neutralizuje niektóre toksyny, łagodzi swędzenie, </a:t>
            </a:r>
            <a:br>
              <a:rPr lang="pl-PL" dirty="0" smtClean="0"/>
            </a:br>
            <a:r>
              <a:rPr lang="pl-PL" dirty="0" smtClean="0"/>
              <a:t>ma działanie regeneracyjne.</a:t>
            </a:r>
          </a:p>
          <a:p>
            <a:r>
              <a:rPr lang="pl-PL" dirty="0" smtClean="0"/>
              <a:t>Ma działanie przeciwbólowe. </a:t>
            </a:r>
          </a:p>
          <a:p>
            <a:r>
              <a:rPr lang="pl-PL" dirty="0" smtClean="0"/>
              <a:t>Nie ma żadnych działań ubocznych.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1263" y="2060848"/>
            <a:ext cx="2662737" cy="261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860032" y="4725144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Lepka substancja </a:t>
            </a:r>
            <a:r>
              <a:rPr lang="pl-PL" sz="2400" dirty="0" smtClean="0">
                <a:hlinkClick r:id="rId3" tooltip="Żywica"/>
              </a:rPr>
              <a:t>żywiczna</a:t>
            </a:r>
            <a:r>
              <a:rPr lang="pl-PL" sz="2400" dirty="0" smtClean="0"/>
              <a:t> powstająca z żywic roślinnych zebranych przez </a:t>
            </a:r>
            <a:r>
              <a:rPr lang="pl-PL" sz="2400" dirty="0" smtClean="0">
                <a:hlinkClick r:id="rId4" tooltip="Pszczoła"/>
              </a:rPr>
              <a:t>pszczoły</a:t>
            </a:r>
            <a:endParaRPr lang="pl-PL" sz="2400" dirty="0" smtClean="0"/>
          </a:p>
        </p:txBody>
      </p:sp>
      <p:pic>
        <p:nvPicPr>
          <p:cNvPr id="6" name="Picture 3" descr="C:\Users\8\Downloads\220px-Propolis_taruva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556792"/>
            <a:ext cx="1811694" cy="1424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PROPOPLIS - Kit </a:t>
            </a:r>
            <a:r>
              <a:rPr lang="pl-PL" dirty="0" smtClean="0"/>
              <a:t>pszczeli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pl-PL" dirty="0" smtClean="0"/>
              <a:t>Kit pszczeli uszczelniający ściany ula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1026" name="Picture 2" descr="C:\Users\8\Downloads\220px-Propolis_in_beehi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5472608" cy="3656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Pyłek kwiatowy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Wytwór pylników kwiatów zbierany przez pszczoły</a:t>
            </a:r>
          </a:p>
          <a:p>
            <a:r>
              <a:rPr lang="pl-PL" dirty="0" smtClean="0"/>
              <a:t>Doskonała odżywka ogólno rozwojowa</a:t>
            </a:r>
          </a:p>
          <a:p>
            <a:r>
              <a:rPr lang="pl-PL" dirty="0" smtClean="0"/>
              <a:t>Działa wzmacniająco regenerująco i przeciw anemicznie oraz zapobiega miażdżycy. </a:t>
            </a:r>
          </a:p>
          <a:p>
            <a:r>
              <a:rPr lang="pl-PL" dirty="0" smtClean="0"/>
              <a:t>Skutecznie obniża poziom cukru we krwi oraz korzystnie wpływa na wątrobę. </a:t>
            </a:r>
          </a:p>
          <a:p>
            <a:r>
              <a:rPr lang="pl-PL" dirty="0" smtClean="0"/>
              <a:t>Hamuje stany zapalne i  reguluje zmiany hormonalne.</a:t>
            </a:r>
          </a:p>
          <a:p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505666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10000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Wosk pszczeli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Wydzielina gruczołów woskowych pszczół służąca im do budowania plastrów w ulu</a:t>
            </a:r>
            <a:endParaRPr lang="pl-PL" dirty="0" smtClean="0"/>
          </a:p>
          <a:p>
            <a:r>
              <a:rPr lang="pl-PL" dirty="0" smtClean="0"/>
              <a:t>Gruczoły woskowe pszczół znajdują się na spodniej części odwłoka pszczoły robotnicy.</a:t>
            </a:r>
          </a:p>
          <a:p>
            <a:r>
              <a:rPr lang="pl-PL" dirty="0" smtClean="0"/>
              <a:t>Produkcja wosku zależy od jej wieku </a:t>
            </a:r>
            <a:r>
              <a:rPr lang="pl-PL" sz="2000" dirty="0" smtClean="0"/>
              <a:t>(największa jest w trzecim tygodniu życia pszczoły)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</p:txBody>
      </p:sp>
      <p:pic>
        <p:nvPicPr>
          <p:cNvPr id="2051" name="Picture 3" descr="C:\Users\8\Downloads\inde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3384376" cy="2535015"/>
          </a:xfrm>
          <a:prstGeom prst="rect">
            <a:avLst/>
          </a:prstGeom>
          <a:noFill/>
        </p:spPr>
      </p:pic>
      <p:pic>
        <p:nvPicPr>
          <p:cNvPr id="2052" name="Picture 4" descr="C:\Users\8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139916" cy="2351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44556" cy="682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Mleczko pszczele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4191000" cy="51998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/>
              <a:t>Gęsta substancja o lekko kwaśnym smaku, </a:t>
            </a:r>
          </a:p>
          <a:p>
            <a:r>
              <a:rPr lang="pl-PL" dirty="0" smtClean="0"/>
              <a:t>Prawie bezwonna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Mleczkiem karmione są larwy </a:t>
            </a:r>
            <a:r>
              <a:rPr lang="pl-PL" dirty="0" smtClean="0"/>
              <a:t>robotnic i trutni przez 3-4 dni,</a:t>
            </a:r>
          </a:p>
          <a:p>
            <a:r>
              <a:rPr lang="pl-PL" dirty="0" smtClean="0"/>
              <a:t>Matka jest karmiona przez cały okres życia, od larwy do śmierci.</a:t>
            </a:r>
          </a:p>
          <a:p>
            <a:r>
              <a:rPr lang="pl-PL" dirty="0" smtClean="0"/>
              <a:t>Jest najlepszym pokarmem w gnieździe</a:t>
            </a:r>
          </a:p>
          <a:p>
            <a:r>
              <a:rPr lang="pl-PL" dirty="0" smtClean="0"/>
              <a:t>Stosowane do wyrobu kosmetyków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Wydzielina </a:t>
            </a:r>
            <a:r>
              <a:rPr lang="pl-PL" dirty="0" smtClean="0">
                <a:hlinkClick r:id="rId2" tooltip="Ślinianka"/>
              </a:rPr>
              <a:t>ślinianek</a:t>
            </a:r>
            <a:r>
              <a:rPr lang="pl-PL" dirty="0" smtClean="0"/>
              <a:t> </a:t>
            </a:r>
            <a:r>
              <a:rPr lang="pl-PL" dirty="0" smtClean="0">
                <a:hlinkClick r:id="rId3" tooltip="Pszczoła"/>
              </a:rPr>
              <a:t>pszczół robotnic</a:t>
            </a:r>
            <a:endParaRPr lang="pl-PL" dirty="0"/>
          </a:p>
        </p:txBody>
      </p:sp>
      <p:pic>
        <p:nvPicPr>
          <p:cNvPr id="3074" name="Picture 2" descr="C:\Users\8\Download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204864"/>
            <a:ext cx="2160240" cy="2160240"/>
          </a:xfrm>
          <a:prstGeom prst="rect">
            <a:avLst/>
          </a:prstGeom>
          <a:noFill/>
        </p:spPr>
      </p:pic>
      <p:pic>
        <p:nvPicPr>
          <p:cNvPr id="3075" name="Picture 3" descr="C:\Users\8\Downloads\inde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6778" y="4509120"/>
            <a:ext cx="3529738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Skład rodziny pszczelej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>
                <a:solidFill>
                  <a:srgbClr val="FFC000"/>
                </a:solidFill>
              </a:rPr>
              <a:t>Rodzina pszczela składa się z:</a:t>
            </a:r>
          </a:p>
          <a:p>
            <a:r>
              <a:rPr lang="pl-PL" b="1" dirty="0" smtClean="0"/>
              <a:t>królowej, </a:t>
            </a:r>
          </a:p>
          <a:p>
            <a:r>
              <a:rPr lang="pl-PL" b="1" dirty="0" smtClean="0"/>
              <a:t>robotnic </a:t>
            </a:r>
          </a:p>
          <a:p>
            <a:r>
              <a:rPr lang="pl-PL" b="1" dirty="0" smtClean="0"/>
              <a:t>trutni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</a:rPr>
              <a:t>Pszczoły mają </a:t>
            </a:r>
            <a:br>
              <a:rPr lang="pl-PL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</a:rPr>
              <a:t>swój własny język ciała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rgbClr val="C00000"/>
                </a:solidFill>
              </a:rPr>
              <a:t>Drogę do pożywienia pokazują tańcem</a:t>
            </a:r>
            <a:r>
              <a:rPr lang="pl-PL" dirty="0" smtClean="0"/>
              <a:t>. Złożone oczy pszczół reagują na ultrafioletowe światło, np. żółty kwiat odbierają jako błękitny.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2071143" cy="242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149080"/>
            <a:ext cx="2040260" cy="26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MATKA PSZCZELA - królowa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67200" cy="5069160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Jest największa</a:t>
            </a:r>
          </a:p>
          <a:p>
            <a:endParaRPr lang="pl-PL" dirty="0" smtClean="0"/>
          </a:p>
          <a:p>
            <a:r>
              <a:rPr lang="pl-PL" dirty="0" smtClean="0"/>
              <a:t>Ma silnie wydłużony odwłok </a:t>
            </a:r>
          </a:p>
          <a:p>
            <a:endParaRPr lang="pl-PL" dirty="0" smtClean="0"/>
          </a:p>
          <a:p>
            <a:r>
              <a:rPr lang="pl-PL" dirty="0" smtClean="0"/>
              <a:t>Stosunkowo krótkie skrzydła</a:t>
            </a:r>
          </a:p>
          <a:p>
            <a:endParaRPr lang="pl-PL" dirty="0" smtClean="0"/>
          </a:p>
          <a:p>
            <a:r>
              <a:rPr lang="pl-PL" dirty="0" smtClean="0"/>
              <a:t>Przebywa niemal stale w ulu</a:t>
            </a:r>
          </a:p>
          <a:p>
            <a:endParaRPr lang="pl-PL" dirty="0" smtClean="0"/>
          </a:p>
          <a:p>
            <a:r>
              <a:rPr lang="pl-PL" dirty="0" smtClean="0"/>
              <a:t>Nie przejawia troski o swoje potomstwo</a:t>
            </a:r>
          </a:p>
          <a:p>
            <a:r>
              <a:rPr lang="pl-PL" dirty="0" smtClean="0"/>
              <a:t>Nie wykonuje żadnych prac związanych z budową gniazda i gromadzeniem zapasu pokarmu</a:t>
            </a: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97152"/>
          </a:xfrm>
        </p:spPr>
        <p:txBody>
          <a:bodyPr>
            <a:normAutofit fontScale="775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W okresie od </a:t>
            </a:r>
            <a:r>
              <a:rPr lang="pl-PL" b="1" dirty="0" smtClean="0"/>
              <a:t>marca do września </a:t>
            </a:r>
            <a:r>
              <a:rPr lang="pl-PL" b="1" dirty="0" smtClean="0">
                <a:solidFill>
                  <a:srgbClr val="FF0000"/>
                </a:solidFill>
              </a:rPr>
              <a:t>nieprzerwanie czerwi</a:t>
            </a:r>
            <a:r>
              <a:rPr lang="pl-PL" dirty="0" smtClean="0"/>
              <a:t>, tzn. składa jaja do komórek plastrów</a:t>
            </a:r>
          </a:p>
          <a:p>
            <a:endParaRPr lang="pl-PL" dirty="0" smtClean="0"/>
          </a:p>
          <a:p>
            <a:r>
              <a:rPr lang="pl-PL" dirty="0" smtClean="0"/>
              <a:t>w czerwcu ich liczba dobowa może wynosić </a:t>
            </a:r>
            <a:r>
              <a:rPr lang="pl-PL" b="1" dirty="0" smtClean="0">
                <a:solidFill>
                  <a:srgbClr val="FF0000"/>
                </a:solidFill>
              </a:rPr>
              <a:t>1,5-2 tys. i więcej</a:t>
            </a:r>
            <a:endParaRPr lang="pl-PL" dirty="0" smtClean="0"/>
          </a:p>
          <a:p>
            <a:r>
              <a:rPr lang="pl-PL" dirty="0" smtClean="0"/>
              <a:t>Czerwiąca matka jest intensywnie karmiona przez pszczoły mleczkiem</a:t>
            </a:r>
            <a:endParaRPr lang="pl-PL" dirty="0"/>
          </a:p>
        </p:txBody>
      </p:sp>
      <p:pic>
        <p:nvPicPr>
          <p:cNvPr id="12291" name="Picture 3" descr="C:\Users\8\Downloads\inde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0"/>
            <a:ext cx="2536910" cy="2292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 smtClean="0"/>
              <a:t>Płodna matka składa jaja dwóch rodzajów: zapłodnione, z których powstają robotnice lub matki, i niezapłodnione, z których mogą powstawać tylko trutnie (</a:t>
            </a:r>
            <a:r>
              <a:rPr lang="pl-PL" sz="2400" b="1" dirty="0" smtClean="0">
                <a:solidFill>
                  <a:srgbClr val="FF0000"/>
                </a:solidFill>
              </a:rPr>
              <a:t>zjawisko dzieworództwa</a:t>
            </a:r>
            <a:r>
              <a:rPr lang="pl-PL" sz="2400" dirty="0" smtClean="0"/>
              <a:t>). 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  <a:p>
            <a:r>
              <a:rPr lang="pl-PL" sz="2400" dirty="0" smtClean="0"/>
              <a:t>Przeciętna </a:t>
            </a:r>
            <a:r>
              <a:rPr lang="pl-PL" sz="2400" dirty="0" smtClean="0"/>
              <a:t>długość życia matki wynosi </a:t>
            </a:r>
            <a:r>
              <a:rPr lang="pl-PL" sz="2400" dirty="0" smtClean="0">
                <a:solidFill>
                  <a:srgbClr val="FF0000"/>
                </a:solidFill>
              </a:rPr>
              <a:t>3 lata</a:t>
            </a:r>
            <a:r>
              <a:rPr lang="pl-PL" sz="2400" dirty="0" smtClean="0"/>
              <a:t>.</a:t>
            </a:r>
            <a:br>
              <a:rPr lang="pl-PL" sz="2400" dirty="0" smtClean="0"/>
            </a:br>
            <a:endParaRPr lang="pl-PL" sz="2400" dirty="0" smtClean="0"/>
          </a:p>
          <a:p>
            <a:r>
              <a:rPr lang="pl-PL" sz="2400" dirty="0" smtClean="0"/>
              <a:t>Obecnie najczęściej stosuje się sztuczną inseminację, dzięki której zwiększa się postęp w hodowli pszczół. Sztuczne unasienianie pozwala na odpowiedni dobór materiału genetycznego, pozwalającego na otrzymanie pszczół o pożądanych przez pszczelarza cechach (łagodność, miodność)</a:t>
            </a:r>
          </a:p>
          <a:p>
            <a:endParaRPr lang="pl-PL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PSZCZOŁA ROBOTNICA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Najmniejsza z trzech postaci pszczół</a:t>
            </a:r>
          </a:p>
          <a:p>
            <a:r>
              <a:rPr lang="pl-PL" dirty="0" smtClean="0"/>
              <a:t>Wyposażona w gruczoły woskowe oraz w gruczoły produkujące mleczko, w tzw. koszyczki na trzeciej parze nóg oraz w inne narządy umożliwiające zbiór pyłku kwiatowego.</a:t>
            </a:r>
          </a:p>
          <a:p>
            <a:r>
              <a:rPr lang="pl-PL" dirty="0" smtClean="0"/>
              <a:t> Języczek, znacznie dłuższy niż u matki i trutnia, ułatwia robotnicy pobieranie nektaru z kwiatów. </a:t>
            </a:r>
          </a:p>
          <a:p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W okresie wiosenno letnim pszczoły robotnice żyją nie dłużej niż </a:t>
            </a:r>
            <a:r>
              <a:rPr lang="pl-PL" b="1" dirty="0" smtClean="0">
                <a:solidFill>
                  <a:srgbClr val="C00000"/>
                </a:solidFill>
              </a:rPr>
              <a:t>6-7 tyg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pl-PL" dirty="0" smtClean="0"/>
              <a:t>,</a:t>
            </a:r>
          </a:p>
          <a:p>
            <a:r>
              <a:rPr lang="pl-PL" dirty="0" smtClean="0"/>
              <a:t>Natomiast wygryzające się z komórek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pod koniec lata </a:t>
            </a:r>
            <a:r>
              <a:rPr lang="pl-PL" dirty="0" smtClean="0"/>
              <a:t>przeżywają do wiosny, </a:t>
            </a:r>
            <a:r>
              <a:rPr lang="pl-PL" b="1" dirty="0" smtClean="0">
                <a:solidFill>
                  <a:srgbClr val="C00000"/>
                </a:solidFill>
              </a:rPr>
              <a:t> 6-8 miesięcy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/>
          </a:p>
        </p:txBody>
      </p:sp>
      <p:pic>
        <p:nvPicPr>
          <p:cNvPr id="13315" name="Picture 3" descr="C:\Users\8\Downloads\inde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068960"/>
            <a:ext cx="3206251" cy="2132157"/>
          </a:xfrm>
          <a:prstGeom prst="rect">
            <a:avLst/>
          </a:prstGeom>
          <a:noFill/>
        </p:spPr>
      </p:pic>
      <p:pic>
        <p:nvPicPr>
          <p:cNvPr id="13316" name="Picture 4" descr="C:\Users\8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3024336" cy="2599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TRUTEŃ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Nieco mniejszy od matki</a:t>
            </a:r>
            <a:endParaRPr lang="pl-PL" dirty="0" smtClean="0"/>
          </a:p>
          <a:p>
            <a:r>
              <a:rPr lang="pl-PL" dirty="0" smtClean="0"/>
              <a:t>Bardzo duże oczy złożone i silnie rozwinięte skrzydła. </a:t>
            </a:r>
          </a:p>
          <a:p>
            <a:r>
              <a:rPr lang="pl-PL" dirty="0" smtClean="0"/>
              <a:t>Jest pozbawiony żądła, w które wyposażone są żeńskie postacie pszczół. </a:t>
            </a:r>
          </a:p>
          <a:p>
            <a:r>
              <a:rPr lang="pl-PL" dirty="0" smtClean="0"/>
              <a:t>Tak jak matka nie wykonuje on żadnych prac w ulu ani poza nim;</a:t>
            </a:r>
          </a:p>
          <a:p>
            <a:r>
              <a:rPr lang="pl-PL" dirty="0" smtClean="0"/>
              <a:t>Jego funkcja ogranicza się do jej unasienienia. </a:t>
            </a:r>
          </a:p>
          <a:p>
            <a:r>
              <a:rPr lang="pl-PL" dirty="0" smtClean="0"/>
              <a:t>Przeciętna długość życia trutnia wynosi 2–3 miesiąc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Ma krępą budowę ciała,</a:t>
            </a:r>
            <a:endParaRPr lang="pl-PL" dirty="0"/>
          </a:p>
        </p:txBody>
      </p:sp>
      <p:pic>
        <p:nvPicPr>
          <p:cNvPr id="14338" name="Picture 2" descr="C:\Users\8\Downloads\inde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348880"/>
            <a:ext cx="3384376" cy="2535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495800" cy="4767808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Trzmiel ziemny</a:t>
            </a:r>
          </a:p>
          <a:p>
            <a:r>
              <a:rPr lang="pl-PL" dirty="0" smtClean="0"/>
              <a:t>Tworzy niewielkie sezonowe gniazda pod ziemią lub pod kamieniami, w których bytuje nie więcej niż kilkaset osobników.</a:t>
            </a:r>
          </a:p>
          <a:p>
            <a:r>
              <a:rPr lang="pl-PL" dirty="0" smtClean="0"/>
              <a:t>Gatunek inwazyjny</a:t>
            </a:r>
            <a:endParaRPr lang="pl-PL" baseline="30000" dirty="0" smtClean="0"/>
          </a:p>
          <a:p>
            <a:r>
              <a:rPr lang="pl-PL" dirty="0" smtClean="0"/>
              <a:t>Na wiosnę królowa opuszcza ziemną kryjówkę i wyrusza na poszukiwanie odpowiedniego miejsca na gniazdo</a:t>
            </a:r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Gatunek z rodziny pszczołowatych</a:t>
            </a:r>
          </a:p>
          <a:p>
            <a:endParaRPr lang="pl-PL" dirty="0"/>
          </a:p>
        </p:txBody>
      </p:sp>
      <p:pic>
        <p:nvPicPr>
          <p:cNvPr id="15362" name="Picture 2" descr="C:\Users\8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3168352" cy="2898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Liczebność pszczół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92488" cy="472440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Liczbę gatunków  pszczół na całym świecie szacuje się na </a:t>
            </a:r>
            <a:r>
              <a:rPr lang="pl-PL" b="1" dirty="0" smtClean="0">
                <a:solidFill>
                  <a:srgbClr val="FF0000"/>
                </a:solidFill>
              </a:rPr>
              <a:t>ok. 20 tys. </a:t>
            </a:r>
          </a:p>
          <a:p>
            <a:r>
              <a:rPr lang="pl-PL" dirty="0" smtClean="0"/>
              <a:t> Spośród nich ok.</a:t>
            </a:r>
            <a:r>
              <a:rPr lang="pl-PL" b="1" dirty="0" smtClean="0"/>
              <a:t>700 odmian żyje  w Europie. </a:t>
            </a:r>
          </a:p>
          <a:p>
            <a:endParaRPr lang="pl-PL" b="1" dirty="0" smtClean="0"/>
          </a:p>
          <a:p>
            <a:r>
              <a:rPr lang="pl-PL" dirty="0" smtClean="0"/>
              <a:t> Obecnie na całym świecie jest ok. </a:t>
            </a:r>
            <a:r>
              <a:rPr lang="pl-PL" b="1" dirty="0" smtClean="0"/>
              <a:t>52 mln uli 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dirty="0" smtClean="0"/>
              <a:t> </a:t>
            </a:r>
            <a:r>
              <a:rPr lang="pl-PL" b="1" dirty="0" smtClean="0">
                <a:solidFill>
                  <a:srgbClr val="00B050"/>
                </a:solidFill>
              </a:rPr>
              <a:t>Ubarwienie o różnej intensywności </a:t>
            </a:r>
            <a:r>
              <a:rPr lang="pl-PL" b="1" dirty="0" smtClean="0">
                <a:solidFill>
                  <a:srgbClr val="00B050"/>
                </a:solidFill>
              </a:rPr>
              <a:t>– 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rgbClr val="00B050"/>
                </a:solidFill>
              </a:rPr>
              <a:t>od </a:t>
            </a:r>
            <a:r>
              <a:rPr lang="pl-PL" b="1" dirty="0" smtClean="0">
                <a:solidFill>
                  <a:srgbClr val="00B050"/>
                </a:solidFill>
              </a:rPr>
              <a:t>jednolicie </a:t>
            </a:r>
            <a:r>
              <a:rPr lang="pl-PL" b="1" dirty="0" smtClean="0">
                <a:solidFill>
                  <a:srgbClr val="00B050"/>
                </a:solidFill>
              </a:rPr>
              <a:t>czarnego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rgbClr val="00B050"/>
                </a:solidFill>
              </a:rPr>
              <a:t>i </a:t>
            </a:r>
            <a:r>
              <a:rPr lang="pl-PL" b="1" dirty="0" smtClean="0">
                <a:solidFill>
                  <a:srgbClr val="00B050"/>
                </a:solidFill>
              </a:rPr>
              <a:t>ciemnobrązowego </a:t>
            </a: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rgbClr val="00B050"/>
                </a:solidFill>
              </a:rPr>
              <a:t>do </a:t>
            </a:r>
            <a:r>
              <a:rPr lang="pl-PL" b="1" dirty="0" smtClean="0">
                <a:solidFill>
                  <a:srgbClr val="00B050"/>
                </a:solidFill>
              </a:rPr>
              <a:t>żółtego i czerwono-pomarańczowego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Głównym pożywieniem pszczół są słodkie soki roślinne, zwłaszcza nektar z kwiatów.</a:t>
            </a:r>
          </a:p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20675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Budowa pszczoły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Ciało pszczoły składa się z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3 części. </a:t>
            </a:r>
          </a:p>
          <a:p>
            <a:r>
              <a:rPr lang="pl-PL" dirty="0" smtClean="0"/>
              <a:t> </a:t>
            </a:r>
            <a:r>
              <a:rPr lang="pl-PL" b="1" dirty="0" smtClean="0"/>
              <a:t>Na  głowie są osadzone oczy i dwie czułki  pełniące rolę nosa. </a:t>
            </a:r>
          </a:p>
          <a:p>
            <a:r>
              <a:rPr lang="pl-PL" dirty="0" smtClean="0"/>
              <a:t> Pszczoła posiada </a:t>
            </a:r>
            <a:r>
              <a:rPr lang="pl-PL" b="1" dirty="0" smtClean="0"/>
              <a:t>bardzo cienkie skrzydła  </a:t>
            </a:r>
          </a:p>
          <a:p>
            <a:r>
              <a:rPr lang="pl-PL" dirty="0" smtClean="0"/>
              <a:t> </a:t>
            </a:r>
            <a:r>
              <a:rPr lang="pl-PL" b="1" dirty="0" smtClean="0"/>
              <a:t>Sześć nóg </a:t>
            </a:r>
          </a:p>
          <a:p>
            <a:r>
              <a:rPr lang="pl-PL" dirty="0" smtClean="0"/>
              <a:t>Największym odcinkiem  ciała jest</a:t>
            </a:r>
            <a:r>
              <a:rPr lang="pl-PL" b="1" dirty="0" smtClean="0"/>
              <a:t> odwłok w  prążki żółto - czarne, wyposażony w żądło.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4392310" cy="37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Budowa pszczoły</a:t>
            </a:r>
            <a:endParaRPr lang="pl-P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7311"/>
            <a:ext cx="5903290" cy="566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127" y="1554163"/>
            <a:ext cx="612614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Rozwój pszczoły miodnej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01" y="1625964"/>
            <a:ext cx="8999301" cy="36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Gatunki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b="1" dirty="0" smtClean="0"/>
              <a:t>pszczoła wschodnia</a:t>
            </a:r>
          </a:p>
          <a:p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50623"/>
            <a:ext cx="4191000" cy="422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Znaczenie gospodarcze pszczół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miód - działanie antybiotyczne</a:t>
            </a:r>
          </a:p>
          <a:p>
            <a:r>
              <a:rPr lang="pl-PL" dirty="0" smtClean="0"/>
              <a:t>pyłek kwiatowy</a:t>
            </a:r>
          </a:p>
          <a:p>
            <a:r>
              <a:rPr lang="pl-PL" dirty="0" smtClean="0"/>
              <a:t>mleczko pszczele</a:t>
            </a:r>
          </a:p>
          <a:p>
            <a:r>
              <a:rPr lang="pl-PL" dirty="0" smtClean="0"/>
              <a:t>wosk </a:t>
            </a:r>
          </a:p>
          <a:p>
            <a:r>
              <a:rPr lang="pl-PL" dirty="0" smtClean="0"/>
              <a:t>kit pszczeli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APITERAPIA</a:t>
            </a:r>
            <a:r>
              <a:rPr lang="pl-PL" dirty="0" smtClean="0"/>
              <a:t> – leczenie produktami  			       pszczelimi</a:t>
            </a:r>
          </a:p>
          <a:p>
            <a:r>
              <a:rPr lang="pl-PL" dirty="0" smtClean="0"/>
              <a:t>dofinansowanie do ras zachowawczych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281</TotalTime>
  <Words>878</Words>
  <Application>Microsoft Office PowerPoint</Application>
  <PresentationFormat>Pokaz na ekranie (4:3)</PresentationFormat>
  <Paragraphs>146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Wędrówka</vt:lpstr>
      <vt:lpstr>Znaczenie gospodarcze pszczół  i skład rodziny pszczelej</vt:lpstr>
      <vt:lpstr>Slajd 2</vt:lpstr>
      <vt:lpstr>Liczebność pszczół</vt:lpstr>
      <vt:lpstr>Budowa pszczoły</vt:lpstr>
      <vt:lpstr>Budowa pszczoły</vt:lpstr>
      <vt:lpstr>Slajd 6</vt:lpstr>
      <vt:lpstr>Rozwój pszczoły miodnej</vt:lpstr>
      <vt:lpstr>Gatunki </vt:lpstr>
      <vt:lpstr>Znaczenie gospodarcze pszczół</vt:lpstr>
      <vt:lpstr>Miód</vt:lpstr>
      <vt:lpstr>Miód - jakie są jego rodzaje?  Właściwości miodów </vt:lpstr>
      <vt:lpstr>Slajd 12</vt:lpstr>
      <vt:lpstr>Slajd 13</vt:lpstr>
      <vt:lpstr>Slajd 14</vt:lpstr>
      <vt:lpstr>Slajd 15</vt:lpstr>
      <vt:lpstr>PRODUKTY PSZCZELE:Propolis (kit pszczeli)</vt:lpstr>
      <vt:lpstr>PROPOPLIS - Kit pszczeli</vt:lpstr>
      <vt:lpstr>Pyłek kwiatowy</vt:lpstr>
      <vt:lpstr>Wosk pszczeli </vt:lpstr>
      <vt:lpstr>Mleczko pszczele</vt:lpstr>
      <vt:lpstr>Skład rodziny pszczelej</vt:lpstr>
      <vt:lpstr>MATKA PSZCZELA - królowa</vt:lpstr>
      <vt:lpstr>Slajd 23</vt:lpstr>
      <vt:lpstr>PSZCZOŁA ROBOTNICA</vt:lpstr>
      <vt:lpstr>TRUTEŃ</vt:lpstr>
      <vt:lpstr>ciekawostka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Znaczenie gospodarcze pszczół i skład rodziny pszczelej</dc:title>
  <dc:creator>8</dc:creator>
  <cp:lastModifiedBy>8</cp:lastModifiedBy>
  <cp:revision>36</cp:revision>
  <dcterms:created xsi:type="dcterms:W3CDTF">2014-03-16T19:20:24Z</dcterms:created>
  <dcterms:modified xsi:type="dcterms:W3CDTF">2020-04-20T12:44:14Z</dcterms:modified>
</cp:coreProperties>
</file>