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58" r:id="rId4"/>
    <p:sldId id="268" r:id="rId5"/>
    <p:sldId id="304" r:id="rId6"/>
    <p:sldId id="262" r:id="rId7"/>
    <p:sldId id="261" r:id="rId8"/>
    <p:sldId id="307" r:id="rId9"/>
    <p:sldId id="318" r:id="rId10"/>
    <p:sldId id="319" r:id="rId11"/>
    <p:sldId id="294" r:id="rId12"/>
    <p:sldId id="321" r:id="rId13"/>
    <p:sldId id="308" r:id="rId14"/>
    <p:sldId id="296" r:id="rId15"/>
    <p:sldId id="297" r:id="rId16"/>
    <p:sldId id="299" r:id="rId17"/>
    <p:sldId id="309" r:id="rId18"/>
    <p:sldId id="316" r:id="rId19"/>
    <p:sldId id="284" r:id="rId20"/>
    <p:sldId id="320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DBAD3-E299-4F9B-91F4-B83992BF0C66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B30BF-DBC8-4CAB-B7C9-DAB466B1B34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2FED9-8967-4BD1-9EBA-9D7C6311B5BC}" type="slidenum">
              <a:rPr lang="pl-PL"/>
              <a:pPr/>
              <a:t>3</a:t>
            </a:fld>
            <a:endParaRPr lang="pl-PL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30F1B9-46C4-45AE-BAD3-62C323E34742}" type="slidenum">
              <a:rPr lang="en-GB" sz="1200"/>
              <a:pPr algn="r"/>
              <a:t>3</a:t>
            </a:fld>
            <a:endParaRPr lang="en-GB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just" eaLnBrk="1" hangingPunct="1">
              <a:buFontTx/>
              <a:buAutoNum type="arabicPeriod"/>
            </a:pPr>
            <a:r>
              <a:rPr lang="en-GB" smtClean="0">
                <a:cs typeface="Times New Roman" pitchFamily="18" charset="0"/>
              </a:rPr>
              <a:t>Nutrients found in soil and slurry/manure are already available on your farm and you should make use of these valuable on-farm nutrient supplies for growing grass and crops. </a:t>
            </a:r>
          </a:p>
          <a:p>
            <a:pPr marL="228600" indent="-228600" algn="just" eaLnBrk="1" hangingPunct="1">
              <a:buFontTx/>
              <a:buAutoNum type="arabicPeriod"/>
            </a:pPr>
            <a:r>
              <a:rPr lang="en-GB" smtClean="0">
                <a:cs typeface="Times New Roman" pitchFamily="18" charset="0"/>
              </a:rPr>
              <a:t>Fertiliser – a chemically manufactured source of nutrients which, as you all know, is expensive. </a:t>
            </a:r>
          </a:p>
          <a:p>
            <a:pPr marL="228600" indent="-228600" algn="just" eaLnBrk="1" hangingPunct="1"/>
            <a:r>
              <a:rPr lang="en-GB" smtClean="0"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1085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49C0C-FF92-495F-B6BF-4265EF909D49}" type="slidenum">
              <a:rPr lang="pl-PL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Zasady ustalania dawek nawozów</a:t>
            </a:r>
            <a:r>
              <a:rPr lang="pl-PL" b="1" dirty="0" smtClean="0"/>
              <a:t>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Wykorzystujemy zdjęcie które zostało zrobione na zajęciach terenowych.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Liczymy nawozy na podstawie tych składników</a:t>
            </a:r>
          </a:p>
          <a:p>
            <a:pPr>
              <a:buNone/>
            </a:pPr>
            <a:r>
              <a:rPr lang="pl-PL" dirty="0" smtClean="0"/>
              <a:t>które należy dostarczyć roślinie 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500063"/>
            <a:ext cx="7800975" cy="5626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Zadanie 1 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Zaplanuj  nawożenie mineralne pod uprawę gryki;</a:t>
            </a:r>
          </a:p>
          <a:p>
            <a:r>
              <a:rPr lang="pl-PL" dirty="0" smtClean="0"/>
              <a:t>azot 60 kg/ha,     - tyle czystego składnika</a:t>
            </a:r>
          </a:p>
          <a:p>
            <a:r>
              <a:rPr lang="pl-PL" dirty="0" smtClean="0"/>
              <a:t>fosfor 60 kg/ha</a:t>
            </a:r>
          </a:p>
          <a:p>
            <a:r>
              <a:rPr lang="pl-PL" dirty="0" smtClean="0"/>
              <a:t>potas 90 kg/ha.</a:t>
            </a:r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b="1" dirty="0" smtClean="0"/>
              <a:t>Dobierz nawozy mineralne i oblicz ich masę towarową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Obliczanie </a:t>
            </a:r>
            <a:r>
              <a:rPr lang="pl-PL" dirty="0" smtClean="0"/>
              <a:t>zapotrzebowania 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nawozy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Nawożenie: dobór nawozów</a:t>
            </a:r>
            <a:br>
              <a:rPr lang="pl-PL" sz="3600" dirty="0" smtClean="0"/>
            </a:br>
            <a:endParaRPr lang="pl-PL" sz="3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982"/>
                <a:gridCol w="490061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Czysty  składnik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Nawóz mineralny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 :       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dirty="0" smtClean="0"/>
                        <a:t>P</a:t>
                      </a:r>
                      <a:r>
                        <a:rPr lang="pl-PL" altLang="pl-PL" sz="1100" dirty="0" smtClean="0"/>
                        <a:t>2</a:t>
                      </a:r>
                      <a:r>
                        <a:rPr lang="pl-PL" altLang="pl-PL" dirty="0" smtClean="0"/>
                        <a:t>O</a:t>
                      </a:r>
                      <a:r>
                        <a:rPr lang="pl-PL" altLang="pl-PL" sz="1100" dirty="0" smtClean="0"/>
                        <a:t>5 </a:t>
                      </a:r>
                      <a:r>
                        <a:rPr lang="pl-PL" altLang="pl-PL" sz="1100" baseline="0" dirty="0" smtClean="0"/>
                        <a:t>        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sz="1800" dirty="0" smtClean="0"/>
                        <a:t>K</a:t>
                      </a:r>
                      <a:r>
                        <a:rPr lang="pl-PL" altLang="pl-PL" sz="1200" dirty="0" smtClean="0"/>
                        <a:t>2</a:t>
                      </a:r>
                      <a:r>
                        <a:rPr lang="pl-PL" altLang="pl-PL" sz="1800" dirty="0" smtClean="0"/>
                        <a:t>O     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Nawożenie: dobór nawozów</a:t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982"/>
                <a:gridCol w="490061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Czysty  składnik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Nawóz mineralny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 :           60 kg/ha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Saletra</a:t>
                      </a:r>
                      <a:r>
                        <a:rPr lang="pl-PL" baseline="0" dirty="0" smtClean="0"/>
                        <a:t> amonowa 34</a:t>
                      </a:r>
                      <a:r>
                        <a:rPr lang="pl-PL" dirty="0" smtClean="0"/>
                        <a:t>% N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dirty="0" smtClean="0"/>
                        <a:t>P</a:t>
                      </a:r>
                      <a:r>
                        <a:rPr lang="pl-PL" altLang="pl-PL" sz="1100" dirty="0" smtClean="0"/>
                        <a:t>2</a:t>
                      </a:r>
                      <a:r>
                        <a:rPr lang="pl-PL" altLang="pl-PL" dirty="0" smtClean="0"/>
                        <a:t>O</a:t>
                      </a:r>
                      <a:r>
                        <a:rPr lang="pl-PL" altLang="pl-PL" sz="1100" dirty="0" smtClean="0"/>
                        <a:t>5 </a:t>
                      </a:r>
                      <a:r>
                        <a:rPr lang="pl-PL" altLang="pl-PL" sz="1100" baseline="0" dirty="0" smtClean="0"/>
                        <a:t>         </a:t>
                      </a:r>
                      <a:r>
                        <a:rPr lang="pl-PL" dirty="0" smtClean="0"/>
                        <a:t>  60 kg/ha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superfosfat potrójny granulowany 46% </a:t>
                      </a:r>
                      <a:r>
                        <a:rPr lang="pl-PL" altLang="pl-PL" dirty="0" smtClean="0"/>
                        <a:t>P</a:t>
                      </a:r>
                      <a:r>
                        <a:rPr lang="pl-PL" altLang="pl-PL" sz="1100" dirty="0" smtClean="0"/>
                        <a:t>2</a:t>
                      </a:r>
                      <a:r>
                        <a:rPr lang="pl-PL" altLang="pl-PL" dirty="0" smtClean="0"/>
                        <a:t>O</a:t>
                      </a:r>
                      <a:r>
                        <a:rPr lang="pl-PL" altLang="pl-PL" sz="1100" dirty="0" smtClean="0"/>
                        <a:t>5</a:t>
                      </a:r>
                      <a:r>
                        <a:rPr lang="pl-PL" altLang="pl-PL" dirty="0" smtClean="0"/>
                        <a:t>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sz="1800" dirty="0" smtClean="0"/>
                        <a:t>K</a:t>
                      </a:r>
                      <a:r>
                        <a:rPr lang="pl-PL" altLang="pl-PL" sz="1200" dirty="0" smtClean="0"/>
                        <a:t>2</a:t>
                      </a:r>
                      <a:r>
                        <a:rPr lang="pl-PL" altLang="pl-PL" sz="1800" dirty="0" smtClean="0"/>
                        <a:t>O       </a:t>
                      </a:r>
                      <a:r>
                        <a:rPr lang="pl-PL" altLang="pl-PL" sz="1800" baseline="0" dirty="0" smtClean="0"/>
                        <a:t>  90 </a:t>
                      </a:r>
                      <a:r>
                        <a:rPr lang="pl-PL" dirty="0" smtClean="0"/>
                        <a:t>kg/ha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Sól</a:t>
                      </a:r>
                      <a:r>
                        <a:rPr lang="pl-PL" baseline="0" dirty="0" smtClean="0"/>
                        <a:t> potasowa 60 </a:t>
                      </a:r>
                      <a:r>
                        <a:rPr lang="pl-PL" dirty="0" smtClean="0"/>
                        <a:t>% </a:t>
                      </a:r>
                      <a:r>
                        <a:rPr lang="pl-PL" altLang="pl-PL" sz="1800" dirty="0" smtClean="0"/>
                        <a:t>K</a:t>
                      </a:r>
                      <a:r>
                        <a:rPr lang="pl-PL" altLang="pl-PL" sz="1200" dirty="0" smtClean="0"/>
                        <a:t>2</a:t>
                      </a:r>
                      <a:r>
                        <a:rPr lang="pl-PL" altLang="pl-PL" sz="1800" dirty="0" smtClean="0"/>
                        <a:t>O 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400" dirty="0" smtClean="0"/>
              <a:t>Ilość masy towarowej  NAWOZÓW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l-PL" altLang="pl-PL" sz="2800" b="1" dirty="0" smtClean="0"/>
              <a:t>Nawozy azotowe: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saletra amonowa z magnezem 34% N 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100 kg saletry  – 34 kg N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    X kg saletry  – 60 kg N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    100kg saletry x 60 kg N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X=--------------------------------  = ………… kg/ ha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           34 kg N                       saletry amonowej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Ilość masy towarowej  NAWOZÓW</a:t>
            </a:r>
            <a:endParaRPr lang="pl-PL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b="1" dirty="0" smtClean="0"/>
              <a:t>Nawozy fosforowe: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superfosfat potrójny 46%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</a:t>
            </a:r>
            <a:r>
              <a:rPr lang="pl-PL" altLang="pl-PL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100 kg superfosfatu – 46 kg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</a:t>
            </a:r>
            <a:r>
              <a:rPr lang="pl-PL" altLang="pl-PL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    X kg superfosfatu–  60 kg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</a:t>
            </a:r>
            <a:endParaRPr lang="pl-PL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    100kg superfosfatu x 60 kg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</a:t>
            </a:r>
            <a:endParaRPr lang="pl-PL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X=------------------------------------------  = ………. kg/ ha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           46 kg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                                              </a:t>
            </a:r>
            <a:r>
              <a:rPr lang="pl-PL" altLang="pl-PL" sz="2800" dirty="0" smtClean="0"/>
              <a:t>Superfosfatu pot.</a:t>
            </a:r>
            <a:endParaRPr lang="pl-PL" altLang="pl-PL" sz="1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Ilość masy towarowej  NAWOZÓW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l-PL" altLang="pl-PL" sz="2800" b="1" dirty="0" smtClean="0"/>
              <a:t>Nawozy potasowe: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sól potasowa 60 %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800" dirty="0" smtClean="0"/>
          </a:p>
          <a:p>
            <a:pPr>
              <a:buNone/>
            </a:pPr>
            <a:r>
              <a:rPr lang="pl-PL" altLang="pl-PL" sz="2800" dirty="0" smtClean="0"/>
              <a:t> 100 kg soli potasowej   – 60 kg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</a:t>
            </a:r>
          </a:p>
          <a:p>
            <a:pPr>
              <a:buNone/>
            </a:pPr>
            <a:r>
              <a:rPr lang="pl-PL" altLang="pl-PL" sz="2800" dirty="0" smtClean="0"/>
              <a:t>     X kg soli potasowej  – 90 kg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800" dirty="0" smtClean="0"/>
          </a:p>
          <a:p>
            <a:pPr>
              <a:buNone/>
            </a:pPr>
            <a:r>
              <a:rPr lang="pl-PL" altLang="pl-PL" sz="2800" dirty="0" smtClean="0"/>
              <a:t>     100kg soli potasowej  x 90 kg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X=---------------------------------------------         = ……. kg/ ha</a:t>
            </a:r>
          </a:p>
          <a:p>
            <a:pPr>
              <a:buNone/>
            </a:pPr>
            <a:r>
              <a:rPr lang="pl-PL" altLang="pl-PL" sz="2800" dirty="0" smtClean="0"/>
              <a:t>              60 kg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                                         soli potasowej </a:t>
            </a:r>
          </a:p>
          <a:p>
            <a:pPr eaLnBrk="1" hangingPunct="1"/>
            <a:endParaRPr lang="pl-PL" altLang="pl-PL" sz="2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Nawóz mineralny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r>
                        <a:rPr lang="pl-PL" baseline="0" dirty="0" smtClean="0"/>
                        <a:t>  masy  towarowej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Saletra</a:t>
                      </a:r>
                      <a:r>
                        <a:rPr lang="pl-PL" baseline="0" dirty="0" smtClean="0"/>
                        <a:t> amonowa 34</a:t>
                      </a:r>
                      <a:r>
                        <a:rPr lang="pl-PL" dirty="0" smtClean="0"/>
                        <a:t>% 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pl-PL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……….. kg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dirty="0" smtClean="0"/>
                        <a:t>superfosfat potrójny 46% P</a:t>
                      </a:r>
                      <a:r>
                        <a:rPr lang="pl-PL" altLang="pl-PL" sz="1100" dirty="0" smtClean="0"/>
                        <a:t>2</a:t>
                      </a:r>
                      <a:r>
                        <a:rPr lang="pl-PL" altLang="pl-PL" dirty="0" smtClean="0"/>
                        <a:t>O</a:t>
                      </a:r>
                      <a:r>
                        <a:rPr lang="pl-PL" altLang="pl-PL" sz="1100" dirty="0" smtClean="0"/>
                        <a:t>5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…………kg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Sól</a:t>
                      </a:r>
                      <a:r>
                        <a:rPr lang="pl-PL" baseline="0" dirty="0" smtClean="0"/>
                        <a:t> potasowa 60 </a:t>
                      </a:r>
                      <a:r>
                        <a:rPr lang="pl-PL" dirty="0" smtClean="0"/>
                        <a:t>% </a:t>
                      </a:r>
                      <a:r>
                        <a:rPr lang="pl-PL" altLang="pl-PL" sz="1800" dirty="0" smtClean="0"/>
                        <a:t>K</a:t>
                      </a:r>
                      <a:r>
                        <a:rPr lang="pl-PL" altLang="pl-PL" sz="1200" dirty="0" smtClean="0"/>
                        <a:t>2</a:t>
                      </a:r>
                      <a:r>
                        <a:rPr lang="pl-PL" altLang="pl-PL" sz="1800" dirty="0" smtClean="0"/>
                        <a:t>O </a:t>
                      </a:r>
                      <a:endParaRPr lang="pl-P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………… kg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Ile należy zastosować mocznika 46% na powierzchnię 3ha przy zalecanej dawce 60kg N/ ha ?</a:t>
            </a:r>
          </a:p>
          <a:p>
            <a:pPr lvl="0"/>
            <a:r>
              <a:rPr lang="pl-PL" dirty="0" smtClean="0"/>
              <a:t>130 kg</a:t>
            </a:r>
          </a:p>
          <a:p>
            <a:pPr lvl="0"/>
            <a:r>
              <a:rPr lang="pl-PL" dirty="0" smtClean="0"/>
              <a:t>391 kg  </a:t>
            </a:r>
          </a:p>
          <a:p>
            <a:pPr lvl="0"/>
            <a:r>
              <a:rPr lang="pl-PL" dirty="0" smtClean="0"/>
              <a:t>120 kg</a:t>
            </a:r>
          </a:p>
          <a:p>
            <a:pPr lvl="0"/>
            <a:r>
              <a:rPr lang="pl-PL" dirty="0" smtClean="0"/>
              <a:t>240 kg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ŹRÓDŁA SKŁADNIKÓW POKARMOWYCH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 jakich źródeł rośliny czerpią składniki pokarmowe?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71472" y="785794"/>
            <a:ext cx="8572528" cy="452598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Ilość składników mineralnych pobieranych przez roślinę uprawną z gleby w ciągu okresu wegetacji do wytworzenia plonu, to:</a:t>
            </a:r>
          </a:p>
          <a:p>
            <a:pPr lvl="0">
              <a:buNone/>
            </a:pPr>
            <a:r>
              <a:rPr lang="pl-PL" dirty="0" smtClean="0"/>
              <a:t>  </a:t>
            </a:r>
          </a:p>
          <a:p>
            <a:pPr lvl="0"/>
            <a:r>
              <a:rPr lang="pl-PL" dirty="0" smtClean="0"/>
              <a:t>Norma żywieniowa</a:t>
            </a:r>
          </a:p>
          <a:p>
            <a:r>
              <a:rPr lang="pl-PL" dirty="0" smtClean="0"/>
              <a:t>Potrzeby pokarmowe    </a:t>
            </a:r>
          </a:p>
          <a:p>
            <a:pPr lvl="0"/>
            <a:r>
              <a:rPr lang="pl-PL" dirty="0" smtClean="0"/>
              <a:t>Dawki nawozowe</a:t>
            </a:r>
          </a:p>
          <a:p>
            <a:pPr lvl="0"/>
            <a:r>
              <a:rPr lang="pl-PL" dirty="0" smtClean="0"/>
              <a:t>Potrzeby nawozowe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pl-PL" sz="5000" b="1" dirty="0" smtClean="0">
                <a:solidFill>
                  <a:schemeClr val="tx1"/>
                </a:solidFill>
              </a:rPr>
              <a:t/>
            </a:r>
            <a:br>
              <a:rPr lang="pl-PL" sz="50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ŹRÓDŁA SKŁADNIKÓW POKARMOWYCH</a:t>
            </a:r>
          </a:p>
        </p:txBody>
      </p:sp>
      <p:pic>
        <p:nvPicPr>
          <p:cNvPr id="5123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73288"/>
            <a:ext cx="2514600" cy="2209800"/>
          </a:xfrm>
          <a:noFill/>
        </p:spPr>
      </p:pic>
      <p:sp>
        <p:nvSpPr>
          <p:cNvPr id="5124" name="Symbol zastępczy numeru slajdu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E195564-EF34-48B1-BD1D-FF68857A42B8}" type="slidenum">
              <a:rPr lang="pl-PL" sz="1400" b="1">
                <a:solidFill>
                  <a:srgbClr val="FFFFFF"/>
                </a:solidFill>
              </a:rPr>
              <a:pPr algn="ctr"/>
              <a:t>3</a:t>
            </a:fld>
            <a:endParaRPr lang="pl-PL" sz="1400" b="1">
              <a:solidFill>
                <a:srgbClr val="FFFFFF"/>
              </a:solidFill>
            </a:endParaRPr>
          </a:p>
        </p:txBody>
      </p:sp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900113" y="4581525"/>
            <a:ext cx="1462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/>
              <a:t>gleba</a:t>
            </a:r>
            <a:endParaRPr lang="en-GB" sz="3200" b="1">
              <a:latin typeface="Times New Roman" pitchFamily="18" charset="0"/>
            </a:endParaRP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3352800" y="44196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/>
              <a:t>nawozy   </a:t>
            </a:r>
            <a:br>
              <a:rPr lang="pl-PL" sz="3200"/>
            </a:br>
            <a:r>
              <a:rPr lang="pl-PL" sz="3200"/>
              <a:t> naturalne</a:t>
            </a:r>
            <a:r>
              <a:rPr lang="en-GB" sz="3200" b="1">
                <a:latin typeface="Times New Roman" pitchFamily="18" charset="0"/>
              </a:rPr>
              <a:t>	</a:t>
            </a: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6642100" y="4437063"/>
            <a:ext cx="1965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3200"/>
              <a:t>nawozy </a:t>
            </a:r>
          </a:p>
          <a:p>
            <a:pPr algn="ctr"/>
            <a:r>
              <a:rPr lang="pl-PL" sz="3200"/>
              <a:t>mineralne</a:t>
            </a: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133600"/>
            <a:ext cx="25908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133600"/>
            <a:ext cx="2667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88913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9" grpId="0"/>
      <p:bldP spid="664580" grpId="0"/>
      <p:bldP spid="6645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71472" y="357166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przeprowadzać okresowe (co 4-5 lat) analizy</a:t>
            </a:r>
          </a:p>
          <a:p>
            <a:pPr>
              <a:buNone/>
            </a:pPr>
            <a:r>
              <a:rPr lang="pl-PL" dirty="0" smtClean="0"/>
              <a:t>   odczynu i zasobności gleby w składniki mineralne,</a:t>
            </a:r>
          </a:p>
          <a:p>
            <a:r>
              <a:rPr lang="pl-PL" dirty="0" smtClean="0"/>
              <a:t>stosować racjonalne, zrównoważone nawożenie, tzn. takie, które zaspokaja potrzeby pokarmowe roślin i zapewnia utrzymanie zasobności gleb w składniki na poziomie średnim.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701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 b="1">
                <a:latin typeface="Calibri" pitchFamily="34" charset="0"/>
              </a:rPr>
              <a:t>Zrównoważone</a:t>
            </a:r>
            <a:r>
              <a:rPr lang="pl-PL" sz="3200" b="1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pl-PL" sz="3200" b="1">
                <a:latin typeface="Calibri" pitchFamily="34" charset="0"/>
              </a:rPr>
              <a:t>nawożenie roślin to nawożenie zgodne z  ich potrzebami pokarmowymi  </a:t>
            </a:r>
          </a:p>
        </p:txBody>
      </p:sp>
      <p:pic>
        <p:nvPicPr>
          <p:cNvPr id="39939" name="Picture 3" descr="E:\Prezentacja\OK\cykl rozwojow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071813"/>
            <a:ext cx="79248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pl-PL" sz="4800">
                <a:solidFill>
                  <a:schemeClr val="tx1"/>
                </a:solidFill>
                <a:latin typeface="Calibri" pitchFamily="34" charset="0"/>
              </a:rPr>
              <a:t>Obliczenie dawek nawozów mineralnych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39750" y="2060575"/>
            <a:ext cx="8153400" cy="3108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>
                <a:latin typeface="Calibri" pitchFamily="34" charset="0"/>
              </a:rPr>
              <a:t>Dawka nawozu mineralnego =  potrzeby nawożenia – składniki dostępne z gleby i innych źródeł</a:t>
            </a:r>
          </a:p>
          <a:p>
            <a:r>
              <a:rPr lang="pl-PL" sz="2800" b="1">
                <a:latin typeface="Calibri" pitchFamily="34" charset="0"/>
              </a:rPr>
              <a:t> (np. nawozy naturalne, organiczne)</a:t>
            </a:r>
          </a:p>
          <a:p>
            <a:endParaRPr lang="pl-PL" sz="2800" b="1">
              <a:latin typeface="Calibri" pitchFamily="34" charset="0"/>
            </a:endParaRPr>
          </a:p>
          <a:p>
            <a:r>
              <a:rPr lang="pl-PL" sz="2800" b="1">
                <a:latin typeface="Calibri" pitchFamily="34" charset="0"/>
              </a:rPr>
              <a:t>Nawozy mineralne powinny uzupełniać ilości składników potrzebnych do pokrycia potrzeb nawozowych roślin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7"/>
          <p:cNvGraphicFramePr>
            <a:graphicFrameLocks noGrp="1"/>
          </p:cNvGraphicFramePr>
          <p:nvPr/>
        </p:nvGraphicFramePr>
        <p:xfrm>
          <a:off x="1042988" y="2060575"/>
          <a:ext cx="7315200" cy="2904744"/>
        </p:xfrm>
        <a:graphic>
          <a:graphicData uri="http://schemas.openxmlformats.org/drawingml/2006/table">
            <a:tbl>
              <a:tblPr/>
              <a:tblGrid>
                <a:gridCol w="7315200"/>
              </a:tblGrid>
              <a:tr h="1944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Nawożenie</a:t>
                      </a: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jest </a:t>
                      </a:r>
                      <a:endParaRPr kumimoji="0" lang="pl-PL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uzupełnieniem braków </a:t>
                      </a: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niezbędnych </a:t>
                      </a: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składników pokarmowych w glebie.</a:t>
                      </a: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pl-PL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Ile kg soli potasowej 64% K2O należy zastosować na powierzchni 8 ha przy dawce czystego składnika 100 kg K2O /ha?</a:t>
            </a:r>
          </a:p>
          <a:p>
            <a:pPr lvl="0"/>
            <a:r>
              <a:rPr lang="pl-PL" dirty="0" smtClean="0"/>
              <a:t>1450</a:t>
            </a:r>
          </a:p>
          <a:p>
            <a:pPr lvl="0"/>
            <a:r>
              <a:rPr lang="pl-PL" dirty="0" smtClean="0"/>
              <a:t>156</a:t>
            </a:r>
          </a:p>
          <a:p>
            <a:pPr lvl="0"/>
            <a:r>
              <a:rPr lang="pl-PL" dirty="0" smtClean="0"/>
              <a:t>165</a:t>
            </a:r>
          </a:p>
          <a:p>
            <a:pPr lvl="0"/>
            <a:r>
              <a:rPr lang="pl-PL" dirty="0" smtClean="0"/>
              <a:t>1250  x</a:t>
            </a:r>
          </a:p>
          <a:p>
            <a:endParaRPr lang="pl-PL" dirty="0"/>
          </a:p>
        </p:txBody>
      </p:sp>
      <p:pic>
        <p:nvPicPr>
          <p:cNvPr id="2049" name="Picture 1" descr="G:\spr\SDOO Uhnin\Uhnin\DSCN1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479</TotalTime>
  <Words>532</Words>
  <PresentationFormat>Pokaz na ekranie (4:3)</PresentationFormat>
  <Paragraphs>106</Paragraphs>
  <Slides>20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Zasady ustalania dawek nawozów.</vt:lpstr>
      <vt:lpstr>ŹRÓDŁA SKŁADNIKÓW POKARMOWYCH</vt:lpstr>
      <vt:lpstr> ŹRÓDŁA SKŁADNIKÓW POKARMOWYCH</vt:lpstr>
      <vt:lpstr>Slajd 4</vt:lpstr>
      <vt:lpstr>Slajd 5</vt:lpstr>
      <vt:lpstr>Slajd 6</vt:lpstr>
      <vt:lpstr>Obliczenie dawek nawozów mineralnych</vt:lpstr>
      <vt:lpstr>Slajd 8</vt:lpstr>
      <vt:lpstr>Slajd 9</vt:lpstr>
      <vt:lpstr>Slajd 10</vt:lpstr>
      <vt:lpstr>Slajd 11</vt:lpstr>
      <vt:lpstr>      Obliczanie zapotrzebowania na  nawozy.</vt:lpstr>
      <vt:lpstr>Nawożenie: dobór nawozów </vt:lpstr>
      <vt:lpstr>Nawożenie: dobór nawozów </vt:lpstr>
      <vt:lpstr>Ilość masy towarowej  NAWOZÓW</vt:lpstr>
      <vt:lpstr>Ilość masy towarowej  NAWOZÓW</vt:lpstr>
      <vt:lpstr>Ilość masy towarowej  NAWOZÓW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Mateusz</dc:creator>
  <cp:lastModifiedBy>Mateusz</cp:lastModifiedBy>
  <cp:revision>55</cp:revision>
  <dcterms:created xsi:type="dcterms:W3CDTF">2019-11-10T13:12:48Z</dcterms:created>
  <dcterms:modified xsi:type="dcterms:W3CDTF">2020-04-24T06:15:43Z</dcterms:modified>
</cp:coreProperties>
</file>