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74" r:id="rId5"/>
    <p:sldId id="271" r:id="rId6"/>
    <p:sldId id="277" r:id="rId7"/>
    <p:sldId id="269" r:id="rId8"/>
    <p:sldId id="278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Typy użytkowe i rasy gęsi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67638"/>
            <a:ext cx="9144000" cy="459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sz="2400" dirty="0" smtClean="0"/>
              <a:t>Rasy gęsi powszechne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 smtClean="0"/>
              <a:t>Polsce to: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pl-PL" sz="2800" dirty="0" smtClean="0"/>
              <a:t>Nieśność jest sezonowa </a:t>
            </a:r>
            <a:r>
              <a:rPr lang="pl-PL" sz="2800" dirty="0" smtClean="0">
                <a:solidFill>
                  <a:srgbClr val="FF0000"/>
                </a:solidFill>
              </a:rPr>
              <a:t>(styczeń - lipiec) </a:t>
            </a:r>
            <a:r>
              <a:rPr lang="pl-PL" sz="2800" dirty="0" smtClean="0"/>
              <a:t>i niska</a:t>
            </a:r>
          </a:p>
          <a:p>
            <a:pPr>
              <a:buNone/>
            </a:pPr>
            <a:endParaRPr lang="pl-PL" sz="2800" dirty="0" smtClean="0"/>
          </a:p>
          <a:p>
            <a:r>
              <a:rPr lang="pl-PL" sz="2800" dirty="0" smtClean="0"/>
              <a:t>Okres inkubacji jaj </a:t>
            </a:r>
          </a:p>
          <a:p>
            <a:pPr algn="ctr">
              <a:buNone/>
            </a:pPr>
            <a:r>
              <a:rPr lang="pl-PL" sz="2800" dirty="0" smtClean="0">
                <a:solidFill>
                  <a:srgbClr val="FF0000"/>
                </a:solidFill>
              </a:rPr>
              <a:t>28-34 dni</a:t>
            </a:r>
          </a:p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pl-PL" sz="2800" dirty="0" smtClean="0"/>
              <a:t>pomorska,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pl-PL" sz="2800" dirty="0" smtClean="0"/>
              <a:t>kujawska </a:t>
            </a:r>
            <a:r>
              <a:rPr lang="pl-PL" sz="2800" dirty="0" smtClean="0"/>
              <a:t>– Biała </a:t>
            </a:r>
            <a:r>
              <a:rPr lang="pl-PL" sz="2800" dirty="0" err="1" smtClean="0"/>
              <a:t>Kołudzka</a:t>
            </a:r>
            <a:r>
              <a:rPr lang="pl-PL" sz="2800" dirty="0" smtClean="0"/>
              <a:t> (</a:t>
            </a:r>
            <a:r>
              <a:rPr lang="pl-PL" sz="2800" dirty="0" smtClean="0"/>
              <a:t>owsiana)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pl-PL" sz="2800" dirty="0" smtClean="0"/>
              <a:t>biała włoska,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pl-PL" sz="2800" dirty="0" smtClean="0"/>
              <a:t>kubańska,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pl-PL" sz="2800" dirty="0" smtClean="0"/>
              <a:t>szara </a:t>
            </a:r>
            <a:r>
              <a:rPr lang="pl-PL" sz="2800" dirty="0" err="1" smtClean="0"/>
              <a:t>landejska</a:t>
            </a:r>
            <a:r>
              <a:rPr lang="pl-PL" sz="2800" dirty="0" smtClean="0"/>
              <a:t>,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pl-PL" sz="2800" dirty="0" smtClean="0"/>
              <a:t>słowacka</a:t>
            </a:r>
            <a:r>
              <a:rPr lang="pl-PL" sz="2800" dirty="0" smtClean="0"/>
              <a:t>.</a:t>
            </a:r>
          </a:p>
          <a:p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GĘSI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179512" y="2471382"/>
            <a:ext cx="4608512" cy="412596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pl-PL" dirty="0" smtClean="0"/>
              <a:t>wywodzi się z Pomorza</a:t>
            </a:r>
          </a:p>
          <a:p>
            <a:pPr>
              <a:lnSpc>
                <a:spcPct val="90000"/>
              </a:lnSpc>
            </a:pPr>
            <a:r>
              <a:rPr lang="pl-PL" dirty="0" smtClean="0"/>
              <a:t>ma upierzenie białe, dziób koloru pomarańczowoczerwonego, </a:t>
            </a:r>
          </a:p>
          <a:p>
            <a:pPr>
              <a:lnSpc>
                <a:spcPct val="90000"/>
              </a:lnSpc>
              <a:buNone/>
            </a:pPr>
            <a:r>
              <a:rPr lang="pl-PL" dirty="0" smtClean="0"/>
              <a:t>	a oczy jasnoniebieskie</a:t>
            </a:r>
          </a:p>
          <a:p>
            <a:pPr>
              <a:lnSpc>
                <a:spcPct val="90000"/>
              </a:lnSpc>
              <a:buNone/>
            </a:pPr>
            <a:endParaRPr lang="pl-PL" dirty="0" smtClean="0"/>
          </a:p>
          <a:p>
            <a:pPr>
              <a:lnSpc>
                <a:spcPct val="90000"/>
              </a:lnSpc>
            </a:pPr>
            <a:r>
              <a:rPr lang="pl-PL" dirty="0" smtClean="0"/>
              <a:t>tułów jest masywny, długi </a:t>
            </a:r>
            <a:br>
              <a:rPr lang="pl-PL" dirty="0" smtClean="0"/>
            </a:br>
            <a:r>
              <a:rPr lang="pl-PL" dirty="0" smtClean="0"/>
              <a:t>o szerokiej piersi</a:t>
            </a:r>
          </a:p>
          <a:p>
            <a:pPr>
              <a:lnSpc>
                <a:spcPct val="90000"/>
              </a:lnSpc>
            </a:pPr>
            <a:endParaRPr lang="pl-PL" dirty="0" smtClean="0"/>
          </a:p>
          <a:p>
            <a:pPr>
              <a:lnSpc>
                <a:spcPct val="90000"/>
              </a:lnSpc>
            </a:pPr>
            <a:r>
              <a:rPr lang="pl-PL" dirty="0" smtClean="0"/>
              <a:t>skrzydła są długie i dobrze przylegające do tułowia</a:t>
            </a:r>
          </a:p>
          <a:p>
            <a:pPr>
              <a:lnSpc>
                <a:spcPct val="90000"/>
              </a:lnSpc>
            </a:pPr>
            <a:endParaRPr lang="pl-PL" dirty="0" smtClean="0"/>
          </a:p>
          <a:p>
            <a:pPr>
              <a:lnSpc>
                <a:spcPct val="90000"/>
              </a:lnSpc>
            </a:pPr>
            <a:r>
              <a:rPr lang="pl-PL" dirty="0" smtClean="0"/>
              <a:t>skoki stosunkowo krótkie, </a:t>
            </a:r>
            <a:br>
              <a:rPr lang="pl-PL" dirty="0" smtClean="0"/>
            </a:br>
            <a:r>
              <a:rPr lang="pl-PL" dirty="0" smtClean="0"/>
              <a:t>barwy ciemniejszej </a:t>
            </a:r>
            <a:br>
              <a:rPr lang="pl-PL" dirty="0" smtClean="0"/>
            </a:br>
            <a:r>
              <a:rPr lang="pl-PL" dirty="0" smtClean="0"/>
              <a:t>niż dziób. </a:t>
            </a:r>
          </a:p>
          <a:p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Gęś pomorska</a:t>
            </a:r>
            <a:endParaRPr lang="pl-PL" dirty="0"/>
          </a:p>
        </p:txBody>
      </p:sp>
      <p:pic>
        <p:nvPicPr>
          <p:cNvPr id="7" name="Picture 5" descr="28-07-09_125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867819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179512" y="2348880"/>
            <a:ext cx="4464496" cy="4248472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/>
              <a:t>pochodzi od gęsi chińskiej</a:t>
            </a:r>
          </a:p>
          <a:p>
            <a:endParaRPr lang="pl-PL" dirty="0" smtClean="0"/>
          </a:p>
          <a:p>
            <a:r>
              <a:rPr lang="pl-PL" dirty="0" smtClean="0"/>
              <a:t>do Polski sprowadzona z Niziny Kubańskiej (Rosja)</a:t>
            </a:r>
          </a:p>
          <a:p>
            <a:endParaRPr lang="pl-PL" dirty="0" smtClean="0"/>
          </a:p>
          <a:p>
            <a:r>
              <a:rPr lang="pl-PL" dirty="0" smtClean="0"/>
              <a:t>na głowach ptaków tej rasy występuje wyrostek czołowy o ciemnej barwie</a:t>
            </a:r>
          </a:p>
          <a:p>
            <a:endParaRPr lang="pl-PL" dirty="0" smtClean="0"/>
          </a:p>
          <a:p>
            <a:r>
              <a:rPr lang="pl-PL" dirty="0" smtClean="0"/>
              <a:t>upierzenie ptaków jest szare z odcieniem brunatnym</a:t>
            </a:r>
          </a:p>
          <a:p>
            <a:endParaRPr lang="pl-PL" dirty="0" smtClean="0"/>
          </a:p>
          <a:p>
            <a:r>
              <a:rPr lang="pl-PL" dirty="0" smtClean="0"/>
              <a:t>mają ciemny dziób oraz ciemnobrunatną pręgę biegnącą od czoła, wzdłuż grzbietowej części szyi, do tułowia</a:t>
            </a:r>
          </a:p>
          <a:p>
            <a:endParaRPr lang="pl-PL" dirty="0" smtClean="0"/>
          </a:p>
          <a:p>
            <a:r>
              <a:rPr lang="pl-PL" dirty="0" smtClean="0"/>
              <a:t>hoduje się je ze względu na smaczne </a:t>
            </a:r>
            <a:r>
              <a:rPr lang="pl-PL" dirty="0" smtClean="0"/>
              <a:t>jaja</a:t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smtClean="0"/>
              <a:t>dobre mięso</a:t>
            </a:r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dirty="0" smtClean="0"/>
              <a:t>Gęś kubańska</a:t>
            </a:r>
            <a:endParaRPr lang="pl-PL" dirty="0"/>
          </a:p>
        </p:txBody>
      </p:sp>
      <p:pic>
        <p:nvPicPr>
          <p:cNvPr id="7" name="Picture 6" descr="rodzinkawkompleci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1" y="1484784"/>
            <a:ext cx="341939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gsi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3860800"/>
            <a:ext cx="3636963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dirty="0" smtClean="0"/>
              <a:t>GĘŚ CHIŃSKA (</a:t>
            </a:r>
            <a:r>
              <a:rPr lang="pl-PL" dirty="0" err="1" smtClean="0"/>
              <a:t>łabędzionosa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pl-PL" dirty="0" smtClean="0"/>
              <a:t>Upierzenie z wierzchu </a:t>
            </a:r>
            <a:r>
              <a:rPr lang="pl-PL" dirty="0" err="1" smtClean="0"/>
              <a:t>brązowo-szaro-gliniaste</a:t>
            </a:r>
            <a:r>
              <a:rPr lang="pl-PL" dirty="0" smtClean="0"/>
              <a:t>, od spodu biało-gliniaste</a:t>
            </a:r>
          </a:p>
          <a:p>
            <a:r>
              <a:rPr lang="pl-PL" dirty="0" smtClean="0"/>
              <a:t>Waga  ok. 3-4 kg</a:t>
            </a:r>
          </a:p>
          <a:p>
            <a:r>
              <a:rPr lang="pl-PL" dirty="0" smtClean="0"/>
              <a:t>Samica składa 5-10 jaj</a:t>
            </a:r>
          </a:p>
          <a:p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TYP NIEŚNY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814812"/>
            <a:ext cx="4038600" cy="31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Głowa samca gęsi </a:t>
            </a:r>
            <a:r>
              <a:rPr lang="pl-PL" sz="2400" dirty="0" err="1" smtClean="0"/>
              <a:t>łabędzionosej</a:t>
            </a:r>
            <a:r>
              <a:rPr lang="pl-PL" sz="2400" dirty="0" smtClean="0"/>
              <a:t> </a:t>
            </a:r>
            <a:br>
              <a:rPr lang="pl-PL" sz="2400" dirty="0" smtClean="0"/>
            </a:br>
            <a:r>
              <a:rPr lang="pl-PL" sz="2400" dirty="0" smtClean="0"/>
              <a:t>z charakterystyczną naroślą na dziobie</a:t>
            </a:r>
            <a:endParaRPr lang="pl-PL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26417" y="1527175"/>
            <a:ext cx="685465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251520" y="6165304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W Polsce </a:t>
            </a:r>
            <a:r>
              <a:rPr lang="pl-PL" dirty="0" err="1" smtClean="0">
                <a:solidFill>
                  <a:srgbClr val="FF0000"/>
                </a:solidFill>
              </a:rPr>
              <a:t>suchonosy</a:t>
            </a:r>
            <a:r>
              <a:rPr lang="pl-PL" dirty="0" smtClean="0">
                <a:solidFill>
                  <a:srgbClr val="FF0000"/>
                </a:solidFill>
              </a:rPr>
              <a:t> są trzymane m. in. w Śląskim Ogrodzie Zoologicznym 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w Chorzowie.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dirty="0" smtClean="0"/>
              <a:t>gęś kielecka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179512" y="2348880"/>
            <a:ext cx="4608512" cy="4320480"/>
          </a:xfrm>
        </p:spPr>
        <p:txBody>
          <a:bodyPr>
            <a:normAutofit fontScale="55000" lnSpcReduction="20000"/>
          </a:bodyPr>
          <a:lstStyle/>
          <a:p>
            <a:r>
              <a:rPr lang="pl-PL" dirty="0" smtClean="0"/>
              <a:t>Wielkość populacji ok. 281 szt. w tym: 225 samic i 56 samców</a:t>
            </a:r>
          </a:p>
          <a:p>
            <a:endParaRPr lang="pl-PL" dirty="0" smtClean="0"/>
          </a:p>
          <a:p>
            <a:r>
              <a:rPr lang="pl-PL" dirty="0" smtClean="0"/>
              <a:t>Upierzenie białe, łapy i dziób barwy pomarańczowo-czerwonej</a:t>
            </a:r>
          </a:p>
          <a:p>
            <a:endParaRPr lang="pl-PL" dirty="0" smtClean="0"/>
          </a:p>
          <a:p>
            <a:r>
              <a:rPr lang="pl-PL" dirty="0" smtClean="0"/>
              <a:t>Średnia masa ciała 12-tyg. gęsiorów wynosi 4000 - 4250 g, gęsi 3400 - 3600 g</a:t>
            </a:r>
          </a:p>
          <a:p>
            <a:endParaRPr lang="pl-PL" dirty="0" smtClean="0"/>
          </a:p>
          <a:p>
            <a:r>
              <a:rPr lang="pl-PL" dirty="0" smtClean="0">
                <a:solidFill>
                  <a:srgbClr val="FF0000"/>
                </a:solidFill>
              </a:rPr>
              <a:t>nieśność 14 - 17 jaj</a:t>
            </a:r>
          </a:p>
          <a:p>
            <a:endParaRPr lang="pl-PL" dirty="0" smtClean="0">
              <a:solidFill>
                <a:srgbClr val="FF0000"/>
              </a:solidFill>
            </a:endParaRPr>
          </a:p>
          <a:p>
            <a:r>
              <a:rPr lang="pl-PL" dirty="0" smtClean="0"/>
              <a:t>duża odporność na niekorzystne warunki środowiska</a:t>
            </a:r>
          </a:p>
          <a:p>
            <a:endParaRPr lang="pl-PL" dirty="0" smtClean="0"/>
          </a:p>
          <a:p>
            <a:r>
              <a:rPr lang="pl-PL" dirty="0" smtClean="0"/>
              <a:t>bardzo dobre umięśnienie i małe otłuszczenie tuszki</a:t>
            </a:r>
          </a:p>
          <a:p>
            <a:r>
              <a:rPr lang="pl-PL" dirty="0" smtClean="0"/>
              <a:t>korzystne dla chowu drobnotowarowego cechy reprodukcyjne.</a:t>
            </a:r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rasy wcześnie dojrzewające — </a:t>
            </a:r>
            <a:br>
              <a:rPr lang="pl-PL" dirty="0" smtClean="0"/>
            </a:br>
            <a:r>
              <a:rPr lang="pl-PL" dirty="0" smtClean="0"/>
              <a:t>typu </a:t>
            </a:r>
            <a:r>
              <a:rPr lang="pl-PL" dirty="0" err="1" smtClean="0"/>
              <a:t>tłustomięsnego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3025" y="2515394"/>
            <a:ext cx="33337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dirty="0" smtClean="0"/>
              <a:t>Gęś kujawska – Biała </a:t>
            </a:r>
            <a:r>
              <a:rPr lang="pl-PL" dirty="0" err="1" smtClean="0"/>
              <a:t>Kołudzka</a:t>
            </a:r>
            <a:r>
              <a:rPr lang="pl-PL" dirty="0" smtClean="0"/>
              <a:t> (owsiana)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301752" y="2471382"/>
            <a:ext cx="4198240" cy="4197977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/>
              <a:t>Najbardziej nadają się do chowu przyzagrodowego</a:t>
            </a:r>
          </a:p>
          <a:p>
            <a:endParaRPr lang="pl-PL" dirty="0" smtClean="0"/>
          </a:p>
          <a:p>
            <a:r>
              <a:rPr lang="pl-PL" dirty="0" smtClean="0"/>
              <a:t>Charakteryzują się dobrą zdrowotnością, szybkimi przyrostami, dobrze wykorzystują pasze gospodarskie, zielonki z pastwisk, resztki z sadów, ogrodów, odpady warzyw oraz roślin okopowych i innych pasz naturalnych</a:t>
            </a:r>
          </a:p>
          <a:p>
            <a:endParaRPr lang="pl-PL" dirty="0" smtClean="0"/>
          </a:p>
          <a:p>
            <a:r>
              <a:rPr lang="pl-PL" dirty="0" smtClean="0">
                <a:solidFill>
                  <a:srgbClr val="C00000"/>
                </a:solidFill>
              </a:rPr>
              <a:t>Określenie „gęś owsiana” bierze się stąd, że na 3 tygodnie przed ubojem gęsi karmi się całym ziarnem owsa</a:t>
            </a:r>
          </a:p>
          <a:p>
            <a:endParaRPr lang="pl-PL" dirty="0" smtClean="0"/>
          </a:p>
          <a:p>
            <a:r>
              <a:rPr lang="pl-PL" dirty="0" smtClean="0"/>
              <a:t> Gęś taka powinna mieć minimum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16 </a:t>
            </a:r>
            <a:r>
              <a:rPr lang="pl-PL" dirty="0" smtClean="0"/>
              <a:t>tygodni i wagę od 6,5 do 7 kg, szczególnie dobrze tuczy się jesienią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sz="1800" dirty="0" smtClean="0"/>
              <a:t>Gęsi Białe </a:t>
            </a:r>
            <a:r>
              <a:rPr lang="pl-PL" sz="1800" dirty="0" err="1" smtClean="0"/>
              <a:t>Kołudzkie</a:t>
            </a:r>
            <a:r>
              <a:rPr lang="pl-PL" sz="1800" dirty="0" smtClean="0"/>
              <a:t> stanowią około </a:t>
            </a:r>
            <a:r>
              <a:rPr lang="pl-PL" sz="1800" b="1" dirty="0" smtClean="0">
                <a:solidFill>
                  <a:srgbClr val="C00000"/>
                </a:solidFill>
              </a:rPr>
              <a:t>95% wszystkich gęsi utrzymywanych w </a:t>
            </a:r>
            <a:r>
              <a:rPr lang="pl-PL" sz="1800" b="1" dirty="0" smtClean="0">
                <a:solidFill>
                  <a:srgbClr val="C00000"/>
                </a:solidFill>
              </a:rPr>
              <a:t>Polsce</a:t>
            </a:r>
            <a:endParaRPr lang="pl-PL" sz="1800" dirty="0" smtClean="0"/>
          </a:p>
          <a:p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2475" y="3429000"/>
            <a:ext cx="4541525" cy="302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260</TotalTime>
  <Words>307</Words>
  <Application>Microsoft Office PowerPoint</Application>
  <PresentationFormat>Pokaz na ekranie 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Miejski</vt:lpstr>
      <vt:lpstr>Typy użytkowe i rasy gęsi </vt:lpstr>
      <vt:lpstr>GĘSI</vt:lpstr>
      <vt:lpstr>Gęś pomorska</vt:lpstr>
      <vt:lpstr>Gęś kubańska</vt:lpstr>
      <vt:lpstr>TYP NIEŚNY</vt:lpstr>
      <vt:lpstr>Głowa samca gęsi łabędzionosej  z charakterystyczną naroślą na dziobie</vt:lpstr>
      <vt:lpstr>rasy wcześnie dojrzewające —  typu tłustomięsnego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Typy użytkowe gęsi, kaczek  i indyków</dc:title>
  <dc:creator>8</dc:creator>
  <cp:lastModifiedBy>8</cp:lastModifiedBy>
  <cp:revision>32</cp:revision>
  <dcterms:created xsi:type="dcterms:W3CDTF">2015-04-16T18:30:39Z</dcterms:created>
  <dcterms:modified xsi:type="dcterms:W3CDTF">2020-03-31T21:15:45Z</dcterms:modified>
</cp:coreProperties>
</file>