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8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B20DA4-9F90-47FD-B59A-C75E549CA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/>
              <a:t>Systemy zapewnienia jakości zdrowotnej żywności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99EC0084-D8C1-4077-A3B9-7A1010713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86364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E234985-604A-4D78-9450-25BC4059F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Cechy składowe jakości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AFC7D7A-A4F9-492B-9F98-26FAE714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0310"/>
            <a:ext cx="9905999" cy="405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/>
              <a:t>DYSPOZYCYJNOŚĆ</a:t>
            </a:r>
          </a:p>
          <a:p>
            <a:r>
              <a:rPr lang="pl-PL" sz="3600" dirty="0"/>
              <a:t>Rozpoznawalność gatunku</a:t>
            </a:r>
          </a:p>
          <a:p>
            <a:r>
              <a:rPr lang="pl-PL" sz="3600" dirty="0"/>
              <a:t>Wielkość jednostkowa</a:t>
            </a:r>
          </a:p>
          <a:p>
            <a:r>
              <a:rPr lang="pl-PL" sz="3600" dirty="0"/>
              <a:t>Trwałość</a:t>
            </a:r>
          </a:p>
          <a:p>
            <a:r>
              <a:rPr lang="pl-PL" sz="3600" dirty="0"/>
              <a:t>Łatwość przygotowania</a:t>
            </a:r>
          </a:p>
        </p:txBody>
      </p:sp>
    </p:spTree>
    <p:extLst>
      <p:ext uri="{BB962C8B-B14F-4D97-AF65-F5344CB8AC3E}">
        <p14:creationId xmlns:p14="http://schemas.microsoft.com/office/powerpoint/2010/main" xmlns="" val="3072091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091453-D01C-43A9-82E3-8188EE13F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630970"/>
          </a:xfrm>
        </p:spPr>
        <p:txBody>
          <a:bodyPr>
            <a:normAutofit/>
          </a:bodyPr>
          <a:lstStyle/>
          <a:p>
            <a:r>
              <a:rPr lang="pl-PL" sz="5400" dirty="0"/>
              <a:t>Systemy zapewnienia Jakości</a:t>
            </a:r>
            <a:br>
              <a:rPr lang="pl-PL" sz="5400" dirty="0"/>
            </a:br>
            <a:r>
              <a:rPr lang="pl-PL" sz="5400" dirty="0"/>
              <a:t>zdrowotnej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408ADB-59E1-4624-ACAE-D6994CB48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396971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 W produkcji, przetwórstwie i obrocie żywności wdraża się systemy zapewnienia jakości i zarządzania nią. Mają one zagwarantować konsumentowi odpowiednią jakość zdrowotną wyrobów. </a:t>
            </a:r>
          </a:p>
        </p:txBody>
      </p:sp>
    </p:spTree>
    <p:extLst>
      <p:ext uri="{BB962C8B-B14F-4D97-AF65-F5344CB8AC3E}">
        <p14:creationId xmlns:p14="http://schemas.microsoft.com/office/powerpoint/2010/main" xmlns="" val="1597534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21949D-AB1D-4410-A51E-74ADA0C5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/>
              <a:t>Systemy zapewnienia jakości zdrowotnej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BFF7E7-D933-4BD8-B6F8-812E254E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694113"/>
          </a:xfrm>
        </p:spPr>
        <p:txBody>
          <a:bodyPr>
            <a:normAutofit/>
          </a:bodyPr>
          <a:lstStyle/>
          <a:p>
            <a:r>
              <a:rPr lang="pl-PL" sz="3600" b="1" dirty="0"/>
              <a:t>GMP</a:t>
            </a:r>
            <a:r>
              <a:rPr lang="pl-PL" sz="3600" dirty="0"/>
              <a:t> – Dobra Praktyka Produkcyjna</a:t>
            </a:r>
          </a:p>
          <a:p>
            <a:r>
              <a:rPr lang="pl-PL" sz="3600" b="1" dirty="0"/>
              <a:t>GHP</a:t>
            </a:r>
            <a:r>
              <a:rPr lang="pl-PL" sz="3600" dirty="0"/>
              <a:t> – Dobra Praktyka Higieniczna</a:t>
            </a:r>
          </a:p>
          <a:p>
            <a:r>
              <a:rPr lang="pl-PL" sz="3600" b="1" dirty="0"/>
              <a:t>HACCP</a:t>
            </a:r>
            <a:r>
              <a:rPr lang="pl-PL" sz="3600" dirty="0"/>
              <a:t> – Analiza Zagrożeń i Krytycznych Punktów  Kontroli</a:t>
            </a:r>
          </a:p>
          <a:p>
            <a:pPr marL="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949420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3FF7C5-3533-4173-AB3C-E8872693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Autofit/>
          </a:bodyPr>
          <a:lstStyle/>
          <a:p>
            <a:r>
              <a:rPr lang="pl-PL" sz="5400"/>
              <a:t>Systemy zapewnienie jakości zdrowotnej żywności</a:t>
            </a: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3790C79-B039-4CD7-A363-370B6FCD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600" b="1" dirty="0"/>
              <a:t>QACP</a:t>
            </a:r>
            <a:r>
              <a:rPr lang="pl-PL" sz="3600" dirty="0"/>
              <a:t> – System Punktów Kontrolnych Zapewnienia Jakości</a:t>
            </a:r>
          </a:p>
          <a:p>
            <a:r>
              <a:rPr lang="pl-PL" sz="3600" dirty="0"/>
              <a:t>System zapewnienia jakości opracowany na podstawie norm </a:t>
            </a:r>
            <a:r>
              <a:rPr lang="pl-PL" sz="3600" b="1" dirty="0"/>
              <a:t>ISO 9000</a:t>
            </a:r>
          </a:p>
          <a:p>
            <a:r>
              <a:rPr lang="pl-PL" sz="3600" b="1" dirty="0"/>
              <a:t>TQM –</a:t>
            </a:r>
            <a:r>
              <a:rPr lang="pl-PL" sz="3600" dirty="0"/>
              <a:t> Całkowite Zarządzanie Jakością</a:t>
            </a:r>
          </a:p>
        </p:txBody>
      </p:sp>
    </p:spTree>
    <p:extLst>
      <p:ext uri="{BB962C8B-B14F-4D97-AF65-F5344CB8AC3E}">
        <p14:creationId xmlns:p14="http://schemas.microsoft.com/office/powerpoint/2010/main" xmlns="" val="154415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26C125E-F766-4A0E-A7D7-FC9DACD9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5400" dirty="0"/>
              <a:t>Kolejność wdrażania systemów jakości</a:t>
            </a:r>
          </a:p>
        </p:txBody>
      </p:sp>
      <p:pic>
        <p:nvPicPr>
          <p:cNvPr id="5" name="Symbol zastępczy zawartości 4" descr="Obraz zawierający akcesorium, parasol, urządzenie&#10;&#10;Opis wygenerowany automatycznie">
            <a:extLst>
              <a:ext uri="{FF2B5EF4-FFF2-40B4-BE49-F238E27FC236}">
                <a16:creationId xmlns:a16="http://schemas.microsoft.com/office/drawing/2014/main" xmlns="" id="{6E82CBCC-10C5-4011-A995-6862DE61D1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1413" y="2097088"/>
            <a:ext cx="8563026" cy="4142394"/>
          </a:xfrm>
        </p:spPr>
      </p:pic>
    </p:spTree>
    <p:extLst>
      <p:ext uri="{BB962C8B-B14F-4D97-AF65-F5344CB8AC3E}">
        <p14:creationId xmlns:p14="http://schemas.microsoft.com/office/powerpoint/2010/main" xmlns="" val="364819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33C7DC3-9063-49C2-895E-60122FD4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489D0CF-5FFD-4935-9E61-5F9E7F15B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/>
              <a:t>Podstawą i punktem wyjścia wdrażania wszelkich systemów zapewnienia jakości jest wdrożenie zasad GMP i GHP. Zasady te najczęściej bywają opisane</a:t>
            </a:r>
          </a:p>
          <a:p>
            <a:pPr marL="0" indent="0">
              <a:buNone/>
            </a:pPr>
            <a:r>
              <a:rPr lang="pl-PL" sz="3600" dirty="0"/>
              <a:t>W tzw. Zakładowym kodeksie GMP/GHP w postaci instrukcji.</a:t>
            </a:r>
          </a:p>
        </p:txBody>
      </p:sp>
    </p:spTree>
    <p:extLst>
      <p:ext uri="{BB962C8B-B14F-4D97-AF65-F5344CB8AC3E}">
        <p14:creationId xmlns:p14="http://schemas.microsoft.com/office/powerpoint/2010/main" xmlns="" val="1458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17C3CC-405B-48FD-B84E-38CE40D2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dirty="0"/>
              <a:t>Jakość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1FA535-1EB9-464B-B724-66E7DACE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 </a:t>
            </a:r>
            <a:r>
              <a:rPr lang="pl-PL" sz="3600" b="1" dirty="0"/>
              <a:t>to ogół cech i właściwości wyrobu, decydujących o jego zdolności do zaspokajania stwierdzonych lub przewidywanych potrzeb. Jakość określają 3 cechy: zdrowotność, atrakcyjność sensoryczna, dyspozycyjność</a:t>
            </a:r>
          </a:p>
        </p:txBody>
      </p:sp>
    </p:spTree>
    <p:extLst>
      <p:ext uri="{BB962C8B-B14F-4D97-AF65-F5344CB8AC3E}">
        <p14:creationId xmlns:p14="http://schemas.microsoft.com/office/powerpoint/2010/main" xmlns="" val="423744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C5A19C4-9577-4180-B7A2-B3B3CBF5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Zdrowotność   żywności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7FEA619-6F39-4DA5-BE9A-E88298869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/>
              <a:t>Określa się jako brak czynników, które po spożyciu produktu mogą zagrażać zdrowiu konsumenta. Czynniki te dzielą się na:</a:t>
            </a:r>
          </a:p>
          <a:p>
            <a:pPr marL="0" indent="0">
              <a:buNone/>
            </a:pPr>
            <a:r>
              <a:rPr lang="pl-PL" sz="4400" dirty="0"/>
              <a:t>a. Fizyczne   b. chemiczne   c. biologiczne </a:t>
            </a:r>
          </a:p>
        </p:txBody>
      </p:sp>
    </p:spTree>
    <p:extLst>
      <p:ext uri="{BB962C8B-B14F-4D97-AF65-F5344CB8AC3E}">
        <p14:creationId xmlns:p14="http://schemas.microsoft.com/office/powerpoint/2010/main" xmlns="" val="206972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EF4980B-135B-4180-8A64-571AF6A5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Zagrożenia fizyczne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A71EE95-8B15-4698-8081-5B62E19A5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81316"/>
            <a:ext cx="9905999" cy="4914944"/>
          </a:xfrm>
        </p:spPr>
        <p:txBody>
          <a:bodyPr>
            <a:normAutofit fontScale="92500"/>
          </a:bodyPr>
          <a:lstStyle/>
          <a:p>
            <a:r>
              <a:rPr lang="pl-PL" sz="3600" dirty="0"/>
              <a:t>Substancje dostające do organizmu z surowcami (piasek, kamienie, patyki)</a:t>
            </a:r>
          </a:p>
          <a:p>
            <a:r>
              <a:rPr lang="pl-PL" sz="3600" dirty="0"/>
              <a:t>Pochodzące z surowców(pestki, kości, ości)</a:t>
            </a:r>
          </a:p>
          <a:p>
            <a:r>
              <a:rPr lang="pl-PL" sz="3600" dirty="0"/>
              <a:t>Dostające się w trakcie procesu produkcyjnego (szkło, plastik, odłamki metalowe)</a:t>
            </a:r>
          </a:p>
          <a:p>
            <a:r>
              <a:rPr lang="pl-PL" sz="3600" dirty="0"/>
              <a:t>Powstające podczas zaniedbań personelu ( biżuteria, guziki, drobne przedmioty noszone w kieszeniach)</a:t>
            </a:r>
          </a:p>
          <a:p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263091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E039E6F-69B3-412B-81EA-15B6FCB3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Zagrożenia  chemiczne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273AAAB-5D63-47A3-B02B-11A28CED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Pozostałości po zabiegach agrotechnicznych i weterynaryjnych (pestycydy, azotany, antybiotyki, hormony)</a:t>
            </a:r>
          </a:p>
          <a:p>
            <a:r>
              <a:rPr lang="pl-PL" sz="3600" dirty="0"/>
              <a:t>Substancje dodawane celowo ( barwniki, aromaty, środki konserwujące)</a:t>
            </a:r>
          </a:p>
        </p:txBody>
      </p:sp>
    </p:spTree>
    <p:extLst>
      <p:ext uri="{BB962C8B-B14F-4D97-AF65-F5344CB8AC3E}">
        <p14:creationId xmlns:p14="http://schemas.microsoft.com/office/powerpoint/2010/main" xmlns="" val="321710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29047D6-325D-4483-908B-1BF411CB1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/>
              <a:t>Zagrożenia chemiczne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43B0B1-0862-4F3F-82FF-445243F9C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1819"/>
            <a:ext cx="9905999" cy="4139382"/>
          </a:xfrm>
        </p:spPr>
        <p:txBody>
          <a:bodyPr>
            <a:normAutofit lnSpcReduction="10000"/>
          </a:bodyPr>
          <a:lstStyle/>
          <a:p>
            <a:r>
              <a:rPr lang="pl-PL" sz="3600" dirty="0"/>
              <a:t>Substancje dostające się przypadkowo podczas procesu  produkcyjnego (smary)</a:t>
            </a:r>
          </a:p>
          <a:p>
            <a:r>
              <a:rPr lang="pl-PL" sz="3600" dirty="0"/>
              <a:t>Pozostałości środków myjących i dezynfekujących</a:t>
            </a:r>
          </a:p>
          <a:p>
            <a:r>
              <a:rPr lang="pl-PL" sz="3600" dirty="0"/>
              <a:t>Substancje dodawane świadomie w celu zafałszowania jakości</a:t>
            </a:r>
          </a:p>
          <a:p>
            <a:pPr marL="0" indent="0">
              <a:buNone/>
            </a:pPr>
            <a:r>
              <a:rPr lang="pl-PL" sz="3600" dirty="0"/>
              <a:t>Mogą się kumulować i być przyczyną chorób, uczuleń</a:t>
            </a:r>
          </a:p>
        </p:txBody>
      </p:sp>
    </p:spTree>
    <p:extLst>
      <p:ext uri="{BB962C8B-B14F-4D97-AF65-F5344CB8AC3E}">
        <p14:creationId xmlns:p14="http://schemas.microsoft.com/office/powerpoint/2010/main" xmlns="" val="184201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CEF084C-01A2-4416-A36F-EED1E130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6000" dirty="0"/>
              <a:t>Zagrożenia biologiczne</a:t>
            </a: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D214AAB-F8FF-4ED7-9AD4-EB0E6A61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74839"/>
            <a:ext cx="9905999" cy="4316362"/>
          </a:xfrm>
        </p:spPr>
        <p:txBody>
          <a:bodyPr>
            <a:normAutofit/>
          </a:bodyPr>
          <a:lstStyle/>
          <a:p>
            <a:r>
              <a:rPr lang="pl-PL" sz="3600" dirty="0"/>
              <a:t>Bakterie, wirusy, grzyby wywołują zatrucia pokarmowe, dostają się do żywności z otoczenia. Są przenoszone przez gryzonie. Namnażają się w wyniku nieodpowiedniego przechowywania, mogą spowodować psucie się żywności i wytwarzanie toksyn.</a:t>
            </a:r>
          </a:p>
        </p:txBody>
      </p:sp>
    </p:spTree>
    <p:extLst>
      <p:ext uri="{BB962C8B-B14F-4D97-AF65-F5344CB8AC3E}">
        <p14:creationId xmlns:p14="http://schemas.microsoft.com/office/powerpoint/2010/main" xmlns="" val="142253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A9755BA-DE59-4705-A925-F90E2BF1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471035"/>
            <a:ext cx="9905998" cy="1478570"/>
          </a:xfrm>
        </p:spPr>
        <p:txBody>
          <a:bodyPr>
            <a:normAutofit/>
          </a:bodyPr>
          <a:lstStyle/>
          <a:p>
            <a:r>
              <a:rPr lang="pl-PL" sz="5400" dirty="0"/>
              <a:t>Cechy składowe jakości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39B9BD5-5035-47D1-B2D1-AA404046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81316"/>
            <a:ext cx="9905999" cy="4109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/>
              <a:t>ZDROWOTNOŚĆ</a:t>
            </a:r>
          </a:p>
          <a:p>
            <a:r>
              <a:rPr lang="pl-PL" sz="3600" dirty="0"/>
              <a:t>Bezpieczeństwo</a:t>
            </a:r>
          </a:p>
          <a:p>
            <a:r>
              <a:rPr lang="pl-PL" sz="3600" dirty="0"/>
              <a:t>Wartość odżywcza</a:t>
            </a:r>
          </a:p>
          <a:p>
            <a:r>
              <a:rPr lang="pl-PL" sz="3600" dirty="0"/>
              <a:t>Wartość kaloryczna</a:t>
            </a:r>
          </a:p>
          <a:p>
            <a:r>
              <a:rPr lang="pl-PL" sz="3600" dirty="0"/>
              <a:t>Wartość dietetyczna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4151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0D76F35-B139-403E-8AFF-52F0F6DA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pl-PL" sz="5400" dirty="0"/>
              <a:t>Cechy składowe jakości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51A3AF9-4324-4DA6-BE1E-566C5EE2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1819"/>
            <a:ext cx="9905999" cy="41393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600" b="1" dirty="0"/>
              <a:t>ATRAKCYJNOŚĆ  SENSORYCZNA</a:t>
            </a:r>
          </a:p>
          <a:p>
            <a:r>
              <a:rPr lang="pl-PL" sz="3600" b="1" dirty="0"/>
              <a:t>Wygląd zewnętrzny</a:t>
            </a:r>
          </a:p>
          <a:p>
            <a:r>
              <a:rPr lang="pl-PL" sz="3600" b="1" dirty="0"/>
              <a:t>Zapach</a:t>
            </a:r>
          </a:p>
          <a:p>
            <a:r>
              <a:rPr lang="pl-PL" sz="3600" b="1" dirty="0"/>
              <a:t>Konsystencja</a:t>
            </a:r>
          </a:p>
          <a:p>
            <a:r>
              <a:rPr lang="pl-PL" sz="3600" b="1" dirty="0"/>
              <a:t>Obraz struktury</a:t>
            </a:r>
          </a:p>
          <a:p>
            <a:r>
              <a:rPr lang="pl-PL" sz="3600" b="1" dirty="0"/>
              <a:t>smakowitość</a:t>
            </a:r>
          </a:p>
        </p:txBody>
      </p:sp>
    </p:spTree>
    <p:extLst>
      <p:ext uri="{BB962C8B-B14F-4D97-AF65-F5344CB8AC3E}">
        <p14:creationId xmlns:p14="http://schemas.microsoft.com/office/powerpoint/2010/main" xmlns="" val="3715691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75</TotalTime>
  <Words>367</Words>
  <Application>Microsoft Office PowerPoint</Application>
  <PresentationFormat>Niestandardowy</PresentationFormat>
  <Paragraphs>53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Obwód</vt:lpstr>
      <vt:lpstr>Systemy zapewnienia jakości zdrowotnej żywności</vt:lpstr>
      <vt:lpstr>Jakość</vt:lpstr>
      <vt:lpstr>Zdrowotność   żywności</vt:lpstr>
      <vt:lpstr>Zagrożenia fizyczne </vt:lpstr>
      <vt:lpstr>Zagrożenia  chemiczne</vt:lpstr>
      <vt:lpstr>Zagrożenia chemiczne</vt:lpstr>
      <vt:lpstr>Zagrożenia biologiczne </vt:lpstr>
      <vt:lpstr>Cechy składowe jakości</vt:lpstr>
      <vt:lpstr>Cechy składowe jakości</vt:lpstr>
      <vt:lpstr>Cechy składowe jakości</vt:lpstr>
      <vt:lpstr>Systemy zapewnienia Jakości zdrowotnej żywności</vt:lpstr>
      <vt:lpstr>Systemy zapewnienia jakości zdrowotnej żywności</vt:lpstr>
      <vt:lpstr>Systemy zapewnienie jakości zdrowotnej żywności</vt:lpstr>
      <vt:lpstr>Kolejność wdrażania systemów jakości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Systemy zapewnienia jakości zdrowotnej żywności</dc:title>
  <dc:creator>user</dc:creator>
  <cp:lastModifiedBy>user</cp:lastModifiedBy>
  <cp:revision>10</cp:revision>
  <dcterms:created xsi:type="dcterms:W3CDTF">2020-04-28T21:54:27Z</dcterms:created>
  <dcterms:modified xsi:type="dcterms:W3CDTF">2020-04-28T23:16:21Z</dcterms:modified>
</cp:coreProperties>
</file>