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71" r:id="rId13"/>
    <p:sldId id="273" r:id="rId14"/>
    <p:sldId id="267" r:id="rId15"/>
    <p:sldId id="270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2C2A5DE-B247-4D32-89A8-F6EEE8DC9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 b="1" dirty="0"/>
              <a:t>Owoce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DB132A6-42FF-4EEC-909F-5E6430B83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4400" dirty="0"/>
              <a:t>Obróbka wstępna i cieplna</a:t>
            </a:r>
          </a:p>
        </p:txBody>
      </p:sp>
    </p:spTree>
    <p:extLst>
      <p:ext uri="{BB962C8B-B14F-4D97-AF65-F5344CB8AC3E}">
        <p14:creationId xmlns="" xmlns:p14="http://schemas.microsoft.com/office/powerpoint/2010/main" val="152675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5F515B6-7333-4202-9179-766644F6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pl-PL" sz="3200" b="1"/>
              <a:t>Potrawy i napoje z owoców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EBB6F16-42E2-4BE0-916D-DA287789E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pl-PL" sz="3200" dirty="0"/>
              <a:t>Zupy owocowe</a:t>
            </a:r>
          </a:p>
          <a:p>
            <a:r>
              <a:rPr lang="pl-PL" sz="3200" dirty="0"/>
              <a:t>Dekoracje  potraw i  stołów</a:t>
            </a:r>
          </a:p>
          <a:p>
            <a:pPr marL="0" indent="0">
              <a:buNone/>
            </a:pPr>
            <a:endParaRPr lang="pl-PL" sz="1600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D25211A-4CA0-4B53-82BB-1EE7C7F3C7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alerz, stół, trawa, żywność&#10;&#10;Opis wygenerowany automatycznie">
            <a:extLst>
              <a:ext uri="{FF2B5EF4-FFF2-40B4-BE49-F238E27FC236}">
                <a16:creationId xmlns="" xmlns:a16="http://schemas.microsoft.com/office/drawing/2014/main" id="{F822284C-C92C-4412-BE8A-129B7D59B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3" r="2373" b="2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550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F02E372-DAF5-4243-9AE3-69A7102A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/>
              <a:t>Dekoracje  z  owoców</a:t>
            </a:r>
          </a:p>
        </p:txBody>
      </p:sp>
      <p:pic>
        <p:nvPicPr>
          <p:cNvPr id="5" name="Symbol zastępczy zawartości 4" descr="Obraz zawierający żywność, wewnątrz, stół, talerz&#10;&#10;Opis wygenerowany automatycznie">
            <a:extLst>
              <a:ext uri="{FF2B5EF4-FFF2-40B4-BE49-F238E27FC236}">
                <a16:creationId xmlns="" xmlns:a16="http://schemas.microsoft.com/office/drawing/2014/main" id="{7EDCE52B-1E15-48A2-B567-B153BB529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3252" y="2593172"/>
            <a:ext cx="4898922" cy="3775587"/>
          </a:xfrm>
        </p:spPr>
      </p:pic>
      <p:pic>
        <p:nvPicPr>
          <p:cNvPr id="7" name="Obraz 6" descr="Obraz zawierający żywność, stół, wewnątrz, talerz&#10;&#10;Opis wygenerowany automatycznie">
            <a:extLst>
              <a:ext uri="{FF2B5EF4-FFF2-40B4-BE49-F238E27FC236}">
                <a16:creationId xmlns="" xmlns:a16="http://schemas.microsoft.com/office/drawing/2014/main" id="{8330D64A-7756-4A3F-A264-98A5E6BDA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613" y="2593172"/>
            <a:ext cx="4827639" cy="3775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470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971" y="764373"/>
            <a:ext cx="11027229" cy="1293028"/>
          </a:xfrm>
        </p:spPr>
        <p:txBody>
          <a:bodyPr/>
          <a:lstStyle/>
          <a:p>
            <a:r>
              <a:rPr lang="pl-PL" b="1" dirty="0" smtClean="0"/>
              <a:t>Obieranie i filetowanie pomarańczy</a:t>
            </a:r>
            <a:endParaRPr lang="pl-PL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1915" y="2193925"/>
            <a:ext cx="464817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Ananas</a:t>
            </a:r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2754" y="2193925"/>
            <a:ext cx="7131402" cy="412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286" y="764373"/>
            <a:ext cx="10961914" cy="1293028"/>
          </a:xfrm>
        </p:spPr>
        <p:txBody>
          <a:bodyPr/>
          <a:lstStyle/>
          <a:p>
            <a:r>
              <a:rPr lang="pl-PL" b="1" dirty="0" smtClean="0"/>
              <a:t>Zastosowanie  owoców w żywieniu</a:t>
            </a:r>
            <a:endParaRPr lang="pl-PL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333" y="2193925"/>
            <a:ext cx="5639333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3143" y="764373"/>
            <a:ext cx="10853057" cy="1293028"/>
          </a:xfrm>
        </p:spPr>
        <p:txBody>
          <a:bodyPr/>
          <a:lstStyle/>
          <a:p>
            <a:r>
              <a:rPr lang="pl-PL" b="1" dirty="0" smtClean="0"/>
              <a:t>Zastosowanie  owoców w żywieniu</a:t>
            </a:r>
            <a:endParaRPr lang="pl-PL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8539" y="2637827"/>
            <a:ext cx="9434921" cy="313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6686" y="764373"/>
            <a:ext cx="10809514" cy="1293028"/>
          </a:xfrm>
        </p:spPr>
        <p:txBody>
          <a:bodyPr/>
          <a:lstStyle/>
          <a:p>
            <a:r>
              <a:rPr lang="pl-PL" b="1" dirty="0" smtClean="0"/>
              <a:t>Dekoracyjne formowanie owoców</a:t>
            </a:r>
            <a:endParaRPr lang="pl-PL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80346" y="2193925"/>
            <a:ext cx="3453311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6057" y="764373"/>
            <a:ext cx="10940143" cy="1293028"/>
          </a:xfrm>
        </p:spPr>
        <p:txBody>
          <a:bodyPr/>
          <a:lstStyle/>
          <a:p>
            <a:r>
              <a:rPr lang="pl-PL" b="1" dirty="0" smtClean="0"/>
              <a:t>Dekoracyjne formowanie owoców</a:t>
            </a:r>
            <a:endParaRPr lang="pl-PL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5246" y="1945730"/>
            <a:ext cx="3957685" cy="459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A67EDEA-D047-4753-BCB3-D2B268E0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32" y="764373"/>
            <a:ext cx="10820400" cy="1293028"/>
          </a:xfrm>
        </p:spPr>
        <p:txBody>
          <a:bodyPr>
            <a:normAutofit/>
          </a:bodyPr>
          <a:lstStyle/>
          <a:p>
            <a:r>
              <a:rPr lang="pl-PL" sz="5400" b="1" dirty="0"/>
              <a:t>Obróbka Wstępna  brudna     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3A3E7BE-6C1E-4FDA-AFAE-12C092D40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200" b="1" dirty="0"/>
              <a:t>Sortowanie</a:t>
            </a:r>
            <a:r>
              <a:rPr lang="pl-PL" sz="3200" dirty="0"/>
              <a:t> – segregacja owoców według przeznaczenia( kompoty, surówki, jako element dekoracyjny) . Pozwala podzielić owoce wg odmian, wielkości, stopnia dojrzałości zdrowotności.</a:t>
            </a:r>
          </a:p>
          <a:p>
            <a:r>
              <a:rPr lang="pl-PL" sz="3200" b="1" dirty="0"/>
              <a:t>Mycie – </a:t>
            </a:r>
            <a:r>
              <a:rPr lang="pl-PL" sz="3200" dirty="0"/>
              <a:t>ma na celu usunięcie zanieczyszczeń i pozostałości środków ochrony roślin. Owoce należy myc na cedzakach, sitach, twarde można myć w basenach. O. suszone myć w ciepłej wodzie, opłukać i namoczyć. O. cytrusowe myć szczoteczką w ciepłej wodzie by usunąć  środki chemiczne.</a:t>
            </a:r>
            <a:endParaRPr lang="pl-PL" sz="3200" b="1" dirty="0"/>
          </a:p>
        </p:txBody>
      </p:sp>
    </p:spTree>
    <p:extLst>
      <p:ext uri="{BB962C8B-B14F-4D97-AF65-F5344CB8AC3E}">
        <p14:creationId xmlns="" xmlns:p14="http://schemas.microsoft.com/office/powerpoint/2010/main" val="421623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03BF664-0E23-431A-80CA-CAE3EDA9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r>
              <a:rPr lang="pl-PL" sz="6600" b="1" dirty="0"/>
              <a:t>Obróbka wstępna brudna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395" y="2550528"/>
            <a:ext cx="10514286" cy="33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4069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7BFCFE0-1409-494D-A7F3-F59B12A1C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r>
              <a:rPr lang="pl-PL" sz="6600" b="1" dirty="0"/>
              <a:t>Obróbka wstępna brudna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E1A339C-54B1-4C18-9BCD-0C17F15FE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69806"/>
            <a:ext cx="10820400" cy="4866968"/>
          </a:xfrm>
        </p:spPr>
        <p:txBody>
          <a:bodyPr>
            <a:normAutofit lnSpcReduction="10000"/>
          </a:bodyPr>
          <a:lstStyle/>
          <a:p>
            <a:r>
              <a:rPr lang="pl-PL" sz="3200" b="1" dirty="0"/>
              <a:t>Oczyszczanie </a:t>
            </a:r>
            <a:r>
              <a:rPr lang="pl-PL" sz="3200" dirty="0"/>
              <a:t>zależy od przeznaczenia owoców</a:t>
            </a:r>
          </a:p>
          <a:p>
            <a:r>
              <a:rPr lang="pl-PL" sz="3200" b="1" dirty="0"/>
              <a:t>O. cytrusowe- </a:t>
            </a:r>
            <a:r>
              <a:rPr lang="pl-PL" sz="3200" dirty="0"/>
              <a:t>dzieli się na cząstki</a:t>
            </a:r>
          </a:p>
          <a:p>
            <a:r>
              <a:rPr lang="pl-PL" sz="3200" b="1" dirty="0"/>
              <a:t>O. twarde </a:t>
            </a:r>
            <a:r>
              <a:rPr lang="pl-PL" sz="3200" dirty="0"/>
              <a:t>kroi się w ćwiartki, ósemki, półplasterki, paski, kostkę, formuje się w kulki, wiórki, sporządza przeciery. Należy rozdrabniać tuż przed przyrządzeniem surówki lub obróbką cieplną. Surowe owoce należy skropić sokiem z cytrynu, zalać syropem lub śmietaną. Obrane owoce przeznaczone do gotowania przechowuje się w lekko zakwaszonej wodzie. Należy  zapobiegać ciemnieniu</a:t>
            </a:r>
          </a:p>
        </p:txBody>
      </p:sp>
    </p:spTree>
    <p:extLst>
      <p:ext uri="{BB962C8B-B14F-4D97-AF65-F5344CB8AC3E}">
        <p14:creationId xmlns="" xmlns:p14="http://schemas.microsoft.com/office/powerpoint/2010/main" val="90500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D355DB7-22DD-42DE-8446-52254487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764373"/>
            <a:ext cx="11211232" cy="1293028"/>
          </a:xfrm>
        </p:spPr>
        <p:txBody>
          <a:bodyPr>
            <a:noAutofit/>
          </a:bodyPr>
          <a:lstStyle/>
          <a:p>
            <a:r>
              <a:rPr lang="pl-PL" sz="6000" b="1" dirty="0"/>
              <a:t>Obróbka wstępna brudna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6F6B950-3359-4259-ADF2-ED78CE238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Owoce miękkie ( maliny,, truskawki, porzeczki, agrest) wykorzystuje się nierozdrobnione  (desery, sałatki owocowe ) lub zmiksowane ( składnik sosów, koktajli, napojów)</a:t>
            </a:r>
          </a:p>
        </p:txBody>
      </p:sp>
    </p:spTree>
    <p:extLst>
      <p:ext uri="{BB962C8B-B14F-4D97-AF65-F5344CB8AC3E}">
        <p14:creationId xmlns="" xmlns:p14="http://schemas.microsoft.com/office/powerpoint/2010/main" val="397103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F3E2FC0-5EBF-45E6-B6CD-402BB46B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pl-PL" sz="6000" b="1" dirty="0"/>
              <a:t>Obróbka wstępna czysta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D649AC5-BF33-4F31-A3CE-3D936AC76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Rozdrabnianie- sposoby</a:t>
            </a:r>
            <a:endParaRPr lang="pl-PL" sz="3200" b="1" dirty="0"/>
          </a:p>
          <a:p>
            <a:pPr marL="0" indent="0">
              <a:buNone/>
            </a:pPr>
            <a:endParaRPr lang="pl-PL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71" y="2814257"/>
            <a:ext cx="6762795" cy="378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1401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/>
              <a:t>Rozdrabnianie sposoby</a:t>
            </a:r>
            <a:endParaRPr lang="pl-PL" sz="4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7805" y="2000683"/>
            <a:ext cx="7354388" cy="48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57456BB-C28F-49FC-93E0-A412A41A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852" y="764373"/>
            <a:ext cx="10149348" cy="1293028"/>
          </a:xfrm>
        </p:spPr>
        <p:txBody>
          <a:bodyPr>
            <a:normAutofit/>
          </a:bodyPr>
          <a:lstStyle/>
          <a:p>
            <a:r>
              <a:rPr lang="pl-PL" sz="6600" b="1" dirty="0"/>
              <a:t>Obróbka cieplna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3638C68-6905-41FF-B9AC-6105EECD0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69806"/>
            <a:ext cx="10820400" cy="4448879"/>
          </a:xfrm>
        </p:spPr>
        <p:txBody>
          <a:bodyPr>
            <a:normAutofit lnSpcReduction="10000"/>
          </a:bodyPr>
          <a:lstStyle/>
          <a:p>
            <a:r>
              <a:rPr lang="pl-PL" sz="3200" b="1" dirty="0"/>
              <a:t>Gotowanie;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Kompoty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Kisiele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Zupy owocowe</a:t>
            </a:r>
          </a:p>
          <a:p>
            <a:pPr marL="0" indent="0">
              <a:buNone/>
            </a:pPr>
            <a:r>
              <a:rPr lang="pl-PL" sz="3200" b="1" dirty="0"/>
              <a:t>Duszenie, smażenie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dirty="0"/>
              <a:t>marmolady, </a:t>
            </a:r>
            <a:r>
              <a:rPr lang="pl-PL" sz="3200" dirty="0" smtClean="0"/>
              <a:t>powidła, banany</a:t>
            </a:r>
            <a:endParaRPr lang="pl-PL" sz="3200" dirty="0"/>
          </a:p>
          <a:p>
            <a:pPr marL="0" indent="0">
              <a:buNone/>
            </a:pPr>
            <a:r>
              <a:rPr lang="pl-PL" sz="3200" b="1" dirty="0"/>
              <a:t>Pieczenie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3200" smtClean="0"/>
              <a:t>Jabłka</a:t>
            </a:r>
            <a:endParaRPr lang="pl-PL" sz="3200" dirty="0"/>
          </a:p>
          <a:p>
            <a:pPr>
              <a:buFont typeface="Wingdings" panose="05000000000000000000" pitchFamily="2" charset="2"/>
              <a:buChar char="Ø"/>
            </a:pPr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100963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5757F5F-FC16-4AC5-8B8F-55D8ED57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9315"/>
            <a:ext cx="10820400" cy="1293028"/>
          </a:xfrm>
        </p:spPr>
        <p:txBody>
          <a:bodyPr>
            <a:noAutofit/>
          </a:bodyPr>
          <a:lstStyle/>
          <a:p>
            <a:r>
              <a:rPr lang="pl-PL" sz="4800" b="1" dirty="0"/>
              <a:t>Potrawy i napoje z owoców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3A5DA86-3966-4A7A-9720-79C1760AC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Soki i napoje z surowych owoców</a:t>
            </a:r>
          </a:p>
          <a:p>
            <a:r>
              <a:rPr lang="pl-PL" sz="3200" dirty="0"/>
              <a:t>Owoce na  surowo</a:t>
            </a:r>
          </a:p>
          <a:p>
            <a:r>
              <a:rPr lang="pl-PL" sz="3200" dirty="0"/>
              <a:t>Surówki owocowe</a:t>
            </a:r>
          </a:p>
          <a:p>
            <a:r>
              <a:rPr lang="pl-PL" sz="3200" dirty="0"/>
              <a:t>Kompoty</a:t>
            </a:r>
          </a:p>
          <a:p>
            <a:r>
              <a:rPr lang="pl-PL" sz="3200" dirty="0"/>
              <a:t>Kisiele</a:t>
            </a:r>
          </a:p>
          <a:p>
            <a:r>
              <a:rPr lang="pl-PL" sz="3200" dirty="0"/>
              <a:t>Musy</a:t>
            </a:r>
          </a:p>
          <a:p>
            <a:r>
              <a:rPr lang="pl-PL" sz="3200" dirty="0"/>
              <a:t>Galaretki</a:t>
            </a:r>
          </a:p>
        </p:txBody>
      </p:sp>
    </p:spTree>
    <p:extLst>
      <p:ext uri="{BB962C8B-B14F-4D97-AF65-F5344CB8AC3E}">
        <p14:creationId xmlns="" xmlns:p14="http://schemas.microsoft.com/office/powerpoint/2010/main" val="3966749804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281</Words>
  <Application>Microsoft Office PowerPoint</Application>
  <PresentationFormat>Niestandardowy</PresentationFormat>
  <Paragraphs>42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Para</vt:lpstr>
      <vt:lpstr>Owoce</vt:lpstr>
      <vt:lpstr>Obróbka Wstępna  brudna        </vt:lpstr>
      <vt:lpstr>Obróbka wstępna brudna</vt:lpstr>
      <vt:lpstr>Obróbka wstępna brudna</vt:lpstr>
      <vt:lpstr>Obróbka wstępna brudna</vt:lpstr>
      <vt:lpstr>Obróbka wstępna czysta</vt:lpstr>
      <vt:lpstr>Rozdrabnianie sposoby</vt:lpstr>
      <vt:lpstr>Obróbka cieplna </vt:lpstr>
      <vt:lpstr>Potrawy i napoje z owoców</vt:lpstr>
      <vt:lpstr>Potrawy i napoje z owoców</vt:lpstr>
      <vt:lpstr>Dekoracje  z  owoców</vt:lpstr>
      <vt:lpstr>Obieranie i filetowanie pomarańczy</vt:lpstr>
      <vt:lpstr>Ananas</vt:lpstr>
      <vt:lpstr>Zastosowanie  owoców w żywieniu</vt:lpstr>
      <vt:lpstr>Zastosowanie  owoców w żywieniu</vt:lpstr>
      <vt:lpstr>Dekoracyjne formowanie owoców</vt:lpstr>
      <vt:lpstr>Dekoracyjne formowanie owoców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Owoce</dc:title>
  <dc:creator>user</dc:creator>
  <cp:lastModifiedBy>user</cp:lastModifiedBy>
  <cp:revision>8</cp:revision>
  <dcterms:created xsi:type="dcterms:W3CDTF">2020-04-29T15:25:39Z</dcterms:created>
  <dcterms:modified xsi:type="dcterms:W3CDTF">2020-04-29T19:08:18Z</dcterms:modified>
</cp:coreProperties>
</file>