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9" d="100"/>
          <a:sy n="39" d="100"/>
        </p:scale>
        <p:origin x="-139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1"/>
      </p:bgRef>
    </p:bg>
    <p:spTree>
      <p:nvGrpSpPr>
        <p:cNvPr id="1" name=""/>
        <p:cNvGrpSpPr/>
        <p:nvPr/>
      </p:nvGrpSpPr>
      <p:grpSpPr>
        <a:xfrm>
          <a:off x="0" y="0"/>
          <a:ext cx="0" cy="0"/>
          <a:chOff x="0" y="0"/>
          <a:chExt cx="0" cy="0"/>
        </a:xfrm>
      </p:grpSpPr>
      <p:sp>
        <p:nvSpPr>
          <p:cNvPr id="8" name="Prostokąt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Łącznik prosty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ytuł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pl-PL" smtClean="0"/>
              <a:t>Kliknij, aby edytować styl</a:t>
            </a:r>
            <a:endParaRPr kumimoji="0" lang="en-US"/>
          </a:p>
        </p:txBody>
      </p:sp>
      <p:sp>
        <p:nvSpPr>
          <p:cNvPr id="25" name="Podtytu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31" name="Symbol zastępczy daty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6221E02-25CB-4963-84BC-0813985E7D90}" type="datetimeFigureOut">
              <a:rPr lang="pl-PL" smtClean="0"/>
              <a:pPr/>
              <a:t>2020-04-07</a:t>
            </a:fld>
            <a:endParaRPr lang="pl-PL"/>
          </a:p>
        </p:txBody>
      </p:sp>
      <p:sp>
        <p:nvSpPr>
          <p:cNvPr id="18" name="Symbol zastępczy stopki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pl-PL"/>
          </a:p>
        </p:txBody>
      </p:sp>
      <p:sp>
        <p:nvSpPr>
          <p:cNvPr id="29" name="Symbol zastępczy numeru slajd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2020-04-07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274955"/>
            <a:ext cx="1524000" cy="5851525"/>
          </a:xfrm>
        </p:spPr>
        <p:txBody>
          <a:bodyPr vert="eaVert" ancho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2"/>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242816" y="6557946"/>
            <a:ext cx="2002464" cy="226902"/>
          </a:xfrm>
        </p:spPr>
        <p:txBody>
          <a:bodyPr/>
          <a:lstStyle>
            <a:extLst/>
          </a:lstStyle>
          <a:p>
            <a:fld id="{66221E02-25CB-4963-84BC-0813985E7D90}" type="datetimeFigureOut">
              <a:rPr lang="pl-PL" smtClean="0"/>
              <a:pPr/>
              <a:t>2020-04-07</a:t>
            </a:fld>
            <a:endParaRPr lang="pl-PL"/>
          </a:p>
        </p:txBody>
      </p:sp>
      <p:sp>
        <p:nvSpPr>
          <p:cNvPr id="5" name="Symbol zastępczy stopki 4"/>
          <p:cNvSpPr>
            <a:spLocks noGrp="1"/>
          </p:cNvSpPr>
          <p:nvPr>
            <p:ph type="ftr" sz="quarter" idx="11"/>
          </p:nvPr>
        </p:nvSpPr>
        <p:spPr>
          <a:xfrm>
            <a:off x="457200" y="6556248"/>
            <a:ext cx="3657600" cy="228600"/>
          </a:xfrm>
        </p:spPr>
        <p:txBody>
          <a:bodyPr/>
          <a:lstStyle>
            <a:extLst/>
          </a:lstStyle>
          <a:p>
            <a:endParaRPr lang="pl-PL"/>
          </a:p>
        </p:txBody>
      </p:sp>
      <p:sp>
        <p:nvSpPr>
          <p:cNvPr id="6" name="Symbol zastępczy numeru slajd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66221E02-25CB-4963-84BC-0813985E7D90}" type="datetimeFigureOut">
              <a:rPr lang="pl-PL" smtClean="0"/>
              <a:pPr/>
              <a:t>2020-04-07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1">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6221E02-25CB-4963-84BC-0813985E7D90}" type="datetimeFigureOut">
              <a:rPr lang="pl-PL" smtClean="0"/>
              <a:pPr/>
              <a:t>2020-04-07</a:t>
            </a:fld>
            <a:endParaRPr lang="pl-PL"/>
          </a:p>
        </p:txBody>
      </p:sp>
      <p:sp>
        <p:nvSpPr>
          <p:cNvPr id="5" name="Symbol zastępczy stopki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pl-PL"/>
          </a:p>
        </p:txBody>
      </p:sp>
      <p:sp>
        <p:nvSpPr>
          <p:cNvPr id="6" name="Symbol zastępczy numeru slajdu 5"/>
          <p:cNvSpPr>
            <a:spLocks noGrp="1"/>
          </p:cNvSpPr>
          <p:nvPr>
            <p:ph type="sldNum" sz="quarter" idx="12"/>
          </p:nvPr>
        </p:nvSpPr>
        <p:spPr>
          <a:xfrm>
            <a:off x="6733952" y="6555112"/>
            <a:ext cx="588336" cy="228600"/>
          </a:xfrm>
        </p:spPr>
        <p:txBody>
          <a:bodyPr/>
          <a:lstStyle>
            <a:extLst/>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2020-04-07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66221E02-25CB-4963-84BC-0813985E7D90}" type="datetimeFigureOut">
              <a:rPr lang="pl-PL" smtClean="0"/>
              <a:pPr/>
              <a:t>2020-04-07</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66221E02-25CB-4963-84BC-0813985E7D90}" type="datetimeFigureOut">
              <a:rPr lang="pl-PL" smtClean="0"/>
              <a:pPr/>
              <a:t>2020-04-07</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solidFill>
                  <a:schemeClr val="tx2"/>
                </a:solidFill>
              </a:defRPr>
            </a:lvl1pPr>
            <a:extLst/>
          </a:lstStyle>
          <a:p>
            <a:fld id="{66221E02-25CB-4963-84BC-0813985E7D90}" type="datetimeFigureOut">
              <a:rPr lang="pl-PL" smtClean="0"/>
              <a:pPr/>
              <a:t>2020-04-07</a:t>
            </a:fld>
            <a:endParaRPr lang="pl-PL"/>
          </a:p>
        </p:txBody>
      </p:sp>
      <p:sp>
        <p:nvSpPr>
          <p:cNvPr id="3" name="Symbol zastępczy stopki 2"/>
          <p:cNvSpPr>
            <a:spLocks noGrp="1"/>
          </p:cNvSpPr>
          <p:nvPr>
            <p:ph type="ftr" sz="quarter" idx="11"/>
          </p:nvPr>
        </p:nvSpPr>
        <p:spPr/>
        <p:txBody>
          <a:bodyPr/>
          <a:lstStyle>
            <a:lvl1pPr>
              <a:defRPr>
                <a:solidFill>
                  <a:schemeClr val="tx2"/>
                </a:solidFill>
              </a:defRPr>
            </a:lvl1pPr>
            <a:extLst/>
          </a:lstStyle>
          <a:p>
            <a:endParaRPr lang="pl-PL"/>
          </a:p>
        </p:txBody>
      </p:sp>
      <p:sp>
        <p:nvSpPr>
          <p:cNvPr id="4" name="Symbol zastępczy numeru slajdu 3"/>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2020-04-07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2"/>
      </p:bgRef>
    </p:bg>
    <p:spTree>
      <p:nvGrpSpPr>
        <p:cNvPr id="1" name=""/>
        <p:cNvGrpSpPr/>
        <p:nvPr/>
      </p:nvGrpSpPr>
      <p:grpSpPr>
        <a:xfrm>
          <a:off x="0" y="0"/>
          <a:ext cx="0" cy="0"/>
          <a:chOff x="0" y="0"/>
          <a:chExt cx="0" cy="0"/>
        </a:xfrm>
      </p:grpSpPr>
      <p:sp>
        <p:nvSpPr>
          <p:cNvPr id="8" name="Prostokąt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pl-PL" smtClean="0"/>
              <a:t>Kliknij, aby edytować styl</a:t>
            </a:r>
            <a:endParaRPr kumimoji="0" lang="en-US" dirty="0"/>
          </a:p>
        </p:txBody>
      </p:sp>
      <p:sp>
        <p:nvSpPr>
          <p:cNvPr id="4" name="Symbol zastępczy tekst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pl-PL" smtClean="0"/>
              <a:t>Kliknij, aby edytować style wzorca tekstu</a:t>
            </a:r>
          </a:p>
        </p:txBody>
      </p:sp>
      <p:sp>
        <p:nvSpPr>
          <p:cNvPr id="5" name="Symbol zastępczy daty 4"/>
          <p:cNvSpPr>
            <a:spLocks noGrp="1"/>
          </p:cNvSpPr>
          <p:nvPr>
            <p:ph type="dt" sz="half" idx="10"/>
          </p:nvPr>
        </p:nvSpPr>
        <p:spPr/>
        <p:txBody>
          <a:bodyPr/>
          <a:lstStyle>
            <a:extLst/>
          </a:lstStyle>
          <a:p>
            <a:fld id="{66221E02-25CB-4963-84BC-0813985E7D90}" type="datetimeFigureOut">
              <a:rPr lang="pl-PL" smtClean="0"/>
              <a:pPr/>
              <a:t>2020-04-07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589B7C76-EFF2-4CD8-A475-4750F11B4BC6}" type="slidenum">
              <a:rPr lang="pl-PL" smtClean="0"/>
              <a:pPr/>
              <a:t>‹#›</a:t>
            </a:fld>
            <a:endParaRPr lang="pl-PL"/>
          </a:p>
        </p:txBody>
      </p:sp>
      <p:sp>
        <p:nvSpPr>
          <p:cNvPr id="10" name="Symbol zastępczy obraz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pl-PL" smtClean="0"/>
              <a:t>Kliknij ikonę, aby dodać obraz</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tytuł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pl-PL" smtClean="0"/>
              <a:t>Kliknij, aby edytować styl</a:t>
            </a:r>
            <a:endParaRPr kumimoji="0" lang="en-US"/>
          </a:p>
        </p:txBody>
      </p:sp>
      <p:sp>
        <p:nvSpPr>
          <p:cNvPr id="31" name="Symbol zastępczy tekst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7" name="Symbol zastępczy daty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6221E02-25CB-4963-84BC-0813985E7D90}" type="datetimeFigureOut">
              <a:rPr lang="pl-PL" smtClean="0"/>
              <a:pPr/>
              <a:t>2020-04-07</a:t>
            </a:fld>
            <a:endParaRPr lang="pl-PL"/>
          </a:p>
        </p:txBody>
      </p:sp>
      <p:sp>
        <p:nvSpPr>
          <p:cNvPr id="4" name="Symbol zastępczy stopki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pl-PL"/>
          </a:p>
        </p:txBody>
      </p:sp>
      <p:sp>
        <p:nvSpPr>
          <p:cNvPr id="16" name="Symbol zastępczy numeru slajd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Ocena świeżości ryb i owoców morza </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tx2">
                    <a:lumMod val="75000"/>
                  </a:schemeClr>
                </a:solidFill>
              </a:rPr>
              <a:t>Ocena świeżości ryb</a:t>
            </a:r>
            <a:endParaRPr lang="pl-PL" dirty="0">
              <a:solidFill>
                <a:schemeClr val="tx2">
                  <a:lumMod val="75000"/>
                </a:schemeClr>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827249" y="1609725"/>
            <a:ext cx="6498901" cy="484663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chemeClr val="tx2">
                    <a:lumMod val="75000"/>
                  </a:schemeClr>
                </a:solidFill>
              </a:rPr>
              <a:t>Świeżość owoców morza</a:t>
            </a:r>
            <a:endParaRPr lang="pl-PL" dirty="0">
              <a:solidFill>
                <a:schemeClr val="tx2">
                  <a:lumMod val="75000"/>
                </a:schemeClr>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917743" y="1609725"/>
            <a:ext cx="4317914" cy="484663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0" dirty="0" smtClean="0">
                <a:solidFill>
                  <a:schemeClr val="accent5">
                    <a:lumMod val="50000"/>
                  </a:schemeClr>
                </a:solidFill>
              </a:rPr>
              <a:t>Czynniki wpływające na szybsze psucie się ryb i owoców morza </a:t>
            </a:r>
            <a:endParaRPr lang="pl-PL" b="0" dirty="0">
              <a:solidFill>
                <a:schemeClr val="accent5">
                  <a:lumMod val="50000"/>
                </a:schemeClr>
              </a:solidFill>
            </a:endParaRPr>
          </a:p>
        </p:txBody>
      </p:sp>
      <p:sp>
        <p:nvSpPr>
          <p:cNvPr id="3" name="Symbol zastępczy zawartości 2"/>
          <p:cNvSpPr>
            <a:spLocks noGrp="1"/>
          </p:cNvSpPr>
          <p:nvPr>
            <p:ph idx="1"/>
          </p:nvPr>
        </p:nvSpPr>
        <p:spPr/>
        <p:txBody>
          <a:bodyPr/>
          <a:lstStyle/>
          <a:p>
            <a:r>
              <a:rPr lang="pl-PL" dirty="0" smtClean="0"/>
              <a:t>-obecność krwi </a:t>
            </a:r>
          </a:p>
          <a:p>
            <a:r>
              <a:rPr lang="pl-PL" dirty="0" smtClean="0"/>
              <a:t>- większa zawartość wody </a:t>
            </a:r>
          </a:p>
          <a:p>
            <a:r>
              <a:rPr lang="pl-PL" dirty="0" smtClean="0"/>
              <a:t>-obecność śluzu który jest dobrą pożywką dla drobnoustrojów </a:t>
            </a:r>
          </a:p>
          <a:p>
            <a:r>
              <a:rPr lang="pl-PL" dirty="0" smtClean="0"/>
              <a:t>-obecność enzymów </a:t>
            </a:r>
          </a:p>
          <a:p>
            <a:r>
              <a:rPr lang="pl-PL" dirty="0" smtClean="0"/>
              <a:t>-zawartość wolnych amoniaków </a:t>
            </a:r>
          </a:p>
          <a:p>
            <a:r>
              <a:rPr lang="pl-PL" dirty="0" smtClean="0"/>
              <a:t>-wysokie </a:t>
            </a:r>
            <a:r>
              <a:rPr lang="pl-PL" dirty="0" err="1" smtClean="0"/>
              <a:t>pH</a:t>
            </a:r>
            <a:r>
              <a:rPr lang="pl-PL" dirty="0" smtClean="0"/>
              <a:t> i mały spadek po śmierci </a:t>
            </a:r>
          </a:p>
          <a:p>
            <a:r>
              <a:rPr lang="pl-PL" dirty="0" smtClean="0"/>
              <a:t>-delikatna struktura mięśni </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0"/>
            <a:ext cx="7239000" cy="1428736"/>
          </a:xfrm>
        </p:spPr>
        <p:txBody>
          <a:bodyPr>
            <a:normAutofit/>
          </a:bodyPr>
          <a:lstStyle/>
          <a:p>
            <a:r>
              <a:rPr lang="pl-PL" dirty="0" smtClean="0">
                <a:solidFill>
                  <a:schemeClr val="accent5">
                    <a:lumMod val="50000"/>
                  </a:schemeClr>
                </a:solidFill>
              </a:rPr>
              <a:t>Świeżość ryb zależy od </a:t>
            </a:r>
            <a:br>
              <a:rPr lang="pl-PL" dirty="0" smtClean="0">
                <a:solidFill>
                  <a:schemeClr val="accent5">
                    <a:lumMod val="50000"/>
                  </a:schemeClr>
                </a:solidFill>
              </a:rPr>
            </a:br>
            <a:endParaRPr lang="pl-PL" dirty="0">
              <a:solidFill>
                <a:schemeClr val="accent5">
                  <a:lumMod val="50000"/>
                </a:schemeClr>
              </a:solidFill>
            </a:endParaRPr>
          </a:p>
        </p:txBody>
      </p:sp>
      <p:sp>
        <p:nvSpPr>
          <p:cNvPr id="3" name="Symbol zastępczy zawartości 2"/>
          <p:cNvSpPr>
            <a:spLocks noGrp="1"/>
          </p:cNvSpPr>
          <p:nvPr>
            <p:ph idx="1"/>
          </p:nvPr>
        </p:nvSpPr>
        <p:spPr/>
        <p:txBody>
          <a:bodyPr/>
          <a:lstStyle/>
          <a:p>
            <a:r>
              <a:rPr lang="pl-PL" dirty="0" smtClean="0"/>
              <a:t>-stanu zdrowia ryby żywej </a:t>
            </a:r>
          </a:p>
          <a:p>
            <a:r>
              <a:rPr lang="pl-PL" dirty="0" smtClean="0"/>
              <a:t>-skaleczenia podczas połowu i manipulacji </a:t>
            </a:r>
          </a:p>
          <a:p>
            <a:r>
              <a:rPr lang="pl-PL" dirty="0" smtClean="0"/>
              <a:t>-przebiegu agonii</a:t>
            </a:r>
          </a:p>
          <a:p>
            <a:r>
              <a:rPr lang="pl-PL" dirty="0" smtClean="0"/>
              <a:t>-temperatury ciała ryby </a:t>
            </a:r>
          </a:p>
          <a:p>
            <a:r>
              <a:rPr lang="pl-PL" dirty="0" smtClean="0"/>
              <a:t>-gatunku ryby </a:t>
            </a:r>
          </a:p>
          <a:p>
            <a:r>
              <a:rPr lang="pl-PL" dirty="0" smtClean="0"/>
              <a:t>-przebiegu stężenia pośmiertnego </a:t>
            </a:r>
          </a:p>
          <a:p>
            <a:r>
              <a:rPr lang="pl-PL" dirty="0" smtClean="0"/>
              <a:t>-warunków sanitarno-higienicznych podczas połowu, transportu i przechowywania </a:t>
            </a:r>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85728"/>
            <a:ext cx="7239000" cy="4143404"/>
          </a:xfrm>
        </p:spPr>
        <p:txBody>
          <a:bodyPr>
            <a:normAutofit fontScale="92500" lnSpcReduction="10000"/>
          </a:bodyPr>
          <a:lstStyle/>
          <a:p>
            <a:r>
              <a:rPr lang="pl-PL" b="1" dirty="0" smtClean="0"/>
              <a:t>Świeżość małż i ostryg </a:t>
            </a:r>
          </a:p>
          <a:p>
            <a:r>
              <a:rPr lang="pl-PL" dirty="0" smtClean="0"/>
              <a:t>Oceniając świeżość małży oraz ostryg, należy przyjrzeć się dokładnie, czy ich muszle są szczelnie zamknięte, czy otwarte. Świeże małże oraz ostrygi mają zamknięte muszle. Jeżeli muszla lekko się otwiera, warto przeprowadzić prosty test i uderzyć nią o blat stołu. Jeśli się zamknie – małż jest świeży i można wykorzystać go do przygotowania potrawy, jeśli pozostanie otwarty – należy go odrzucić jako egzemplarz nieświeży. </a:t>
            </a:r>
          </a:p>
          <a:p>
            <a:endParaRPr lang="pl-PL" dirty="0"/>
          </a:p>
        </p:txBody>
      </p:sp>
      <p:pic>
        <p:nvPicPr>
          <p:cNvPr id="4" name="Obraz 3" descr="ghgyu.png"/>
          <p:cNvPicPr>
            <a:picLocks noChangeAspect="1"/>
          </p:cNvPicPr>
          <p:nvPr/>
        </p:nvPicPr>
        <p:blipFill>
          <a:blip r:embed="rId2"/>
          <a:stretch>
            <a:fillRect/>
          </a:stretch>
        </p:blipFill>
        <p:spPr>
          <a:xfrm>
            <a:off x="2214546" y="4071942"/>
            <a:ext cx="4337264" cy="24288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0"/>
            <a:ext cx="7239000" cy="4857760"/>
          </a:xfrm>
        </p:spPr>
        <p:txBody>
          <a:bodyPr>
            <a:normAutofit fontScale="92500" lnSpcReduction="10000"/>
          </a:bodyPr>
          <a:lstStyle/>
          <a:p>
            <a:r>
              <a:rPr lang="pl-PL" b="1" dirty="0" smtClean="0"/>
              <a:t>Świeżość krewetek </a:t>
            </a:r>
          </a:p>
          <a:p>
            <a:r>
              <a:rPr lang="pl-PL" dirty="0" smtClean="0"/>
              <a:t>W sprzedaży krewetki występują w dwóch wersjach: mrożonej oraz surowej. Najważniejszym czynnikiem, na jaki należy zwrócić uwagę, oceniając świeżość w każdym z przypadków, jest barwa. Świeże surowe krewetki powinny mieć jasnoszary kolor. Krewetki mrożone, zazwyczaj lekko obgotowane przed zamrożeniem, są świeże, jeśli mają barwę różowo-pomarańczową. Warto też dokładnie obejrzeć głowę krewetki – jeżeli zmieniła barwę, np. na zieloną albo na czarną, oznacza to, że skorupiak nie nadaje się już do spożycia</a:t>
            </a:r>
          </a:p>
          <a:p>
            <a:endParaRPr lang="pl-PL" dirty="0"/>
          </a:p>
        </p:txBody>
      </p:sp>
      <p:pic>
        <p:nvPicPr>
          <p:cNvPr id="4" name="Obraz 3" descr="ghgyu.png"/>
          <p:cNvPicPr>
            <a:picLocks noChangeAspect="1"/>
          </p:cNvPicPr>
          <p:nvPr/>
        </p:nvPicPr>
        <p:blipFill>
          <a:blip r:embed="rId2"/>
          <a:stretch>
            <a:fillRect/>
          </a:stretch>
        </p:blipFill>
        <p:spPr>
          <a:xfrm>
            <a:off x="2571736" y="4576140"/>
            <a:ext cx="3429024" cy="22818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0"/>
            <a:ext cx="7239000" cy="4786322"/>
          </a:xfrm>
        </p:spPr>
        <p:txBody>
          <a:bodyPr>
            <a:normAutofit lnSpcReduction="10000"/>
          </a:bodyPr>
          <a:lstStyle/>
          <a:p>
            <a:r>
              <a:rPr lang="pl-PL" b="1" dirty="0" smtClean="0"/>
              <a:t>Świeżość raków </a:t>
            </a:r>
          </a:p>
          <a:p>
            <a:r>
              <a:rPr lang="pl-PL" dirty="0" smtClean="0"/>
              <a:t>Raki zawsze kupuje się żywe – tylko wówczas możliwa jest optymalna ocena ich świeżości oraz jakości. Należy wybierać takie egzemplarze, które są aktywne, energiczne, żwawo poruszają się po wiaderku czy akwarium, w którym są przechowywane. Są one bowiem najświeższe i mają największą ilość mięsa – na pewno są dobrze odżywione. Raki spokojne, nieruchliwe, mogą być np. zagłodzone, a co za tym idzie – mieć niewielką ilość mięsa.</a:t>
            </a:r>
            <a:endParaRPr lang="pl-PL" dirty="0"/>
          </a:p>
        </p:txBody>
      </p:sp>
      <p:pic>
        <p:nvPicPr>
          <p:cNvPr id="4" name="Obraz 3" descr="ghgyu.png"/>
          <p:cNvPicPr>
            <a:picLocks noChangeAspect="1"/>
          </p:cNvPicPr>
          <p:nvPr/>
        </p:nvPicPr>
        <p:blipFill>
          <a:blip r:embed="rId2"/>
          <a:stretch>
            <a:fillRect/>
          </a:stretch>
        </p:blipFill>
        <p:spPr>
          <a:xfrm>
            <a:off x="2928926" y="4572008"/>
            <a:ext cx="3429024" cy="208246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0"/>
            <a:ext cx="7239000" cy="3962724"/>
          </a:xfrm>
        </p:spPr>
        <p:txBody>
          <a:bodyPr>
            <a:normAutofit lnSpcReduction="10000"/>
          </a:bodyPr>
          <a:lstStyle/>
          <a:p>
            <a:r>
              <a:rPr lang="pl-PL" b="1" dirty="0" smtClean="0"/>
              <a:t>Świeżość homarów </a:t>
            </a:r>
          </a:p>
          <a:p>
            <a:r>
              <a:rPr lang="pl-PL" dirty="0" smtClean="0"/>
              <a:t>Homary, podobnie jak raki, najlepiej kupować jest żywe. Jakość poszczególnych egzemplarzy ocenia się podobnie jak w przypadku raków, zwracając szczególną uwagę na ich energiczność oraz aktywność. Najlepsze, z największą ilością pełnowartościowego mięsa, będą te homary, które są ruchliwe i żwawe – i tylko takie należy kupować. </a:t>
            </a:r>
          </a:p>
          <a:p>
            <a:endParaRPr lang="pl-PL" dirty="0"/>
          </a:p>
        </p:txBody>
      </p:sp>
      <p:pic>
        <p:nvPicPr>
          <p:cNvPr id="4" name="Obraz 3" descr="ghgyu.png"/>
          <p:cNvPicPr>
            <a:picLocks noChangeAspect="1"/>
          </p:cNvPicPr>
          <p:nvPr/>
        </p:nvPicPr>
        <p:blipFill>
          <a:blip r:embed="rId2"/>
          <a:stretch>
            <a:fillRect/>
          </a:stretch>
        </p:blipFill>
        <p:spPr>
          <a:xfrm>
            <a:off x="2643174" y="3714752"/>
            <a:ext cx="4401404" cy="292893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0"/>
            <a:ext cx="7239000" cy="4846320"/>
          </a:xfrm>
        </p:spPr>
        <p:txBody>
          <a:bodyPr>
            <a:normAutofit lnSpcReduction="10000"/>
          </a:bodyPr>
          <a:lstStyle/>
          <a:p>
            <a:r>
              <a:rPr lang="pl-PL" b="1" dirty="0" smtClean="0"/>
              <a:t>Świeżość ośmiornic i kalmarów </a:t>
            </a:r>
          </a:p>
          <a:p>
            <a:r>
              <a:rPr lang="pl-PL" dirty="0" smtClean="0"/>
              <a:t>Ośmiornice i kalmary kupuje się, oceniając przede wszystkim ich zapach, a także stan oczu i jędrność mięsa. Egzemplarze świeże pachną morzem, mają otwarte, błyszczące oczy, a także jędrne, sprężyste i elastyczne mięso. Warto dotknąć go palcem i sprawdzić, czy nie pozostanie w nim wgłębienie – jeżeli je zauważymy, zrezygnujmy z zakupu takiej ośmiornicy czy kalmara, gdyż najprawdopodobniej nie nadaje się już do spożycia. </a:t>
            </a:r>
          </a:p>
          <a:p>
            <a:endParaRPr lang="pl-PL" dirty="0"/>
          </a:p>
        </p:txBody>
      </p:sp>
      <p:pic>
        <p:nvPicPr>
          <p:cNvPr id="4" name="Obraz 3" descr="ghgyu.png"/>
          <p:cNvPicPr>
            <a:picLocks noChangeAspect="1"/>
          </p:cNvPicPr>
          <p:nvPr/>
        </p:nvPicPr>
        <p:blipFill>
          <a:blip r:embed="rId2"/>
          <a:stretch>
            <a:fillRect/>
          </a:stretch>
        </p:blipFill>
        <p:spPr>
          <a:xfrm>
            <a:off x="5286380" y="4429132"/>
            <a:ext cx="2505075" cy="1828800"/>
          </a:xfrm>
          <a:prstGeom prst="rect">
            <a:avLst/>
          </a:prstGeom>
        </p:spPr>
      </p:pic>
      <p:pic>
        <p:nvPicPr>
          <p:cNvPr id="5" name="Obraz 4" descr="ghgyu.png"/>
          <p:cNvPicPr>
            <a:picLocks noChangeAspect="1"/>
          </p:cNvPicPr>
          <p:nvPr/>
        </p:nvPicPr>
        <p:blipFill>
          <a:blip r:embed="rId3"/>
          <a:stretch>
            <a:fillRect/>
          </a:stretch>
        </p:blipFill>
        <p:spPr>
          <a:xfrm>
            <a:off x="1285852" y="4714884"/>
            <a:ext cx="2524125" cy="18097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214290"/>
            <a:ext cx="7239000" cy="4248476"/>
          </a:xfrm>
        </p:spPr>
        <p:txBody>
          <a:bodyPr>
            <a:normAutofit lnSpcReduction="10000"/>
          </a:bodyPr>
          <a:lstStyle/>
          <a:p>
            <a:r>
              <a:rPr lang="pl-PL" b="1" dirty="0" smtClean="0"/>
              <a:t>Świeżość ślimaków </a:t>
            </a:r>
          </a:p>
          <a:p>
            <a:r>
              <a:rPr lang="pl-PL" dirty="0" smtClean="0"/>
              <a:t>Ślimaki dostępne są w sprzedaży w foliowych woreczkach oraz w pudełeczkach. W takiej formie oczyszczone są z toksyn zgromadzonych w kanałach jelitowych i nadają się do dalszej obróbki przez dwa tygodnie od momentu zapakowania. Jeżeli więc kupuje się ślimaki, należy wybierać takie z najodleglejszą datą ważności – świadczy ona o tym, że zostały zapakowane niedawno i są najświeższe. </a:t>
            </a:r>
          </a:p>
          <a:p>
            <a:endParaRPr lang="pl-PL" dirty="0"/>
          </a:p>
        </p:txBody>
      </p:sp>
      <p:pic>
        <p:nvPicPr>
          <p:cNvPr id="4" name="Obraz 3" descr="vgfy.jpg"/>
          <p:cNvPicPr>
            <a:picLocks noChangeAspect="1"/>
          </p:cNvPicPr>
          <p:nvPr/>
        </p:nvPicPr>
        <p:blipFill>
          <a:blip r:embed="rId2"/>
          <a:stretch>
            <a:fillRect/>
          </a:stretch>
        </p:blipFill>
        <p:spPr>
          <a:xfrm>
            <a:off x="1142976" y="4643446"/>
            <a:ext cx="2476500" cy="1838325"/>
          </a:xfrm>
          <a:prstGeom prst="rect">
            <a:avLst/>
          </a:prstGeom>
        </p:spPr>
      </p:pic>
      <p:pic>
        <p:nvPicPr>
          <p:cNvPr id="5" name="Obraz 4" descr="ghgyu.png"/>
          <p:cNvPicPr>
            <a:picLocks noChangeAspect="1"/>
          </p:cNvPicPr>
          <p:nvPr/>
        </p:nvPicPr>
        <p:blipFill>
          <a:blip r:embed="rId3"/>
          <a:stretch>
            <a:fillRect/>
          </a:stretch>
        </p:blipFill>
        <p:spPr>
          <a:xfrm>
            <a:off x="4429124" y="4714884"/>
            <a:ext cx="2828925" cy="161925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gaty">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gaty">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1183</TotalTime>
  <Words>541</Words>
  <PresentationFormat>Pokaz na ekranie (4:3)</PresentationFormat>
  <Paragraphs>31</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Bogaty</vt:lpstr>
      <vt:lpstr>Ocena świeżości ryb i owoców morza </vt:lpstr>
      <vt:lpstr>Czynniki wpływające na szybsze psucie się ryb i owoców morza </vt:lpstr>
      <vt:lpstr>Świeżość ryb zależy od  </vt:lpstr>
      <vt:lpstr>Slajd 4</vt:lpstr>
      <vt:lpstr>Slajd 5</vt:lpstr>
      <vt:lpstr>Slajd 6</vt:lpstr>
      <vt:lpstr>Slajd 7</vt:lpstr>
      <vt:lpstr>Slajd 8</vt:lpstr>
      <vt:lpstr>Slajd 9</vt:lpstr>
      <vt:lpstr>Ocena świeżości ryb</vt:lpstr>
      <vt:lpstr>Świeżość owoców morza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Ocena świeżości ryb i owoców morza </dc:title>
  <dc:creator>Patryk Nejman</dc:creator>
  <cp:lastModifiedBy>user</cp:lastModifiedBy>
  <cp:revision>13</cp:revision>
  <dcterms:created xsi:type="dcterms:W3CDTF">2019-06-10T17:58:28Z</dcterms:created>
  <dcterms:modified xsi:type="dcterms:W3CDTF">2020-04-07T16:05:38Z</dcterms:modified>
</cp:coreProperties>
</file>