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0" autoAdjust="0"/>
    <p:restoredTop sz="94660"/>
  </p:normalViewPr>
  <p:slideViewPr>
    <p:cSldViewPr snapToGrid="0">
      <p:cViewPr>
        <p:scale>
          <a:sx n="40" d="100"/>
          <a:sy n="40" d="100"/>
        </p:scale>
        <p:origin x="-10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62E4B4F-46F9-424F-B44A-AF9CE5C62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Grzyby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887F7B56-A58D-46DB-9D6A-603B27DD4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Obraz zawierający trawa, grzyb, siano, stos&#10;&#10;Opis wygenerowany automatycznie">
            <a:extLst>
              <a:ext uri="{FF2B5EF4-FFF2-40B4-BE49-F238E27FC236}">
                <a16:creationId xmlns="" xmlns:a16="http://schemas.microsoft.com/office/drawing/2014/main" id="{1FF4FD76-D0E3-4070-9A7D-2E54EF78F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79015"/>
            <a:ext cx="4982214" cy="3929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8219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E3EC981-0208-4698-8FCF-3F89B292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smażenie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DAE682B-6F92-4394-B8D5-2D38E7AB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Do smażenia przeznacza się grzyby świeże, całe lub rozdrobnione ( plasterki, paski, posiekane), takie jak pieczarki, boczniaki, rydze, kurki, kanie, gąski. Smażyć je można </a:t>
            </a:r>
            <a:r>
              <a:rPr lang="pl-PL" sz="3200" dirty="0" err="1"/>
              <a:t>soute</a:t>
            </a:r>
            <a:r>
              <a:rPr lang="pl-PL" sz="3200" dirty="0"/>
              <a:t>, panierowane lub w cieście. Kurki smaży się krótko, wydłużanie smażenia powoduje twardnienie.</a:t>
            </a:r>
          </a:p>
        </p:txBody>
      </p:sp>
    </p:spTree>
    <p:extLst>
      <p:ext uri="{BB962C8B-B14F-4D97-AF65-F5344CB8AC3E}">
        <p14:creationId xmlns="" xmlns:p14="http://schemas.microsoft.com/office/powerpoint/2010/main" val="379689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4818C63-65FF-4EEF-9A0C-F4195058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Boczniaki </a:t>
            </a:r>
            <a:r>
              <a:rPr lang="pl-PL" dirty="0" err="1"/>
              <a:t>soute</a:t>
            </a:r>
            <a:endParaRPr lang="pl-PL" dirty="0"/>
          </a:p>
        </p:txBody>
      </p:sp>
      <p:pic>
        <p:nvPicPr>
          <p:cNvPr id="5" name="Symbol zastępczy zawartości 4" descr="Obraz zawierający żywność, talerz, mięso, naczynie&#10;&#10;Opis wygenerowany automatycznie">
            <a:extLst>
              <a:ext uri="{FF2B5EF4-FFF2-40B4-BE49-F238E27FC236}">
                <a16:creationId xmlns="" xmlns:a16="http://schemas.microsoft.com/office/drawing/2014/main" id="{FC5C8F3C-F43C-4916-93CF-238D9FEA1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3"/>
            <a:ext cx="10219053" cy="4402667"/>
          </a:xfrm>
        </p:spPr>
      </p:pic>
    </p:spTree>
    <p:extLst>
      <p:ext uri="{BB962C8B-B14F-4D97-AF65-F5344CB8AC3E}">
        <p14:creationId xmlns="" xmlns:p14="http://schemas.microsoft.com/office/powerpoint/2010/main" val="261890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0AF8180-DADA-41E2-A78E-4BD6CF73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Pieczarki panierowane w bułce tartej</a:t>
            </a:r>
          </a:p>
        </p:txBody>
      </p:sp>
      <p:pic>
        <p:nvPicPr>
          <p:cNvPr id="5" name="Symbol zastępczy zawartości 4" descr="Obraz zawierający żywność, wewnątrz, talerz, stół&#10;&#10;Opis wygenerowany automatycznie">
            <a:extLst>
              <a:ext uri="{FF2B5EF4-FFF2-40B4-BE49-F238E27FC236}">
                <a16:creationId xmlns="" xmlns:a16="http://schemas.microsoft.com/office/drawing/2014/main" id="{E1B4DDF1-C5FA-41CE-B665-CBA66332A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9507021" cy="4402667"/>
          </a:xfrm>
        </p:spPr>
      </p:pic>
    </p:spTree>
    <p:extLst>
      <p:ext uri="{BB962C8B-B14F-4D97-AF65-F5344CB8AC3E}">
        <p14:creationId xmlns="" xmlns:p14="http://schemas.microsoft.com/office/powerpoint/2010/main" val="399913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D52E9AC-541E-4E33-9AE8-9D5222FA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Grzyby w cieście naleśnikowym</a:t>
            </a:r>
          </a:p>
        </p:txBody>
      </p:sp>
      <p:pic>
        <p:nvPicPr>
          <p:cNvPr id="5" name="Symbol zastępczy zawartości 4" descr="Obraz zawierający żywność, talerz, stół, naczynie&#10;&#10;Opis wygenerowany automatycznie">
            <a:extLst>
              <a:ext uri="{FF2B5EF4-FFF2-40B4-BE49-F238E27FC236}">
                <a16:creationId xmlns="" xmlns:a16="http://schemas.microsoft.com/office/drawing/2014/main" id="{26055505-C19D-4776-946F-7191321C2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3788" y="1901881"/>
            <a:ext cx="9488905" cy="4199726"/>
          </a:xfrm>
        </p:spPr>
      </p:pic>
    </p:spTree>
    <p:extLst>
      <p:ext uri="{BB962C8B-B14F-4D97-AF65-F5344CB8AC3E}">
        <p14:creationId xmlns="" xmlns:p14="http://schemas.microsoft.com/office/powerpoint/2010/main" val="71433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495B509-EA14-445A-A47C-68430B689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Duszenie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E429AF97-F2C1-4447-83E6-A808E184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Grzyby dusi się z dodatkiem </a:t>
            </a:r>
            <a:r>
              <a:rPr lang="pl-PL" sz="3200" dirty="0" smtClean="0"/>
              <a:t>tłuszczu ( masła) </a:t>
            </a:r>
            <a:r>
              <a:rPr lang="pl-PL" sz="3200" dirty="0"/>
              <a:t>i cebuli </a:t>
            </a:r>
            <a:r>
              <a:rPr lang="pl-PL" sz="3200" dirty="0" smtClean="0"/>
              <a:t>( </a:t>
            </a:r>
            <a:r>
              <a:rPr lang="pl-PL" sz="3200" dirty="0"/>
              <a:t>wzmaga smak i aromat grzybów), pod przykryciem, we własnym soku. Można podprawić zawiesiną mąki i śmietany</a:t>
            </a:r>
          </a:p>
        </p:txBody>
      </p:sp>
    </p:spTree>
    <p:extLst>
      <p:ext uri="{BB962C8B-B14F-4D97-AF65-F5344CB8AC3E}">
        <p14:creationId xmlns="" xmlns:p14="http://schemas.microsoft.com/office/powerpoint/2010/main" val="3692755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A978757-DAD5-4F05-8BEF-74E5DA08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pieczenie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53C0E42-8E4D-4E4A-A25A-53B1809B0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Piecze się najczęściej pieczarki i rydze, w całości lub nadziewane, na ruszcie, w piekarniku, na grillu.</a:t>
            </a:r>
          </a:p>
          <a:p>
            <a:endParaRPr lang="pl-PL" sz="3200" dirty="0"/>
          </a:p>
        </p:txBody>
      </p:sp>
      <p:pic>
        <p:nvPicPr>
          <p:cNvPr id="5" name="Obraz 4" descr="Obraz zawierający trawa, grzyb, zewnętrzne, siedzi&#10;&#10;Opis wygenerowany automatycznie">
            <a:extLst>
              <a:ext uri="{FF2B5EF4-FFF2-40B4-BE49-F238E27FC236}">
                <a16:creationId xmlns="" xmlns:a16="http://schemas.microsoft.com/office/drawing/2014/main" id="{DAA30F81-002A-4A24-9AC3-AE71FD3A9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3462643"/>
            <a:ext cx="4190341" cy="2656214"/>
          </a:xfrm>
          <a:prstGeom prst="rect">
            <a:avLst/>
          </a:prstGeom>
        </p:spPr>
      </p:pic>
      <p:pic>
        <p:nvPicPr>
          <p:cNvPr id="7" name="Obraz 6" descr="Obraz zawierający grzyb, trawa, zewnętrzne, pole&#10;&#10;Opis wygenerowany automatycznie">
            <a:extLst>
              <a:ext uri="{FF2B5EF4-FFF2-40B4-BE49-F238E27FC236}">
                <a16:creationId xmlns="" xmlns:a16="http://schemas.microsoft.com/office/drawing/2014/main" id="{5D2D3C59-065A-43F7-A7E6-1DAA40A74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920" y="3462643"/>
            <a:ext cx="4888469" cy="26562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119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2E27BBF-5E82-42B5-B347-0F6E3F80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Zapiekanie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72B9C4-4BAD-4A74-826F-463D74346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Grzyby stanowią dodatek do zapiekanek z makaronów, klusek, ryżu, ziemniaków, bułek, pizzy i ciast</a:t>
            </a:r>
          </a:p>
          <a:p>
            <a:endParaRPr lang="pl-PL" sz="3200" dirty="0"/>
          </a:p>
        </p:txBody>
      </p:sp>
      <p:pic>
        <p:nvPicPr>
          <p:cNvPr id="5" name="Obraz 4" descr="Obraz zawierający żywność, stół, talerz, siedzi&#10;&#10;Opis wygenerowany automatycznie">
            <a:extLst>
              <a:ext uri="{FF2B5EF4-FFF2-40B4-BE49-F238E27FC236}">
                <a16:creationId xmlns="" xmlns:a16="http://schemas.microsoft.com/office/drawing/2014/main" id="{1A8BEA80-D42E-4D27-BC5E-E2747DB41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358" y="3284621"/>
            <a:ext cx="4592859" cy="2803357"/>
          </a:xfrm>
          <a:prstGeom prst="rect">
            <a:avLst/>
          </a:prstGeom>
        </p:spPr>
      </p:pic>
      <p:pic>
        <p:nvPicPr>
          <p:cNvPr id="7" name="Obraz 6" descr="Obraz zawierający żywność, stół, wewnątrz, siedzi&#10;&#10;Opis wygenerowany automatycznie">
            <a:extLst>
              <a:ext uri="{FF2B5EF4-FFF2-40B4-BE49-F238E27FC236}">
                <a16:creationId xmlns="" xmlns:a16="http://schemas.microsoft.com/office/drawing/2014/main" id="{B299DCB2-1CD5-423B-AE38-E386E525A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342" y="3260557"/>
            <a:ext cx="5128658" cy="28033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053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grzybów do produkcji potraw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g</a:t>
            </a:r>
            <a:r>
              <a:rPr lang="pl-PL" sz="3200" b="1" dirty="0" smtClean="0"/>
              <a:t>rzyby świeże </a:t>
            </a:r>
            <a:r>
              <a:rPr lang="pl-PL" sz="3200" dirty="0" smtClean="0"/>
              <a:t>do zup, sałatek, sosów, dodatek do farszów, nadzienie do warzyw, ziemniaków, </a:t>
            </a:r>
            <a:r>
              <a:rPr lang="pl-PL" sz="3200" dirty="0" err="1" smtClean="0"/>
              <a:t>tart</a:t>
            </a:r>
            <a:r>
              <a:rPr lang="pl-PL" sz="3200" dirty="0" smtClean="0"/>
              <a:t>, kulebiaków,  smażone, duszone jako dodatek do dań II, gorące przekąski, zapiekanki</a:t>
            </a:r>
            <a:endParaRPr lang="pl-PL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Zastosowanie grzybów w produkcji potraw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200" b="1" dirty="0" smtClean="0"/>
              <a:t>Grzyby suszone:  </a:t>
            </a:r>
            <a:r>
              <a:rPr lang="pl-PL" sz="3200" dirty="0" smtClean="0"/>
              <a:t>do bigosu, zup ( grzybowej, żurku, barszczu czerwonego, białego, ukraińskiego, zalewajki ), sosów ( myśliwskiego, grzybowego), składnik farszów, tradycyjnych potraw kuchni polskiej, potraw wigilijnych</a:t>
            </a:r>
          </a:p>
          <a:p>
            <a:r>
              <a:rPr lang="pl-PL" sz="3200" b="1" dirty="0" smtClean="0"/>
              <a:t>przetwory z grzybów:  </a:t>
            </a:r>
            <a:r>
              <a:rPr lang="pl-PL" sz="3200" dirty="0" smtClean="0"/>
              <a:t>marynaty-składnik sałatek</a:t>
            </a:r>
            <a:r>
              <a:rPr lang="pl-PL" sz="3200" smtClean="0"/>
              <a:t>, przekąski</a:t>
            </a:r>
            <a:endParaRPr lang="pl-PL" sz="3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98B53BEB-5F81-484B-9C54-23CACC48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Obróbka wstępna  grzyby świeże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B9D1D77-D3B0-435C-A60F-11444BF8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dirty="0"/>
              <a:t>Przebrać, usunąć robaczywe, zepsute, stare</a:t>
            </a:r>
          </a:p>
          <a:p>
            <a:r>
              <a:rPr lang="pl-PL" sz="2800" dirty="0"/>
              <a:t>Oczyścić na sucho ( usunąć liście, igliwie, patyki, piasek. Trzony oskrobać, ściąć dolną część, z kapeluszy maślaków zdjąć skórkę</a:t>
            </a:r>
          </a:p>
          <a:p>
            <a:r>
              <a:rPr lang="pl-PL" sz="2800" dirty="0"/>
              <a:t>Wypłukać dokładnie. Gąski i kurki moczyć 20 minut w zimnej wodzie w celu pozbycia się piasku i zanieczyszczeń</a:t>
            </a:r>
          </a:p>
          <a:p>
            <a:r>
              <a:rPr lang="pl-PL" sz="2800" dirty="0"/>
              <a:t>Rozdrobnić ( pokroić w plasterki, paski lub pozostawić w całości)</a:t>
            </a:r>
          </a:p>
        </p:txBody>
      </p:sp>
    </p:spTree>
    <p:extLst>
      <p:ext uri="{BB962C8B-B14F-4D97-AF65-F5344CB8AC3E}">
        <p14:creationId xmlns="" xmlns:p14="http://schemas.microsoft.com/office/powerpoint/2010/main" val="86816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32C9D21-42BD-48A2-BACF-EAE08E45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Obróbka wstępna  grzyby suszone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73F7EFA-612B-4565-A764-65C6DB27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Przebierać, usuwać spalone, robaczywe</a:t>
            </a:r>
          </a:p>
          <a:p>
            <a:r>
              <a:rPr lang="pl-PL" sz="3200" dirty="0"/>
              <a:t>Umyć kilka razy w letniej wodzie</a:t>
            </a:r>
          </a:p>
          <a:p>
            <a:r>
              <a:rPr lang="pl-PL" sz="3200" dirty="0"/>
              <a:t>Moczyć w zimnej wodzie ( co najmniej 1 godzinę)</a:t>
            </a:r>
          </a:p>
        </p:txBody>
      </p:sp>
    </p:spTree>
    <p:extLst>
      <p:ext uri="{BB962C8B-B14F-4D97-AF65-F5344CB8AC3E}">
        <p14:creationId xmlns="" xmlns:p14="http://schemas.microsoft.com/office/powerpoint/2010/main" val="160435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84D1F5F-D6F1-4429-9912-A9182E523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Grzyby suszone</a:t>
            </a:r>
          </a:p>
        </p:txBody>
      </p:sp>
      <p:pic>
        <p:nvPicPr>
          <p:cNvPr id="7" name="Symbol zastępczy zawartości 6" descr="Obraz zawierający stół, drewniane, małe, żywność&#10;&#10;Opis wygenerowany automatycznie">
            <a:extLst>
              <a:ext uri="{FF2B5EF4-FFF2-40B4-BE49-F238E27FC236}">
                <a16:creationId xmlns="" xmlns:a16="http://schemas.microsoft.com/office/drawing/2014/main" id="{15EF1D39-24BE-4F7B-B426-7899E93B4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9603275" cy="4199727"/>
          </a:xfrm>
        </p:spPr>
      </p:pic>
    </p:spTree>
    <p:extLst>
      <p:ext uri="{BB962C8B-B14F-4D97-AF65-F5344CB8AC3E}">
        <p14:creationId xmlns="" xmlns:p14="http://schemas.microsoft.com/office/powerpoint/2010/main" val="164707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33AFB63-4A8E-4385-BBC4-2BC06966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Obróbka wstępna         grzyby solone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C59F560-E467-460C-AD07-10811E825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58262"/>
            <a:ext cx="9603275" cy="3450613"/>
          </a:xfrm>
        </p:spPr>
        <p:txBody>
          <a:bodyPr>
            <a:normAutofit/>
          </a:bodyPr>
          <a:lstStyle/>
          <a:p>
            <a:r>
              <a:rPr lang="pl-PL" sz="3200" dirty="0"/>
              <a:t>Umyć po wyjęciu z roztworu</a:t>
            </a:r>
          </a:p>
          <a:p>
            <a:r>
              <a:rPr lang="pl-PL" sz="3200" dirty="0"/>
              <a:t>Moczyć w zimnej wodzie ( jeśli są zbyt słone)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277749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93258DB-5E07-433F-9E14-510AE39EB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Grzyby solone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="" xmlns:a16="http://schemas.microsoft.com/office/drawing/2014/main" id="{5EB43B95-75A2-422B-A4B5-0392D8997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853754"/>
            <a:ext cx="9603275" cy="4199727"/>
          </a:xfrm>
        </p:spPr>
      </p:pic>
    </p:spTree>
    <p:extLst>
      <p:ext uri="{BB962C8B-B14F-4D97-AF65-F5344CB8AC3E}">
        <p14:creationId xmlns="" xmlns:p14="http://schemas.microsoft.com/office/powerpoint/2010/main" val="327983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191D094-C443-4A3A-BC46-C4C342DA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Obróbka cieplna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7F4A467-F763-4FFE-BB7A-EE84D72B1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200" dirty="0"/>
              <a:t>Grzyby wykorzystuje się do sporządzania wielu potraw:</a:t>
            </a:r>
          </a:p>
          <a:p>
            <a:r>
              <a:rPr lang="pl-PL" sz="3200" dirty="0"/>
              <a:t>Gotowanych</a:t>
            </a:r>
          </a:p>
          <a:p>
            <a:r>
              <a:rPr lang="pl-PL" sz="3200" dirty="0"/>
              <a:t>Smażonych</a:t>
            </a:r>
          </a:p>
          <a:p>
            <a:r>
              <a:rPr lang="pl-PL" sz="3200" dirty="0"/>
              <a:t>Duszonych</a:t>
            </a:r>
          </a:p>
          <a:p>
            <a:r>
              <a:rPr lang="pl-PL" sz="3200" dirty="0"/>
              <a:t>Pieczonych</a:t>
            </a:r>
          </a:p>
          <a:p>
            <a:r>
              <a:rPr lang="pl-PL" sz="3200" dirty="0"/>
              <a:t>Zapiekanych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386950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CECFC79-B5EE-4077-A720-2770DDF61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Gotowanie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265CB44-5EBC-4C68-9955-FEEEBAB91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Grzyby suszone</a:t>
            </a:r>
            <a:r>
              <a:rPr lang="pl-PL" sz="2800" dirty="0"/>
              <a:t> gotuje się 1 – 1,5 godz. W tej samej wodzie w której się moczyły. Wywary z grzybów przeznacza się do sporządzania zup i sosów. Ugotowane, posiekane lub zmielone grzyby mogą być składnikiem nadzienia, dodatkiem do zapiekanek, pierogów, uszek, kotletów czy pasztetów</a:t>
            </a:r>
          </a:p>
        </p:txBody>
      </p:sp>
    </p:spTree>
    <p:extLst>
      <p:ext uri="{BB962C8B-B14F-4D97-AF65-F5344CB8AC3E}">
        <p14:creationId xmlns="" xmlns:p14="http://schemas.microsoft.com/office/powerpoint/2010/main" val="379754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0914DF-475B-4DC7-9C19-61E94687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Gotowanie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C87CD9A-DF04-4AFB-92DE-55E20284B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Grzyby świeże </a:t>
            </a:r>
            <a:r>
              <a:rPr lang="pl-PL" sz="3200" dirty="0"/>
              <a:t>gotuje się 40 – 60 minut ( zależności od rodzaju i przeznaczenia), z dodatkiem warzyw i soli. </a:t>
            </a:r>
          </a:p>
          <a:p>
            <a:r>
              <a:rPr lang="pl-PL" sz="3200" b="1" dirty="0"/>
              <a:t>Otrzymane wywary wykorzystuje się do sporządzania zup, sosów, a grzyby pokrojone lub zmielone do farszów i nadzień</a:t>
            </a:r>
          </a:p>
        </p:txBody>
      </p:sp>
    </p:spTree>
    <p:extLst>
      <p:ext uri="{BB962C8B-B14F-4D97-AF65-F5344CB8AC3E}">
        <p14:creationId xmlns="" xmlns:p14="http://schemas.microsoft.com/office/powerpoint/2010/main" val="664447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87</TotalTime>
  <Words>454</Words>
  <Application>Microsoft Office PowerPoint</Application>
  <PresentationFormat>Niestandardowy</PresentationFormat>
  <Paragraphs>43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Galeria</vt:lpstr>
      <vt:lpstr>Grzyby</vt:lpstr>
      <vt:lpstr>Obróbka wstępna  grzyby świeże</vt:lpstr>
      <vt:lpstr>Obróbka wstępna  grzyby suszone</vt:lpstr>
      <vt:lpstr>Grzyby suszone</vt:lpstr>
      <vt:lpstr>Obróbka wstępna         grzyby solone</vt:lpstr>
      <vt:lpstr>Grzyby solone</vt:lpstr>
      <vt:lpstr>Obróbka cieplna</vt:lpstr>
      <vt:lpstr>Gotowanie</vt:lpstr>
      <vt:lpstr>Gotowanie</vt:lpstr>
      <vt:lpstr>smażenie</vt:lpstr>
      <vt:lpstr>Boczniaki soute</vt:lpstr>
      <vt:lpstr>Pieczarki panierowane w bułce tartej</vt:lpstr>
      <vt:lpstr>Grzyby w cieście naleśnikowym</vt:lpstr>
      <vt:lpstr>Duszenie</vt:lpstr>
      <vt:lpstr>pieczenie</vt:lpstr>
      <vt:lpstr>Zapiekanie</vt:lpstr>
      <vt:lpstr>Zastosowanie grzybów do produkcji potraw</vt:lpstr>
      <vt:lpstr>Zastosowanie grzybów w produkcji potraw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Grzyby</dc:title>
  <dc:creator>user</dc:creator>
  <cp:lastModifiedBy>user</cp:lastModifiedBy>
  <cp:revision>11</cp:revision>
  <dcterms:created xsi:type="dcterms:W3CDTF">2020-04-21T20:17:19Z</dcterms:created>
  <dcterms:modified xsi:type="dcterms:W3CDTF">2020-04-21T21:47:35Z</dcterms:modified>
</cp:coreProperties>
</file>