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handoutMasterIdLst>
    <p:handoutMasterId r:id="rId13"/>
  </p:handoutMasterIdLst>
  <p:sldIdLst>
    <p:sldId id="256" r:id="rId3"/>
    <p:sldId id="257" r:id="rId4"/>
    <p:sldId id="268" r:id="rId5"/>
    <p:sldId id="258" r:id="rId6"/>
    <p:sldId id="269" r:id="rId7"/>
    <p:sldId id="270" r:id="rId8"/>
    <p:sldId id="262" r:id="rId9"/>
    <p:sldId id="271" r:id="rId10"/>
    <p:sldId id="272" r:id="rId11"/>
    <p:sldId id="273" r:id="rId12"/>
  </p:sldIdLst>
  <p:sldSz cx="13004800" cy="97536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3190" autoAdjust="0"/>
  </p:normalViewPr>
  <p:slideViewPr>
    <p:cSldViewPr>
      <p:cViewPr varScale="1">
        <p:scale>
          <a:sx n="51" d="100"/>
          <a:sy n="51" d="100"/>
        </p:scale>
        <p:origin x="-1098" y="-108"/>
      </p:cViewPr>
      <p:guideLst>
        <p:guide orient="horz" pos="3027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300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610DC8-12DD-41B3-8514-7C77E0112305}" type="datetimeFigureOut">
              <a:rPr lang="pl-PL"/>
              <a:pPr>
                <a:defRPr/>
              </a:pPr>
              <a:t>2012-11-18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42F903-9F6A-4433-B1E5-4B077EB7ED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6600"/>
            <a:ext cx="13004800" cy="334072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pl-PL" sz="6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sz="8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Filozofowie baroku</a:t>
            </a:r>
            <a:r>
              <a:rPr lang="pl-PL" sz="6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6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7200" dirty="0" smtClean="0">
                <a:solidFill>
                  <a:srgbClr val="92D050"/>
                </a:solidFill>
                <a:latin typeface="Baskerville Old Face" pitchFamily="18" charset="0"/>
                <a:cs typeface="Arial" pitchFamily="34" charset="0"/>
              </a:rPr>
              <a:t>Sentencje</a:t>
            </a:r>
            <a:endParaRPr lang="en-US" sz="7200" dirty="0" smtClean="0">
              <a:solidFill>
                <a:srgbClr val="92D050"/>
              </a:solidFill>
              <a:latin typeface="Baskerville Old Face" pitchFamily="18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8" name="Rectangle 3"/>
          <p:cNvSpPr>
            <a:spLocks/>
          </p:cNvSpPr>
          <p:nvPr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ymbol zastępczy zawartości 5"/>
          <p:cNvSpPr txBox="1">
            <a:spLocks/>
          </p:cNvSpPr>
          <p:nvPr/>
        </p:nvSpPr>
        <p:spPr>
          <a:xfrm>
            <a:off x="1461840" y="1132384"/>
            <a:ext cx="3096344" cy="5256584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pl-PL" sz="32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ial" pitchFamily="34" charset="0"/>
                <a:sym typeface="Gill Sans" charset="0"/>
              </a:rPr>
              <a:t>Jesteśmy jeno kłamstwem, dwoistością,</a:t>
            </a:r>
            <a:r>
              <a:rPr kumimoji="0" lang="pl-PL" sz="32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ial" pitchFamily="34" charset="0"/>
                <a:sym typeface="Gill Sans" charset="0"/>
              </a:rPr>
              <a:t> sprzecznością; kryjemy się </a:t>
            </a:r>
          </a:p>
          <a:p>
            <a:pPr marR="0" lvl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pl-PL" sz="32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ial" pitchFamily="34" charset="0"/>
                <a:sym typeface="Gill Sans" charset="0"/>
              </a:rPr>
              <a:t>i maskujemy sami przed sobą.</a:t>
            </a:r>
          </a:p>
          <a:p>
            <a:pPr marR="0" lvl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endParaRPr kumimoji="0" lang="pl-PL" sz="320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ial" pitchFamily="34" charset="0"/>
              <a:sym typeface="Gill Sans" charset="0"/>
            </a:endParaRPr>
          </a:p>
          <a:p>
            <a:pPr algn="r">
              <a:spcBef>
                <a:spcPts val="0"/>
              </a:spcBef>
              <a:buSzPct val="171000"/>
              <a:defRPr/>
            </a:pPr>
            <a:r>
              <a:rPr lang="pl-PL" sz="2400" dirty="0" smtClean="0">
                <a:latin typeface="Baskerville Old Face" pitchFamily="18" charset="0"/>
                <a:cs typeface="Arial" pitchFamily="34" charset="0"/>
              </a:rPr>
              <a:t>Blaise Pascal</a:t>
            </a:r>
            <a:endParaRPr lang="pl-PL" sz="2400" kern="0" dirty="0" smtClean="0">
              <a:solidFill>
                <a:schemeClr val="tx1"/>
              </a:solidFill>
              <a:latin typeface="Baskerville Old Face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endParaRPr kumimoji="0" lang="pl-PL" sz="36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ial" pitchFamily="34" charset="0"/>
              <a:sym typeface="Gill Sans" charset="0"/>
            </a:endParaRPr>
          </a:p>
        </p:txBody>
      </p:sp>
      <p:pic>
        <p:nvPicPr>
          <p:cNvPr id="6" name="Obraz 5" descr="Caravaggio, Michelangelo_Narcyz_1594-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6255" y="0"/>
            <a:ext cx="7848873" cy="95189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829992" y="86212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Caravaggio 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Narcyz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1594–1596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/>
          <p:cNvSpPr>
            <a:spLocks/>
          </p:cNvSpPr>
          <p:nvPr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5" name="Rectangle 5"/>
          <p:cNvSpPr>
            <a:spLocks/>
          </p:cNvSpPr>
          <p:nvPr/>
        </p:nvSpPr>
        <p:spPr bwMode="auto">
          <a:xfrm>
            <a:off x="9310712" y="1276400"/>
            <a:ext cx="2952328" cy="42484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pPr marL="0" indent="0" eaLnBrk="1" hangingPunct="1">
              <a:buFont typeface="Arial" charset="0"/>
              <a:buNone/>
            </a:pPr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Ja jestem,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ja istnieję;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to jest pewne.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Jak długo jednak? Oczywiście, jak długo myślę.</a:t>
            </a:r>
          </a:p>
          <a:p>
            <a:pPr marL="0" indent="0" eaLnBrk="1" hangingPunct="1">
              <a:buFont typeface="Arial" charset="0"/>
              <a:buNone/>
            </a:pPr>
            <a:endParaRPr lang="pl-PL" sz="2800" dirty="0" smtClean="0">
              <a:solidFill>
                <a:schemeClr val="tx1"/>
              </a:solidFill>
              <a:latin typeface="Baskerville Old Face" pitchFamily="18" charset="0"/>
              <a:cs typeface="Arial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pl-PL" sz="24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Kartezjusz</a:t>
            </a:r>
          </a:p>
          <a:p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Baskerville Old Face" pitchFamily="18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" name="Obraz 6" descr="Steenwijk Harmen, Vanit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05293"/>
            <a:ext cx="8723284" cy="666785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278264" y="81891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Harmen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Steenwijk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i="1" dirty="0" err="1" smtClean="0">
                <a:latin typeface="Arial" pitchFamily="34" charset="0"/>
                <a:cs typeface="Arial" pitchFamily="34" charset="0"/>
              </a:rPr>
              <a:t>Vanitas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1640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/>
          </p:cNvSpPr>
          <p:nvPr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5"/>
          <p:cNvSpPr>
            <a:spLocks/>
          </p:cNvSpPr>
          <p:nvPr/>
        </p:nvSpPr>
        <p:spPr bwMode="auto">
          <a:xfrm>
            <a:off x="741760" y="1204392"/>
            <a:ext cx="2952328" cy="3744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Należy wierzyć jedynie temu, cośmy doskonale poznali i w co nie można wątpić.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3200" dirty="0" smtClean="0">
              <a:solidFill>
                <a:schemeClr val="tx1"/>
              </a:solidFill>
              <a:latin typeface="Baskerville Old Face" pitchFamily="18" charset="0"/>
              <a:cs typeface="Arial" pitchFamily="34" charset="0"/>
            </a:endParaRPr>
          </a:p>
          <a:p>
            <a:pPr algn="r">
              <a:defRPr/>
            </a:pPr>
            <a:r>
              <a:rPr lang="pl-PL" sz="24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Kartezjusz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Vermeer van Delft, Jan, Kobieta z wagą, 1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472" y="-1207"/>
            <a:ext cx="8806656" cy="955852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749872" y="862295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Jan 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Vermeer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i="1" dirty="0" smtClean="0">
                <a:latin typeface="Arial" pitchFamily="34" charset="0"/>
                <a:cs typeface="Arial" pitchFamily="34" charset="0"/>
              </a:rPr>
              <a:t>Kobieta z wagą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, 1663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63500" y="8940800"/>
            <a:ext cx="13119100" cy="812800"/>
            <a:chOff x="-63500" y="8940800"/>
            <a:chExt cx="13119100" cy="812800"/>
          </a:xfrm>
        </p:grpSpPr>
        <p:sp>
          <p:nvSpPr>
            <p:cNvPr id="17410" name="Rectangle 1"/>
            <p:cNvSpPr>
              <a:spLocks/>
            </p:cNvSpPr>
            <p:nvPr/>
          </p:nvSpPr>
          <p:spPr bwMode="auto">
            <a:xfrm>
              <a:off x="-63500" y="9512300"/>
              <a:ext cx="13119100" cy="2413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pl-PL"/>
            </a:p>
          </p:txBody>
        </p:sp>
        <p:pic>
          <p:nvPicPr>
            <p:cNvPr id="174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90400" y="8940800"/>
              <a:ext cx="690563" cy="508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7416" name="Rectangle 8"/>
          <p:cNvSpPr>
            <a:spLocks/>
          </p:cNvSpPr>
          <p:nvPr/>
        </p:nvSpPr>
        <p:spPr bwMode="auto">
          <a:xfrm>
            <a:off x="741760" y="556320"/>
            <a:ext cx="3528392" cy="4752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57200" bIns="0" anchor="ctr"/>
          <a:lstStyle/>
          <a:p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Nie </a:t>
            </a:r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wystarczy mieć sprawny umysł,</a:t>
            </a:r>
          </a:p>
          <a:p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trzeba go jeszcze dobrze używać.</a:t>
            </a:r>
          </a:p>
          <a:p>
            <a:endParaRPr lang="pl-PL" sz="3200" dirty="0" smtClean="0">
              <a:solidFill>
                <a:schemeClr val="tx1"/>
              </a:solidFill>
              <a:latin typeface="Baskerville Old Face" pitchFamily="18" charset="0"/>
              <a:cs typeface="Arial" pitchFamily="34" charset="0"/>
            </a:endParaRPr>
          </a:p>
          <a:p>
            <a:pPr algn="r"/>
            <a:r>
              <a:rPr lang="pl-PL" sz="24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Kartezjusz</a:t>
            </a:r>
            <a:endParaRPr lang="pl-PL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 descr="Rembrandt Harmenszoon van Rijn, Lekcja Anatomii doktora Tulpa, 1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0113" y="1276400"/>
            <a:ext cx="8352927" cy="626886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838104" y="76851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Rembrandt van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Rijn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Lekcja anatomii doktora </a:t>
            </a:r>
            <a:r>
              <a:rPr lang="pl-PL" sz="1800" i="1" dirty="0" err="1" smtClean="0">
                <a:latin typeface="Arial" pitchFamily="34" charset="0"/>
                <a:cs typeface="Arial" pitchFamily="34" charset="0"/>
              </a:rPr>
              <a:t>Tulpa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1632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7798544" y="1132384"/>
            <a:ext cx="3744416" cy="42484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t"/>
          <a:lstStyle/>
          <a:p>
            <a:r>
              <a:rPr lang="pl-PL" sz="3200" dirty="0" smtClean="0">
                <a:latin typeface="Baskerville Old Face" pitchFamily="18" charset="0"/>
                <a:cs typeface="Arial" pitchFamily="34" charset="0"/>
              </a:rPr>
              <a:t>Kto chce jednym spojrzeniem ująć wiele równocześnie przedmiotów, ten żadnego z nich nie widzi wyraźnie.</a:t>
            </a:r>
          </a:p>
          <a:p>
            <a:endParaRPr lang="pl-PL" sz="3200" dirty="0" smtClean="0">
              <a:latin typeface="Baskerville Old Face" pitchFamily="18" charset="0"/>
              <a:cs typeface="Arial" pitchFamily="34" charset="0"/>
            </a:endParaRPr>
          </a:p>
          <a:p>
            <a:pPr algn="r"/>
            <a:r>
              <a:rPr lang="pl-PL" sz="2400" dirty="0" smtClean="0">
                <a:latin typeface="Baskerville Old Face" pitchFamily="18" charset="0"/>
                <a:cs typeface="Arial" pitchFamily="34" charset="0"/>
              </a:rPr>
              <a:t>Kartezjusz</a:t>
            </a:r>
          </a:p>
          <a:p>
            <a:pPr marL="0" indent="0" eaLnBrk="1" hangingPunct="1">
              <a:buFont typeface="Arial" charset="0"/>
              <a:buNone/>
            </a:pPr>
            <a:endParaRPr lang="pl-PL" sz="2400" dirty="0" smtClean="0">
              <a:latin typeface="+mn-lt"/>
              <a:cs typeface="Arial" pitchFamily="34" charset="0"/>
            </a:endParaRPr>
          </a:p>
        </p:txBody>
      </p:sp>
      <p:pic>
        <p:nvPicPr>
          <p:cNvPr id="6" name="Obraz 5" descr="Arcimboldo Giuseppe, Lato, 1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328" y="0"/>
            <a:ext cx="7150472" cy="955728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294488" y="862121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Giuseppe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Arcimboldo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Lato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1563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/>
          </p:cNvSpPr>
          <p:nvPr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7" name="pole tekstowe 13"/>
          <p:cNvSpPr txBox="1">
            <a:spLocks noChangeArrowheads="1"/>
          </p:cNvSpPr>
          <p:nvPr/>
        </p:nvSpPr>
        <p:spPr bwMode="auto">
          <a:xfrm>
            <a:off x="1389832" y="916360"/>
            <a:ext cx="460851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Nie ma nic tak odległego, by było poza naszym zasięgiem, ani nic tak ukrytego, by nie dało się odkryć.</a:t>
            </a:r>
          </a:p>
          <a:p>
            <a:endParaRPr lang="pl-PL" sz="3200" dirty="0" smtClean="0">
              <a:solidFill>
                <a:schemeClr val="tx1"/>
              </a:solidFill>
              <a:latin typeface="Baskerville Old Face" pitchFamily="18" charset="0"/>
              <a:cs typeface="Arial" pitchFamily="34" charset="0"/>
            </a:endParaRPr>
          </a:p>
          <a:p>
            <a:pPr algn="r"/>
            <a:r>
              <a:rPr lang="pl-PL" sz="2400" dirty="0" smtClean="0">
                <a:latin typeface="Baskerville Old Face" pitchFamily="18" charset="0"/>
                <a:cs typeface="Arial" pitchFamily="34" charset="0"/>
              </a:rPr>
              <a:t>Kartezjusz</a:t>
            </a:r>
          </a:p>
          <a:p>
            <a:endParaRPr lang="pl-PL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Rembrandt Harmenszoon van Rijn, The Flayed Ox, 1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376" y="964223"/>
            <a:ext cx="5328592" cy="780100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33848" y="84679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Rembrandt van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Rijn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Rozpłatany wół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1655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"/>
          <p:cNvSpPr>
            <a:spLocks/>
          </p:cNvSpPr>
          <p:nvPr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18" name="pole tekstowe 11"/>
          <p:cNvSpPr txBox="1">
            <a:spLocks noChangeArrowheads="1"/>
          </p:cNvSpPr>
          <p:nvPr/>
        </p:nvSpPr>
        <p:spPr bwMode="auto">
          <a:xfrm>
            <a:off x="669752" y="916360"/>
            <a:ext cx="388843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pl-PL" sz="3200" dirty="0" smtClean="0">
                <a:latin typeface="Baskerville Old Face" pitchFamily="18" charset="0"/>
                <a:cs typeface="Arial" pitchFamily="34" charset="0"/>
              </a:rPr>
              <a:t>Całe nieszczęście ludzi pochodzi z jednej rzeczy, to jest, że nie umieją usiedzieć spokojnie we własnej izbie.</a:t>
            </a:r>
          </a:p>
          <a:p>
            <a:pPr marL="0" indent="0" eaLnBrk="1" hangingPunct="1">
              <a:buFont typeface="Arial" charset="0"/>
              <a:buNone/>
            </a:pPr>
            <a:endParaRPr lang="pl-PL" sz="3200" dirty="0" smtClean="0">
              <a:latin typeface="Baskerville Old Face" pitchFamily="18" charset="0"/>
              <a:cs typeface="Arial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pl-PL" sz="2400" dirty="0" smtClean="0">
                <a:latin typeface="Baskerville Old Face" pitchFamily="18" charset="0"/>
                <a:cs typeface="Arial" pitchFamily="34" charset="0"/>
              </a:rPr>
              <a:t>Blaise Pascal</a:t>
            </a:r>
          </a:p>
        </p:txBody>
      </p:sp>
      <p:pic>
        <p:nvPicPr>
          <p:cNvPr id="6" name="Obraz 5" descr="Hooch Pieter de, Dwóch żołnierzy i kobieta, 1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2827" y="957118"/>
            <a:ext cx="6693239" cy="788012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97744" y="833492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Pieter de Hooch 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Dwóch żołnierzy i kobieta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1660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Symbol zastępczy zawartości 5"/>
          <p:cNvSpPr txBox="1">
            <a:spLocks/>
          </p:cNvSpPr>
          <p:nvPr/>
        </p:nvSpPr>
        <p:spPr>
          <a:xfrm>
            <a:off x="8302601" y="1204392"/>
            <a:ext cx="3168351" cy="2376264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pl-PL" sz="32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ial" pitchFamily="34" charset="0"/>
                <a:sym typeface="Gill Sans" charset="0"/>
              </a:rPr>
              <a:t>Serce ma swoje racje, których rozum nie zna.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endParaRPr kumimoji="0" lang="pl-PL" sz="32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ial" pitchFamily="34" charset="0"/>
              <a:sym typeface="Gill Sans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lang="pl-PL" sz="2400" dirty="0" smtClean="0">
                <a:latin typeface="Baskerville Old Face" pitchFamily="18" charset="0"/>
                <a:cs typeface="Arial" pitchFamily="34" charset="0"/>
              </a:rPr>
              <a:t>Blaise Pascal</a:t>
            </a:r>
            <a:endParaRPr lang="pl-PL" sz="2400" kern="0" dirty="0" smtClean="0">
              <a:solidFill>
                <a:schemeClr val="tx1"/>
              </a:solidFill>
              <a:latin typeface="Baskerville Old Face" pitchFamily="18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endParaRPr kumimoji="0" lang="pl-PL" sz="32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endParaRPr lang="pl-PL" sz="3200" kern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endParaRPr kumimoji="0" lang="pl-PL" sz="32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</p:txBody>
      </p:sp>
      <p:pic>
        <p:nvPicPr>
          <p:cNvPr id="8" name="Obraz 7" descr="Balen, Hendrik van (1575-1632), Alegoria pięciu zmysłó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329" y="-19744"/>
            <a:ext cx="7904859" cy="977334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086576" y="834595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Caravaggio 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Nawrócenie św. Pawła</a:t>
            </a:r>
            <a:br>
              <a:rPr lang="pl-PL" sz="1800" i="1" dirty="0" smtClean="0">
                <a:latin typeface="Arial" pitchFamily="34" charset="0"/>
                <a:cs typeface="Arial" pitchFamily="34" charset="0"/>
              </a:rPr>
            </a:b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w drodze do Damaszku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1600–1601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-63500" y="9512300"/>
            <a:ext cx="13119100" cy="241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400" y="8940800"/>
            <a:ext cx="69056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ymbol zastępczy zawartości 5"/>
          <p:cNvSpPr txBox="1">
            <a:spLocks/>
          </p:cNvSpPr>
          <p:nvPr/>
        </p:nvSpPr>
        <p:spPr>
          <a:xfrm>
            <a:off x="1317824" y="844352"/>
            <a:ext cx="3888432" cy="4608512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pl-PL" sz="32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ial" pitchFamily="34" charset="0"/>
                <a:sym typeface="Gill Sans" charset="0"/>
              </a:rPr>
              <a:t>Cóż za monstrum jest tedy człowiek!</a:t>
            </a:r>
            <a:r>
              <a:rPr kumimoji="0" lang="pl-PL" sz="32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ial" pitchFamily="34" charset="0"/>
                <a:sym typeface="Gill Sans" charset="0"/>
              </a:rPr>
              <a:t> Cóż za osobliwość, co za potwór, co za chaos, co za zbieg sprzeczności,</a:t>
            </a:r>
          </a:p>
          <a:p>
            <a:pPr marR="0" lvl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pl-PL" sz="32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ial" pitchFamily="34" charset="0"/>
                <a:sym typeface="Gill Sans" charset="0"/>
              </a:rPr>
              <a:t>co za dziw!</a:t>
            </a:r>
          </a:p>
          <a:p>
            <a:pPr marR="0" lvl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endParaRPr kumimoji="0" lang="pl-PL" sz="320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ial" pitchFamily="34" charset="0"/>
              <a:sym typeface="Gill Sans" charset="0"/>
            </a:endParaRPr>
          </a:p>
          <a:p>
            <a:pPr algn="r">
              <a:spcBef>
                <a:spcPts val="0"/>
              </a:spcBef>
              <a:buSzPct val="171000"/>
              <a:defRPr/>
            </a:pPr>
            <a:r>
              <a:rPr lang="pl-PL" sz="2400" dirty="0" smtClean="0">
                <a:latin typeface="Baskerville Old Face" pitchFamily="18" charset="0"/>
                <a:cs typeface="Arial" pitchFamily="34" charset="0"/>
              </a:rPr>
              <a:t>Blaise Pascal</a:t>
            </a:r>
            <a:endParaRPr lang="pl-PL" sz="2400" kern="0" dirty="0" smtClean="0">
              <a:solidFill>
                <a:schemeClr val="tx1"/>
              </a:solidFill>
              <a:latin typeface="Baskerville Old Face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endParaRPr kumimoji="0" lang="pl-PL" sz="36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ial" pitchFamily="34" charset="0"/>
              <a:sym typeface="Gill Sans" charset="0"/>
            </a:endParaRPr>
          </a:p>
        </p:txBody>
      </p:sp>
      <p:pic>
        <p:nvPicPr>
          <p:cNvPr id="6" name="Obraz 5" descr="Galileo Galil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6461" y="951250"/>
            <a:ext cx="5614491" cy="781398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53928" y="826291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Peter Paul Rubens 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Adam i Ewa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1599</a:t>
            </a: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1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DBF2E"/>
      </a:accent1>
      <a:accent2>
        <a:srgbClr val="333399"/>
      </a:accent2>
      <a:accent3>
        <a:srgbClr val="FFFFFF"/>
      </a:accent3>
      <a:accent4>
        <a:srgbClr val="000000"/>
      </a:accent4>
      <a:accent5>
        <a:srgbClr val="C5DCAD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DBF2E"/>
      </a:accent1>
      <a:accent2>
        <a:srgbClr val="333399"/>
      </a:accent2>
      <a:accent3>
        <a:srgbClr val="FFFFFF"/>
      </a:accent3>
      <a:accent4>
        <a:srgbClr val="000000"/>
      </a:accent4>
      <a:accent5>
        <a:srgbClr val="C5DC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Pages>0</Pages>
  <Words>237</Words>
  <Characters>0</Characters>
  <Application>Microsoft Office PowerPoint</Application>
  <PresentationFormat>Niestandardowy</PresentationFormat>
  <Lines>0</Lines>
  <Paragraphs>48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Photo - Horizontal</vt:lpstr>
      <vt:lpstr>Title &amp; Bullets</vt:lpstr>
      <vt:lpstr>     Filozofowie baroku Sentencje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Starożytność w kontekście historycznym</dc:title>
  <dc:creator>Magdalena Grabowska</dc:creator>
  <cp:lastModifiedBy>as</cp:lastModifiedBy>
  <cp:revision>125</cp:revision>
  <dcterms:modified xsi:type="dcterms:W3CDTF">2012-11-18T21:39:32Z</dcterms:modified>
</cp:coreProperties>
</file>