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8B5395B-A303-4CD7-A5DF-862DBCF2509B}" type="slidenum">
              <a:rPr lang="pl-PL" smtClean="0">
                <a:solidFill>
                  <a:srgbClr val="94C600"/>
                </a:solidFill>
              </a:rPr>
              <a:pPr/>
              <a:t>‹#›</a:t>
            </a:fld>
            <a:endParaRPr lang="pl-PL">
              <a:solidFill>
                <a:srgbClr val="94C6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741DECB-BCB2-444F-B4EF-B6D2F97F0210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>
              <a:solidFill>
                <a:srgbClr val="94C600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8B5395B-A303-4CD7-A5DF-862DBCF2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Rozkład posiłków w ciągu dnia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Regularność spożywania posiłków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59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5696" y="2636912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0000"/>
                </a:solidFill>
              </a:rPr>
              <a:t>Dziękuję za uwagę</a:t>
            </a:r>
            <a:r>
              <a:rPr lang="pl-PL" sz="7200" dirty="0" smtClean="0"/>
              <a:t>.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34143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980728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prstClr val="black"/>
                </a:solidFill>
              </a:rPr>
              <a:t>Częstość i regularność spożywania posiłków jest ważnym warunkiem zachowania zdrowia oraz zapewniania dobrej kondycji fizycznej i psychicznej.</a:t>
            </a:r>
          </a:p>
          <a:p>
            <a:endParaRPr lang="pl-PL" sz="2400" dirty="0">
              <a:solidFill>
                <a:prstClr val="black"/>
              </a:solidFill>
            </a:endParaRPr>
          </a:p>
          <a:p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liczbie posiłków decyduje</a:t>
            </a:r>
            <a:r>
              <a:rPr lang="pl-PL" sz="2400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>
                <a:solidFill>
                  <a:prstClr val="black"/>
                </a:solidFill>
              </a:rPr>
              <a:t> wiek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>
                <a:solidFill>
                  <a:prstClr val="black"/>
                </a:solidFill>
              </a:rPr>
              <a:t> stan zdrowia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>
                <a:solidFill>
                  <a:prstClr val="black"/>
                </a:solidFill>
              </a:rPr>
              <a:t> rodzaj wykonywanej pracy</a:t>
            </a:r>
          </a:p>
          <a:p>
            <a:r>
              <a:rPr lang="pl-PL" sz="2400" dirty="0">
                <a:solidFill>
                  <a:prstClr val="black"/>
                </a:solidFill>
              </a:rPr>
              <a:t>Dorośli powinni spożywać co najmniej 3 posiłki w ciągu dnia, małe dzieci – 5 posiłków, dzieci starsze i młodzież, osoby starsze i niektórzy chorzy – 4-5 posiłków.</a:t>
            </a:r>
          </a:p>
        </p:txBody>
      </p:sp>
    </p:spTree>
    <p:extLst>
      <p:ext uri="{BB962C8B-B14F-4D97-AF65-F5344CB8AC3E}">
        <p14:creationId xmlns:p14="http://schemas.microsoft.com/office/powerpoint/2010/main" val="181404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1412776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prstClr val="black"/>
                </a:solidFill>
              </a:rPr>
              <a:t>Osoby chorujące na przewlekłe choroby </a:t>
            </a:r>
            <a:r>
              <a:rPr lang="pl-PL" sz="2400" dirty="0" err="1">
                <a:solidFill>
                  <a:prstClr val="black"/>
                </a:solidFill>
              </a:rPr>
              <a:t>dietozależne</a:t>
            </a:r>
            <a:r>
              <a:rPr lang="pl-PL" sz="2400" dirty="0">
                <a:solidFill>
                  <a:prstClr val="black"/>
                </a:solidFill>
              </a:rPr>
              <a:t> (np. cukrzyca, otyłość, nadwaga) zaleca się spożywanie nawet 6 małych posiłków.</a:t>
            </a:r>
          </a:p>
          <a:p>
            <a:r>
              <a:rPr lang="pl-PL" sz="2400" dirty="0">
                <a:solidFill>
                  <a:prstClr val="black"/>
                </a:solidFill>
              </a:rPr>
              <a:t>Przerwy między posiłkami </a:t>
            </a:r>
            <a:r>
              <a:rPr lang="pl-PL" sz="2400" dirty="0">
                <a:solidFill>
                  <a:srgbClr val="FF0000"/>
                </a:solidFill>
              </a:rPr>
              <a:t>nie</a:t>
            </a:r>
            <a:r>
              <a:rPr lang="pl-PL" sz="2400" dirty="0">
                <a:solidFill>
                  <a:prstClr val="black"/>
                </a:solidFill>
              </a:rPr>
              <a:t> powinny być dłuższe niż 4 godz. Zbyt długie przerwy powodują obniżenie stężenia glukozy we krwi. </a:t>
            </a:r>
          </a:p>
          <a:p>
            <a:r>
              <a:rPr lang="pl-PL" sz="2400" dirty="0">
                <a:solidFill>
                  <a:prstClr val="black"/>
                </a:solidFill>
              </a:rPr>
              <a:t>Uczucie głodu zmniejsza  odporność na stres, zdolność koncentracji , pogarsza samopoczucie , zwiększa drażliwość.</a:t>
            </a:r>
          </a:p>
          <a:p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8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764704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prstClr val="black"/>
                </a:solidFill>
              </a:rPr>
              <a:t>Rozkład energii z całodziennej racji pokarmowej  na poszczególne posiłki przy spożyciu różnej ilości                 posiłków w ciągu dnia</a:t>
            </a:r>
            <a:r>
              <a:rPr lang="pl-PL" dirty="0">
                <a:solidFill>
                  <a:prstClr val="black"/>
                </a:solidFill>
              </a:rPr>
              <a:t>.  </a:t>
            </a:r>
          </a:p>
          <a:p>
            <a:pPr algn="ctr"/>
            <a:endParaRPr lang="pl-PL" dirty="0">
              <a:solidFill>
                <a:prstClr val="black"/>
              </a:solidFill>
            </a:endParaRPr>
          </a:p>
          <a:p>
            <a:pPr algn="ctr"/>
            <a:endParaRPr lang="pl-PL" dirty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  <a:p>
            <a:r>
              <a:rPr lang="pl-PL" dirty="0">
                <a:solidFill>
                  <a:prstClr val="black"/>
                </a:solidFill>
              </a:rPr>
              <a:t>.</a:t>
            </a:r>
          </a:p>
          <a:p>
            <a:endParaRPr lang="pl-PL" dirty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62093"/>
              </p:ext>
            </p:extLst>
          </p:nvPr>
        </p:nvGraphicFramePr>
        <p:xfrm>
          <a:off x="539552" y="1897178"/>
          <a:ext cx="806489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8"/>
                <a:gridCol w="2688298"/>
                <a:gridCol w="2688298"/>
              </a:tblGrid>
              <a:tr h="370840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3 posiłki dziennie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4 posiłki dziennie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5 posiłków dziennie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I śniadanie        30-35%</a:t>
                      </a:r>
                    </a:p>
                    <a:p>
                      <a:r>
                        <a:rPr lang="pl-PL" dirty="0" smtClean="0"/>
                        <a:t>Obiad </a:t>
                      </a:r>
                      <a:r>
                        <a:rPr lang="pl-PL" baseline="0" dirty="0" smtClean="0"/>
                        <a:t>               35-40%</a:t>
                      </a:r>
                    </a:p>
                    <a:p>
                      <a:r>
                        <a:rPr lang="pl-PL" baseline="0" dirty="0" smtClean="0"/>
                        <a:t>Kolacja              25-30%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I śniadanie      25-30%</a:t>
                      </a:r>
                    </a:p>
                    <a:p>
                      <a:r>
                        <a:rPr lang="pl-PL" dirty="0" smtClean="0"/>
                        <a:t>II</a:t>
                      </a:r>
                      <a:r>
                        <a:rPr lang="pl-PL" baseline="0" dirty="0" smtClean="0"/>
                        <a:t> śniadanie       5-10%</a:t>
                      </a:r>
                    </a:p>
                    <a:p>
                      <a:r>
                        <a:rPr lang="pl-PL" baseline="0" dirty="0" smtClean="0"/>
                        <a:t>Obiad              35-40%</a:t>
                      </a:r>
                    </a:p>
                    <a:p>
                      <a:r>
                        <a:rPr lang="pl-PL" baseline="0" dirty="0" smtClean="0"/>
                        <a:t>Kolacja            25-30%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I śniadanie </a:t>
                      </a:r>
                      <a:r>
                        <a:rPr lang="pl-PL" baseline="0" dirty="0" smtClean="0"/>
                        <a:t>      25-30%</a:t>
                      </a:r>
                    </a:p>
                    <a:p>
                      <a:r>
                        <a:rPr lang="pl-PL" baseline="0" dirty="0" smtClean="0"/>
                        <a:t>II śniadanie        5-10%</a:t>
                      </a:r>
                    </a:p>
                    <a:p>
                      <a:r>
                        <a:rPr lang="pl-PL" baseline="0" dirty="0" smtClean="0"/>
                        <a:t>Obiad               30-35%</a:t>
                      </a:r>
                    </a:p>
                    <a:p>
                      <a:r>
                        <a:rPr lang="pl-PL" baseline="0" dirty="0" smtClean="0"/>
                        <a:t>Podwieczorek   5-10%</a:t>
                      </a:r>
                    </a:p>
                    <a:p>
                      <a:r>
                        <a:rPr lang="pl-PL" baseline="0" dirty="0" smtClean="0"/>
                        <a:t>Kolacja             15-20%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60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76470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prstClr val="black"/>
              </a:solidFill>
            </a:endParaRPr>
          </a:p>
          <a:p>
            <a:r>
              <a:rPr lang="pl-PL" sz="2400" dirty="0">
                <a:solidFill>
                  <a:prstClr val="black"/>
                </a:solidFill>
              </a:rPr>
              <a:t>Obiad powinien być posiłkiem o najwyższej wartości energetycznej czyli 30-40% całodziennej wartości energetycznej racji pokarmowej</a:t>
            </a:r>
            <a:r>
              <a:rPr lang="pl-PL" dirty="0">
                <a:solidFill>
                  <a:prstClr val="black"/>
                </a:solidFill>
              </a:rPr>
              <a:t>. </a:t>
            </a:r>
          </a:p>
          <a:p>
            <a:r>
              <a:rPr lang="pl-PL" sz="2400" dirty="0">
                <a:solidFill>
                  <a:prstClr val="black"/>
                </a:solidFill>
              </a:rPr>
              <a:t>Należy pamiętać , że śniadanie wbrew ogólnie przyjętym praktykom , powinno być pełnowartościowe i pokrywać 25-35% całodziennego zapotrzebowania. </a:t>
            </a:r>
          </a:p>
          <a:p>
            <a:r>
              <a:rPr lang="pl-PL" sz="2400" dirty="0">
                <a:solidFill>
                  <a:prstClr val="black"/>
                </a:solidFill>
              </a:rPr>
              <a:t>Ogólnie zaleca się aby posiłki nie były zbyt obfite i ciężkostrawne, szczególnie w przypadku małych dzieci, osób starszych i chorych</a:t>
            </a:r>
            <a:r>
              <a:rPr lang="pl-PL" dirty="0">
                <a:solidFill>
                  <a:prstClr val="black"/>
                </a:solidFill>
              </a:rPr>
              <a:t>.</a:t>
            </a:r>
          </a:p>
          <a:p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7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34076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prstClr val="black"/>
                </a:solidFill>
              </a:rPr>
              <a:t>I śniadanie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7" y="1840264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50" y="321297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68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81228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290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19672" y="11967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prstClr val="black"/>
                </a:solidFill>
              </a:rPr>
              <a:t>obiad</a:t>
            </a:r>
          </a:p>
        </p:txBody>
      </p:sp>
    </p:spTree>
    <p:extLst>
      <p:ext uri="{BB962C8B-B14F-4D97-AF65-F5344CB8AC3E}">
        <p14:creationId xmlns:p14="http://schemas.microsoft.com/office/powerpoint/2010/main" val="10771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07704" y="9087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>
                <a:solidFill>
                  <a:prstClr val="black"/>
                </a:solidFill>
              </a:rPr>
              <a:t>Podwieczorek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24" y="3429000"/>
            <a:ext cx="2321372" cy="271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02895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2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002999" y="86807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>
                <a:solidFill>
                  <a:prstClr val="black"/>
                </a:solidFill>
              </a:rPr>
              <a:t>Kolacja</a:t>
            </a:r>
            <a:r>
              <a:rPr lang="pl-PL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092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</TotalTime>
  <Words>269</Words>
  <Application>Microsoft Office PowerPoint</Application>
  <PresentationFormat>Pokaz na ekranie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Energetyczny</vt:lpstr>
      <vt:lpstr>Rozkład posiłków w ciągu dnia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Rozkład posiłków w ciągu dnia</dc:title>
  <dc:creator>Użytkownik systemu Windows</dc:creator>
  <cp:lastModifiedBy>Użytkownik systemu Windows</cp:lastModifiedBy>
  <cp:revision>2</cp:revision>
  <dcterms:created xsi:type="dcterms:W3CDTF">2020-04-27T14:20:00Z</dcterms:created>
  <dcterms:modified xsi:type="dcterms:W3CDTF">2020-04-27T14:28:16Z</dcterms:modified>
</cp:coreProperties>
</file>