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73" r:id="rId14"/>
    <p:sldId id="267" r:id="rId15"/>
    <p:sldId id="268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14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2003E-E365-4630-80BC-6646EDEE7DEA}" type="datetimeFigureOut">
              <a:rPr lang="pl-PL" smtClean="0"/>
              <a:t>21.04.2020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ABB65D-2067-4909-8443-44214E6DEBBD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2003E-E365-4630-80BC-6646EDEE7DEA}" type="datetimeFigureOut">
              <a:rPr lang="pl-PL" smtClean="0"/>
              <a:t>21.04.2020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BB65D-2067-4909-8443-44214E6DEBBD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6ABB65D-2067-4909-8443-44214E6DEBBD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2003E-E365-4630-80BC-6646EDEE7DEA}" type="datetimeFigureOut">
              <a:rPr lang="pl-PL" smtClean="0"/>
              <a:t>21.04.2020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2003E-E365-4630-80BC-6646EDEE7DEA}" type="datetimeFigureOut">
              <a:rPr lang="pl-PL" smtClean="0"/>
              <a:t>21.04.2020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6ABB65D-2067-4909-8443-44214E6DEBBD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2003E-E365-4630-80BC-6646EDEE7DEA}" type="datetimeFigureOut">
              <a:rPr lang="pl-PL" smtClean="0"/>
              <a:t>21.04.2020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ABB65D-2067-4909-8443-44214E6DEBBD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192003E-E365-4630-80BC-6646EDEE7DEA}" type="datetimeFigureOut">
              <a:rPr lang="pl-PL" smtClean="0"/>
              <a:t>21.04.2020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BB65D-2067-4909-8443-44214E6DEBBD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2003E-E365-4630-80BC-6646EDEE7DEA}" type="datetimeFigureOut">
              <a:rPr lang="pl-PL" smtClean="0"/>
              <a:t>21.04.2020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6ABB65D-2067-4909-8443-44214E6DEBBD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2003E-E365-4630-80BC-6646EDEE7DEA}" type="datetimeFigureOut">
              <a:rPr lang="pl-PL" smtClean="0"/>
              <a:t>21.04.2020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6ABB65D-2067-4909-8443-44214E6DEBB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2003E-E365-4630-80BC-6646EDEE7DEA}" type="datetimeFigureOut">
              <a:rPr lang="pl-PL" smtClean="0"/>
              <a:t>21.04.2020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ABB65D-2067-4909-8443-44214E6DEBB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ABB65D-2067-4909-8443-44214E6DEBBD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2003E-E365-4630-80BC-6646EDEE7DEA}" type="datetimeFigureOut">
              <a:rPr lang="pl-PL" smtClean="0"/>
              <a:t>21.04.2020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6ABB65D-2067-4909-8443-44214E6DEBBD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192003E-E365-4630-80BC-6646EDEE7DEA}" type="datetimeFigureOut">
              <a:rPr lang="pl-PL" smtClean="0"/>
              <a:t>21.04.2020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192003E-E365-4630-80BC-6646EDEE7DEA}" type="datetimeFigureOut">
              <a:rPr lang="pl-PL" smtClean="0"/>
              <a:t>21.04.2020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ABB65D-2067-4909-8443-44214E6DEBBD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„W Galerii Trietiakowskiej”</a:t>
            </a:r>
          </a:p>
        </p:txBody>
      </p:sp>
      <p:pic>
        <p:nvPicPr>
          <p:cNvPr id="4" name="Obraz 3" descr="240px-Tretyakovskaya_galle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714620"/>
            <a:ext cx="4786346" cy="3500462"/>
          </a:xfrm>
          <a:prstGeom prst="rect">
            <a:avLst/>
          </a:prstGeom>
        </p:spPr>
      </p:pic>
      <p:pic>
        <p:nvPicPr>
          <p:cNvPr id="6" name="Obraz 5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91275">
            <a:off x="5200055" y="3432377"/>
            <a:ext cx="3098613" cy="196581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/>
              <a:t>,,Что </a:t>
            </a:r>
            <a:r>
              <a:rPr lang="pl-PL" i="1" dirty="0" err="1"/>
              <a:t>есть</a:t>
            </a:r>
            <a:r>
              <a:rPr lang="pl-PL" i="1" dirty="0"/>
              <a:t> </a:t>
            </a:r>
            <a:r>
              <a:rPr lang="pl-PL" i="1" dirty="0" err="1"/>
              <a:t>истина</a:t>
            </a:r>
            <a:r>
              <a:rPr lang="pl-PL" i="1" dirty="0"/>
              <a:t>?’’</a:t>
            </a:r>
            <a:endParaRPr lang="pl-PL" dirty="0"/>
          </a:p>
        </p:txBody>
      </p:sp>
      <p:pic>
        <p:nvPicPr>
          <p:cNvPr id="5" name="Symbol zastępczy zawartości 4" descr="177px-What_is_truth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1714488"/>
            <a:ext cx="3429024" cy="4500593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b="1" i="1" dirty="0"/>
              <a:t>„Cóż to jest prawda?” Chrystus przed Piłatem</a:t>
            </a:r>
            <a:r>
              <a:rPr lang="pl-PL" dirty="0"/>
              <a:t> – obraz Nikołaja Gaya namalowany w 1890.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i="1" dirty="0">
                <a:cs typeface="Arial" pitchFamily="34" charset="0"/>
              </a:rPr>
              <a:t>,,Kaprea za Tyberiusza’’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sz="2400" b="1" dirty="0">
                <a:cs typeface="Arial" pitchFamily="34" charset="0"/>
              </a:rPr>
              <a:t>Za Tyberiusza na Capri</a:t>
            </a:r>
            <a:r>
              <a:rPr lang="pl-PL" sz="2400" dirty="0">
                <a:cs typeface="Arial" pitchFamily="34" charset="0"/>
              </a:rPr>
              <a:t> (</a:t>
            </a:r>
            <a:r>
              <a:rPr lang="pl-PL" sz="2400" i="1" dirty="0">
                <a:cs typeface="Arial" pitchFamily="34" charset="0"/>
              </a:rPr>
              <a:t>Kaprea za Tyberiusza</a:t>
            </a:r>
            <a:r>
              <a:rPr lang="pl-PL" sz="2400" dirty="0">
                <a:cs typeface="Arial" pitchFamily="34" charset="0"/>
              </a:rPr>
              <a:t>) – obraz olejny polskiego malarza akademickiego Henryka Siemiradzkiego z 1881 roku.</a:t>
            </a:r>
          </a:p>
          <a:p>
            <a:r>
              <a:rPr lang="pl-PL" sz="2100" dirty="0">
                <a:cs typeface="Arial" pitchFamily="34" charset="0"/>
              </a:rPr>
              <a:t>Temat obrazu nawiązuje do </a:t>
            </a:r>
            <a:r>
              <a:rPr lang="pl-PL" sz="2100" i="1" dirty="0">
                <a:cs typeface="Arial" pitchFamily="34" charset="0"/>
              </a:rPr>
              <a:t>Żywotów cezarów</a:t>
            </a:r>
            <a:r>
              <a:rPr lang="pl-PL" sz="2100" dirty="0">
                <a:cs typeface="Arial" pitchFamily="34" charset="0"/>
              </a:rPr>
              <a:t> Swetoniusza:</a:t>
            </a:r>
          </a:p>
          <a:p>
            <a:r>
              <a:rPr lang="pl-PL" sz="2100" dirty="0">
                <a:latin typeface="Bodoni MT Condensed" pitchFamily="18" charset="0"/>
              </a:rPr>
              <a:t>,,Dziś jeszcze pokazują miejsce jego katowni na Kapri, skąd skazańców po długich i wymyślnych męczarniach kazał w swej obecności zrzucać do morza’’</a:t>
            </a:r>
          </a:p>
          <a:p>
            <a:endParaRPr lang="pl-PL" dirty="0"/>
          </a:p>
        </p:txBody>
      </p:sp>
      <p:pic>
        <p:nvPicPr>
          <p:cNvPr id="7" name="Obraz 6" descr="1881_Orgie_zu_Zeiten_des_Tiberius_anagor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3786190"/>
            <a:ext cx="4286280" cy="271464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/>
              <a:t>,,Утро в </a:t>
            </a:r>
            <a:r>
              <a:rPr lang="pl-PL" i="1" dirty="0" err="1"/>
              <a:t>сосновом</a:t>
            </a:r>
            <a:r>
              <a:rPr lang="pl-PL" i="1" dirty="0"/>
              <a:t> </a:t>
            </a:r>
            <a:r>
              <a:rPr lang="pl-PL" i="1" dirty="0" err="1"/>
              <a:t>лесу</a:t>
            </a:r>
            <a:r>
              <a:rPr lang="pl-PL" i="1" dirty="0"/>
              <a:t>’’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b="1" i="1" dirty="0"/>
              <a:t>Poranek w sosnowym lesie</a:t>
            </a:r>
            <a:r>
              <a:rPr lang="pl-PL" dirty="0"/>
              <a:t>– obraz Iwana Szyszkina namalowany przy współudziale Konstantina Sawickiego w 1889.</a:t>
            </a:r>
          </a:p>
        </p:txBody>
      </p:sp>
      <p:pic>
        <p:nvPicPr>
          <p:cNvPr id="4" name="Obraz 3" descr="Utro_v_sosnovom_les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2928934"/>
            <a:ext cx="4381520" cy="317819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,,</a:t>
            </a:r>
            <a:r>
              <a:rPr lang="az-Cyrl-AZ" dirty="0"/>
              <a:t>Девочка с персиками</a:t>
            </a:r>
            <a:r>
              <a:rPr lang="pl-PL" dirty="0"/>
              <a:t>’’</a:t>
            </a:r>
          </a:p>
        </p:txBody>
      </p:sp>
      <p:pic>
        <p:nvPicPr>
          <p:cNvPr id="12" name="Symbol zastępczy zawartości 11" descr="212px-Walentin_Alexandrowitsch_Serow_Girl_with_Peache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1714488"/>
            <a:ext cx="3429023" cy="3857652"/>
          </a:xfrm>
        </p:spPr>
      </p:pic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/>
              <a:t>Dziewczyna z brzoskwiniami</a:t>
            </a:r>
            <a:r>
              <a:rPr lang="pl-PL" dirty="0"/>
              <a:t>– obraz malarza rosyjskiego Walentina Sierowa. Dzieło powstało w 1887 roku. Znajduje się w Galerii </a:t>
            </a:r>
            <a:r>
              <a:rPr lang="pl-PL" dirty="0" err="1"/>
              <a:t>Tretiakowskiej</a:t>
            </a:r>
            <a:r>
              <a:rPr lang="pl-PL" dirty="0"/>
              <a:t>. Na obrazie jest przedstawiona dwunastoletnia córka mecenasa </a:t>
            </a:r>
            <a:r>
              <a:rPr lang="pl-PL" dirty="0" err="1"/>
              <a:t>Sawwy</a:t>
            </a:r>
            <a:r>
              <a:rPr lang="pl-PL" dirty="0"/>
              <a:t> </a:t>
            </a:r>
            <a:r>
              <a:rPr lang="pl-PL" dirty="0" err="1"/>
              <a:t>Iwanowicza</a:t>
            </a:r>
            <a:r>
              <a:rPr lang="pl-PL" dirty="0"/>
              <a:t> </a:t>
            </a:r>
            <a:r>
              <a:rPr lang="pl-PL" dirty="0" err="1"/>
              <a:t>Mamontowa</a:t>
            </a:r>
            <a:r>
              <a:rPr lang="pl-PL" dirty="0"/>
              <a:t> – Wiera.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/>
              <a:t>,,Март’’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b="1" i="1" dirty="0"/>
              <a:t>Marzec</a:t>
            </a:r>
            <a:r>
              <a:rPr lang="pl-PL" dirty="0"/>
              <a:t> – obraz Izaaka </a:t>
            </a:r>
            <a:r>
              <a:rPr lang="pl-PL" dirty="0" err="1"/>
              <a:t>Lewitana</a:t>
            </a:r>
            <a:r>
              <a:rPr lang="pl-PL" dirty="0"/>
              <a:t> namalowany w 1895.</a:t>
            </a:r>
          </a:p>
        </p:txBody>
      </p:sp>
      <p:pic>
        <p:nvPicPr>
          <p:cNvPr id="4" name="Obraz 3" descr="240px-Mart_levit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2285992"/>
            <a:ext cx="4786347" cy="378621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/>
              <a:t>,,Весна. </a:t>
            </a:r>
            <a:r>
              <a:rPr lang="pl-PL" i="1" dirty="0" err="1"/>
              <a:t>Большая</a:t>
            </a:r>
            <a:r>
              <a:rPr lang="pl-PL" i="1" dirty="0"/>
              <a:t> </a:t>
            </a:r>
            <a:r>
              <a:rPr lang="pl-PL" i="1" dirty="0" err="1"/>
              <a:t>вода</a:t>
            </a:r>
            <a:r>
              <a:rPr lang="pl-PL" i="1" dirty="0"/>
              <a:t>’’</a:t>
            </a:r>
            <a:endParaRPr lang="pl-PL" dirty="0"/>
          </a:p>
        </p:txBody>
      </p:sp>
      <p:pic>
        <p:nvPicPr>
          <p:cNvPr id="5" name="Symbol zastępczy zawartości 4" descr="204px-Levitan_vesna_bolsh_vod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1928802"/>
            <a:ext cx="3571900" cy="4000528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b="1" i="1" dirty="0"/>
              <a:t>Wiosna. Wielka woda</a:t>
            </a:r>
            <a:r>
              <a:rPr lang="pl-PL" dirty="0"/>
              <a:t> ( </a:t>
            </a:r>
            <a:r>
              <a:rPr lang="pl-PL" i="1" dirty="0"/>
              <a:t>Весна. </a:t>
            </a:r>
            <a:r>
              <a:rPr lang="pl-PL" i="1" dirty="0" err="1"/>
              <a:t>Большая</a:t>
            </a:r>
            <a:r>
              <a:rPr lang="pl-PL" i="1" dirty="0"/>
              <a:t> </a:t>
            </a:r>
            <a:r>
              <a:rPr lang="pl-PL" i="1" dirty="0" err="1"/>
              <a:t>вода</a:t>
            </a:r>
            <a:r>
              <a:rPr lang="pl-PL" dirty="0"/>
              <a:t>) – obraz Izaaka </a:t>
            </a:r>
            <a:r>
              <a:rPr lang="pl-PL" dirty="0" err="1"/>
              <a:t>Lewitana</a:t>
            </a:r>
            <a:r>
              <a:rPr lang="pl-PL" dirty="0"/>
              <a:t> namalowany w 1897.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,,Апофеоз </a:t>
            </a:r>
            <a:r>
              <a:rPr lang="pl-PL" dirty="0" err="1"/>
              <a:t>войны</a:t>
            </a:r>
            <a:r>
              <a:rPr lang="pl-PL" dirty="0"/>
              <a:t>’’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b="1" dirty="0"/>
              <a:t>Apoteoza wojny</a:t>
            </a:r>
            <a:r>
              <a:rPr lang="pl-PL" dirty="0"/>
              <a:t> ( Апофеоз </a:t>
            </a:r>
            <a:r>
              <a:rPr lang="pl-PL" dirty="0" err="1"/>
              <a:t>войны</a:t>
            </a:r>
            <a:r>
              <a:rPr lang="pl-PL" dirty="0"/>
              <a:t>, </a:t>
            </a:r>
            <a:r>
              <a:rPr lang="pl-PL" i="1" dirty="0" err="1"/>
              <a:t>Apofieoz</a:t>
            </a:r>
            <a:r>
              <a:rPr lang="pl-PL" i="1" dirty="0"/>
              <a:t> wojny</a:t>
            </a:r>
            <a:r>
              <a:rPr lang="pl-PL" dirty="0"/>
              <a:t>) – obraz Wasilija </a:t>
            </a:r>
            <a:r>
              <a:rPr lang="pl-PL" dirty="0" err="1"/>
              <a:t>Wierieszczagina</a:t>
            </a:r>
            <a:r>
              <a:rPr lang="pl-PL" dirty="0"/>
              <a:t>, powstały w 1871.</a:t>
            </a:r>
          </a:p>
        </p:txBody>
      </p:sp>
      <p:pic>
        <p:nvPicPr>
          <p:cNvPr id="7" name="Obraz 6" descr="Apotheos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2643182"/>
            <a:ext cx="4572032" cy="340044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/>
              <a:t>,,</a:t>
            </a:r>
            <a:r>
              <a:rPr lang="az-Cyrl-AZ" i="1" dirty="0"/>
              <a:t>После побоища Игоря Святославовича с половцами</a:t>
            </a:r>
            <a:r>
              <a:rPr lang="pl-PL" i="1" dirty="0"/>
              <a:t>’’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b="1" i="1" dirty="0"/>
              <a:t>Po bitwie Igora </a:t>
            </a:r>
            <a:r>
              <a:rPr lang="pl-PL" b="1" i="1" dirty="0" err="1"/>
              <a:t>Światosławowicza</a:t>
            </a:r>
            <a:r>
              <a:rPr lang="pl-PL" b="1" i="1" dirty="0"/>
              <a:t> z Połowcami</a:t>
            </a:r>
            <a:r>
              <a:rPr lang="az-Cyrl-AZ" dirty="0"/>
              <a:t>– </a:t>
            </a:r>
            <a:r>
              <a:rPr lang="pl-PL" dirty="0"/>
              <a:t>obraz Wiktora </a:t>
            </a:r>
            <a:r>
              <a:rPr lang="pl-PL" dirty="0" err="1"/>
              <a:t>Wasniecowa</a:t>
            </a:r>
            <a:r>
              <a:rPr lang="pl-PL" dirty="0"/>
              <a:t> z 1880.</a:t>
            </a:r>
          </a:p>
        </p:txBody>
      </p:sp>
      <p:pic>
        <p:nvPicPr>
          <p:cNvPr id="4" name="Obraz 3" descr="240px-Igorsvya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2928934"/>
            <a:ext cx="4143404" cy="285752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/>
              <a:t>,,</a:t>
            </a:r>
            <a:r>
              <a:rPr lang="az-Cyrl-AZ" i="1" dirty="0"/>
              <a:t>Иван Грозный и сын его Иван. 16 ноября 1581 года</a:t>
            </a:r>
            <a:r>
              <a:rPr lang="pl-PL" i="1" dirty="0"/>
              <a:t>’’</a:t>
            </a:r>
            <a:endParaRPr lang="pl-PL" dirty="0"/>
          </a:p>
        </p:txBody>
      </p:sp>
      <p:sp>
        <p:nvSpPr>
          <p:cNvPr id="10" name="Symbol zastępczy zawartości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b="1" dirty="0"/>
              <a:t>Car Iwan Groźny i jego syn Iwan 16 listopada 1581 roku</a:t>
            </a:r>
            <a:r>
              <a:rPr lang="pl-PL" dirty="0"/>
              <a:t> </a:t>
            </a:r>
            <a:r>
              <a:rPr lang="az-Cyrl-AZ" dirty="0"/>
              <a:t>– </a:t>
            </a:r>
            <a:r>
              <a:rPr lang="pl-PL" dirty="0"/>
              <a:t>obraz Ilji Riepina z 1885.</a:t>
            </a:r>
          </a:p>
        </p:txBody>
      </p:sp>
      <p:pic>
        <p:nvPicPr>
          <p:cNvPr id="12" name="Symbol zastępczy zawartości 11" descr="240px-Iván_el_Terrible_y_su_hijo,_por_Iliá_Repin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2643174" y="2500306"/>
            <a:ext cx="4000528" cy="371475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Третьяковская галерея</a:t>
            </a:r>
            <a:endParaRPr lang="pl-PL" i="1" dirty="0">
              <a:latin typeface="Bodoni MT Poster Compressed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b="1" dirty="0"/>
              <a:t>Galeria </a:t>
            </a:r>
            <a:r>
              <a:rPr lang="pl-PL" b="1" dirty="0" err="1"/>
              <a:t>Tretiakowska</a:t>
            </a:r>
            <a:r>
              <a:rPr lang="pl-PL" dirty="0"/>
              <a:t>, ros. </a:t>
            </a:r>
            <a:r>
              <a:rPr lang="pl-PL" i="1" dirty="0" err="1"/>
              <a:t>Государственная</a:t>
            </a:r>
            <a:r>
              <a:rPr lang="pl-PL" i="1" dirty="0"/>
              <a:t> </a:t>
            </a:r>
            <a:r>
              <a:rPr lang="pl-PL" i="1" dirty="0" err="1"/>
              <a:t>Третьяковская</a:t>
            </a:r>
            <a:r>
              <a:rPr lang="pl-PL" i="1" dirty="0"/>
              <a:t> </a:t>
            </a:r>
            <a:r>
              <a:rPr lang="pl-PL" i="1" dirty="0" err="1"/>
              <a:t>галерея</a:t>
            </a:r>
            <a:r>
              <a:rPr lang="pl-PL" dirty="0"/>
              <a:t>, potocznie: </a:t>
            </a:r>
            <a:r>
              <a:rPr lang="pl-PL" dirty="0" err="1"/>
              <a:t>Tretiakowka</a:t>
            </a:r>
            <a:r>
              <a:rPr lang="pl-PL" dirty="0"/>
              <a:t> (</a:t>
            </a:r>
            <a:r>
              <a:rPr lang="pl-PL" dirty="0" err="1"/>
              <a:t>Третьяковка</a:t>
            </a:r>
            <a:r>
              <a:rPr lang="pl-PL" dirty="0"/>
              <a:t>) – muzeum sztuk plastycznych w </a:t>
            </a:r>
            <a:r>
              <a:rPr lang="pl-PL" u="sng" dirty="0"/>
              <a:t>Moskwie</a:t>
            </a:r>
            <a:r>
              <a:rPr lang="pl-PL" dirty="0"/>
              <a:t>, założone w 1856 roku przez kupca </a:t>
            </a:r>
            <a:r>
              <a:rPr lang="pl-PL" i="1" dirty="0"/>
              <a:t>Pawła </a:t>
            </a:r>
            <a:r>
              <a:rPr lang="pl-PL" i="1" dirty="0" err="1"/>
              <a:t>Trietjakowa</a:t>
            </a:r>
            <a:r>
              <a:rPr lang="pl-PL" dirty="0"/>
              <a:t>, gromadząca obecnie jedną z największych i najbardziej znaczących w świecie kolekcji dzieł rosyjskich sztuk pięknych (głównie malarstwo).</a:t>
            </a:r>
          </a:p>
        </p:txBody>
      </p:sp>
      <p:pic>
        <p:nvPicPr>
          <p:cNvPr id="7" name="Symbol zastępczy zawartości 6" descr="imag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86380" y="4071942"/>
            <a:ext cx="3286148" cy="2214578"/>
          </a:xfrm>
        </p:spPr>
      </p:pic>
      <p:pic>
        <p:nvPicPr>
          <p:cNvPr id="5" name="Obraz 4" descr="pobran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1571612"/>
            <a:ext cx="3357586" cy="221457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/>
              <a:t>,,Дама в </a:t>
            </a:r>
            <a:r>
              <a:rPr lang="pl-PL" i="1" dirty="0" err="1"/>
              <a:t>голубом</a:t>
            </a:r>
            <a:r>
              <a:rPr lang="pl-PL" i="1" dirty="0"/>
              <a:t>’’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b="1" i="1" dirty="0"/>
              <a:t>Dama w niebieskiej sukni</a:t>
            </a:r>
            <a:r>
              <a:rPr lang="pl-PL" dirty="0"/>
              <a:t> -obraz Konstantina </a:t>
            </a:r>
            <a:r>
              <a:rPr lang="pl-PL" dirty="0" err="1"/>
              <a:t>Somowa</a:t>
            </a:r>
            <a:r>
              <a:rPr lang="pl-PL" dirty="0"/>
              <a:t> namalowany w latach 1897-1900. W literaturze znany jest również jako </a:t>
            </a:r>
            <a:r>
              <a:rPr lang="pl-PL" i="1" dirty="0"/>
              <a:t>Portret </a:t>
            </a:r>
            <a:r>
              <a:rPr lang="pl-PL" i="1" dirty="0" err="1"/>
              <a:t>Jelizawiety</a:t>
            </a:r>
            <a:r>
              <a:rPr lang="pl-PL" i="1" dirty="0"/>
              <a:t> </a:t>
            </a:r>
            <a:r>
              <a:rPr lang="pl-PL" i="1" dirty="0" err="1"/>
              <a:t>Martynowej</a:t>
            </a:r>
            <a:endParaRPr lang="pl-PL" dirty="0"/>
          </a:p>
        </p:txBody>
      </p:sp>
      <p:pic>
        <p:nvPicPr>
          <p:cNvPr id="7" name="Symbol zastępczy zawartości 6" descr="240px-Somov_Lady_in_blue_1897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628" y="1500174"/>
            <a:ext cx="3857652" cy="428628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/>
              <a:t>,,</a:t>
            </a:r>
            <a:r>
              <a:rPr lang="az-Cyrl-AZ" i="1" dirty="0"/>
              <a:t>Большевик</a:t>
            </a:r>
            <a:r>
              <a:rPr lang="pl-PL" i="1" dirty="0"/>
              <a:t>’’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b="1" i="1" dirty="0"/>
              <a:t>Bolszewik</a:t>
            </a:r>
            <a:r>
              <a:rPr lang="pl-PL" dirty="0"/>
              <a:t> (</a:t>
            </a:r>
            <a:r>
              <a:rPr lang="pl-PL" dirty="0" err="1"/>
              <a:t>oryg</a:t>
            </a:r>
            <a:r>
              <a:rPr lang="pl-PL" dirty="0"/>
              <a:t>. ros. </a:t>
            </a:r>
            <a:r>
              <a:rPr lang="az-Cyrl-AZ" i="1" dirty="0"/>
              <a:t>Большевик</a:t>
            </a:r>
            <a:r>
              <a:rPr lang="az-Cyrl-AZ" dirty="0"/>
              <a:t>) – </a:t>
            </a:r>
            <a:r>
              <a:rPr lang="pl-PL" dirty="0"/>
              <a:t>obraz Borysa </a:t>
            </a:r>
            <a:r>
              <a:rPr lang="pl-PL" dirty="0" err="1"/>
              <a:t>Kustodijewa</a:t>
            </a:r>
            <a:r>
              <a:rPr lang="pl-PL" dirty="0"/>
              <a:t> namalowany w 1920.</a:t>
            </a:r>
          </a:p>
        </p:txBody>
      </p:sp>
      <p:pic>
        <p:nvPicPr>
          <p:cNvPr id="8" name="Obraz 7" descr="Kustodiyev_bolshevi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2590800"/>
            <a:ext cx="3571900" cy="355284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,,Явление </a:t>
            </a:r>
            <a:r>
              <a:rPr lang="pl-PL" dirty="0" err="1"/>
              <a:t>Христа</a:t>
            </a:r>
            <a:r>
              <a:rPr lang="pl-PL" dirty="0"/>
              <a:t> </a:t>
            </a:r>
            <a:r>
              <a:rPr lang="pl-PL" dirty="0" err="1"/>
              <a:t>народу</a:t>
            </a:r>
            <a:r>
              <a:rPr lang="pl-PL" dirty="0"/>
              <a:t>’’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b="1" dirty="0"/>
              <a:t>Chrystus ukazuje się ludowi</a:t>
            </a:r>
            <a:r>
              <a:rPr lang="pl-PL" dirty="0"/>
              <a:t> – obraz Aleksandra Iwanowa malowany z przerwami w latach 1837–1857.</a:t>
            </a:r>
          </a:p>
        </p:txBody>
      </p:sp>
      <p:pic>
        <p:nvPicPr>
          <p:cNvPr id="4" name="Obraz 3" descr="Aleksander_Ivanov_-_The_Apparition_of_Christ_to_the_People_(PR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2857496"/>
            <a:ext cx="4357718" cy="320359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,,Taniec wśród mieczów’’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b="1" dirty="0"/>
              <a:t>Taniec wśród mieczów</a:t>
            </a:r>
            <a:r>
              <a:rPr lang="pl-PL" dirty="0"/>
              <a:t> – obraz olejny polskiego malarza akademickiego Henryka Siemiradzkiego.</a:t>
            </a:r>
          </a:p>
        </p:txBody>
      </p:sp>
      <p:pic>
        <p:nvPicPr>
          <p:cNvPr id="4" name="Obraz 3" descr="240px-1881_Siemiradzki_Tanz_der_Schwerter_anagor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2786058"/>
            <a:ext cx="5000660" cy="309564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/>
              <a:t>,,На </a:t>
            </a:r>
            <a:r>
              <a:rPr lang="pl-PL" i="1" dirty="0" err="1"/>
              <a:t>Руси</a:t>
            </a:r>
            <a:r>
              <a:rPr lang="pl-PL" i="1" dirty="0"/>
              <a:t>’’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b="1" i="1" dirty="0"/>
              <a:t>Na Rusi</a:t>
            </a:r>
            <a:r>
              <a:rPr lang="pl-PL" dirty="0"/>
              <a:t> (</a:t>
            </a:r>
            <a:r>
              <a:rPr lang="pl-PL" dirty="0" err="1"/>
              <a:t>oryg</a:t>
            </a:r>
            <a:r>
              <a:rPr lang="pl-PL" dirty="0"/>
              <a:t>. ros. </a:t>
            </a:r>
            <a:r>
              <a:rPr lang="pl-PL" i="1" dirty="0"/>
              <a:t>На </a:t>
            </a:r>
            <a:r>
              <a:rPr lang="pl-PL" i="1" dirty="0" err="1"/>
              <a:t>Руси</a:t>
            </a:r>
            <a:r>
              <a:rPr lang="pl-PL" dirty="0"/>
              <a:t>), podtytuł: </a:t>
            </a:r>
            <a:r>
              <a:rPr lang="pl-PL" i="1" dirty="0"/>
              <a:t>Dusza narodu</a:t>
            </a:r>
            <a:r>
              <a:rPr lang="pl-PL" dirty="0"/>
              <a:t> (</a:t>
            </a:r>
            <a:r>
              <a:rPr lang="pl-PL" dirty="0" err="1"/>
              <a:t>oryg</a:t>
            </a:r>
            <a:r>
              <a:rPr lang="pl-PL" dirty="0"/>
              <a:t>. ros. </a:t>
            </a:r>
            <a:r>
              <a:rPr lang="pl-PL" i="1" dirty="0" err="1"/>
              <a:t>Душа</a:t>
            </a:r>
            <a:r>
              <a:rPr lang="pl-PL" i="1" dirty="0"/>
              <a:t> </a:t>
            </a:r>
            <a:r>
              <a:rPr lang="pl-PL" i="1" dirty="0" err="1"/>
              <a:t>народа</a:t>
            </a:r>
            <a:r>
              <a:rPr lang="pl-PL" dirty="0"/>
              <a:t>) – obraz Michaiła </a:t>
            </a:r>
            <a:r>
              <a:rPr lang="pl-PL" dirty="0" err="1"/>
              <a:t>Niestierowa</a:t>
            </a:r>
            <a:r>
              <a:rPr lang="pl-PL" dirty="0"/>
              <a:t> powstały w latach 1914–1916.</a:t>
            </a:r>
          </a:p>
        </p:txBody>
      </p:sp>
      <p:pic>
        <p:nvPicPr>
          <p:cNvPr id="4" name="Obraz 3" descr="240px-NesterovMV_NaRusi206x483GT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3143248"/>
            <a:ext cx="3857652" cy="256382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/>
              <a:t>,,Христос в </a:t>
            </a:r>
            <a:r>
              <a:rPr lang="pl-PL" i="1" dirty="0" err="1"/>
              <a:t>пустыне</a:t>
            </a:r>
            <a:r>
              <a:rPr lang="pl-PL" i="1" dirty="0"/>
              <a:t> ’’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Chrystus na pustyni</a:t>
            </a:r>
            <a:r>
              <a:rPr lang="pl-PL" dirty="0"/>
              <a:t> (ros. </a:t>
            </a:r>
            <a:r>
              <a:rPr lang="pl-PL" i="1" dirty="0"/>
              <a:t>Христос в </a:t>
            </a:r>
            <a:r>
              <a:rPr lang="pl-PL" i="1" dirty="0" err="1"/>
              <a:t>пустыне</a:t>
            </a:r>
            <a:r>
              <a:rPr lang="pl-PL" dirty="0"/>
              <a:t>) – obraz dziewiętnastowiecznego rosyjskiego malarza Iwana </a:t>
            </a:r>
            <a:r>
              <a:rPr lang="pl-PL" dirty="0" err="1"/>
              <a:t>Kramskoja</a:t>
            </a:r>
            <a:r>
              <a:rPr lang="pl-PL" dirty="0"/>
              <a:t>. Zaliczającego się do grupy </a:t>
            </a:r>
            <a:r>
              <a:rPr lang="pl-PL" dirty="0" err="1"/>
              <a:t>Pieriedwiżników</a:t>
            </a:r>
            <a:r>
              <a:rPr lang="pl-PL" dirty="0"/>
              <a:t>, do której należeli między innymi Ilja Riepin, Isaak </a:t>
            </a:r>
            <a:r>
              <a:rPr lang="pl-PL" dirty="0" err="1"/>
              <a:t>Lewitan</a:t>
            </a:r>
            <a:r>
              <a:rPr lang="pl-PL" dirty="0"/>
              <a:t> i Iwan Szyszkin..</a:t>
            </a:r>
          </a:p>
          <a:p>
            <a:endParaRPr lang="pl-PL" dirty="0"/>
          </a:p>
        </p:txBody>
      </p:sp>
      <p:pic>
        <p:nvPicPr>
          <p:cNvPr id="7" name="Symbol zastępczy zawartości 6" descr="240px-Kramskoi_Christ_dans_le_désert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7752" y="2000240"/>
            <a:ext cx="3714776" cy="371477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/>
              <a:t>,,Видение </a:t>
            </a:r>
            <a:r>
              <a:rPr lang="pl-PL" i="1" dirty="0" err="1"/>
              <a:t>отроку</a:t>
            </a:r>
            <a:r>
              <a:rPr lang="pl-PL" i="1" dirty="0"/>
              <a:t> </a:t>
            </a:r>
            <a:r>
              <a:rPr lang="pl-PL" i="1" dirty="0" err="1"/>
              <a:t>Варфоломею</a:t>
            </a:r>
            <a:r>
              <a:rPr lang="pl-PL" i="1" dirty="0"/>
              <a:t>’’</a:t>
            </a:r>
            <a:endParaRPr lang="pl-PL" dirty="0"/>
          </a:p>
        </p:txBody>
      </p:sp>
      <p:pic>
        <p:nvPicPr>
          <p:cNvPr id="5" name="Symbol zastępczy zawartości 4" descr="240px-Mikhail_Nesterov_00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2071678"/>
            <a:ext cx="4000528" cy="3214710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b="1" i="1" dirty="0"/>
              <a:t>Widzenie chłopca Bartłomieja</a:t>
            </a:r>
            <a:r>
              <a:rPr lang="pl-PL" dirty="0"/>
              <a:t> ( </a:t>
            </a:r>
            <a:r>
              <a:rPr lang="pl-PL" i="1" dirty="0"/>
              <a:t>Видение </a:t>
            </a:r>
            <a:r>
              <a:rPr lang="pl-PL" i="1" dirty="0" err="1"/>
              <a:t>отроку</a:t>
            </a:r>
            <a:r>
              <a:rPr lang="pl-PL" i="1" dirty="0"/>
              <a:t> </a:t>
            </a:r>
            <a:r>
              <a:rPr lang="pl-PL" i="1" dirty="0" err="1"/>
              <a:t>Варфоломею</a:t>
            </a:r>
            <a:r>
              <a:rPr lang="pl-PL" dirty="0"/>
              <a:t>) – obraz Michaiła </a:t>
            </a:r>
            <a:r>
              <a:rPr lang="pl-PL" dirty="0" err="1"/>
              <a:t>Niestierowa</a:t>
            </a:r>
            <a:r>
              <a:rPr lang="pl-PL" dirty="0"/>
              <a:t>, namalowany w latach 1889-1890.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64</TotalTime>
  <Words>494</Words>
  <Application>Microsoft Office PowerPoint</Application>
  <PresentationFormat>Pokaz na ekranie (4:3)</PresentationFormat>
  <Paragraphs>37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5" baseType="lpstr">
      <vt:lpstr>Arial Unicode MS</vt:lpstr>
      <vt:lpstr>Bodoni MT Condensed</vt:lpstr>
      <vt:lpstr>Bodoni MT Poster Compressed</vt:lpstr>
      <vt:lpstr>Georgia</vt:lpstr>
      <vt:lpstr>Wingdings</vt:lpstr>
      <vt:lpstr>Wingdings 2</vt:lpstr>
      <vt:lpstr>Miejski</vt:lpstr>
      <vt:lpstr>„W Galerii Trietiakowskiej”</vt:lpstr>
      <vt:lpstr>Третьяковская галерея</vt:lpstr>
      <vt:lpstr>,,Дама в голубом’’</vt:lpstr>
      <vt:lpstr>,,Большевик’’</vt:lpstr>
      <vt:lpstr>,,Явление Христа народу’’</vt:lpstr>
      <vt:lpstr>,,Taniec wśród mieczów’’</vt:lpstr>
      <vt:lpstr>,,На Руси’’</vt:lpstr>
      <vt:lpstr>,,Христос в пустыне ’’</vt:lpstr>
      <vt:lpstr>,,Видение отроку Варфоломею’’</vt:lpstr>
      <vt:lpstr>,,Что есть истина?’’</vt:lpstr>
      <vt:lpstr>,,Kaprea za Tyberiusza’’</vt:lpstr>
      <vt:lpstr>,,Утро в сосновом лесу’’</vt:lpstr>
      <vt:lpstr>,,Девочка с персиками’’</vt:lpstr>
      <vt:lpstr>,,Март’’</vt:lpstr>
      <vt:lpstr>,,Весна. Большая вода’’</vt:lpstr>
      <vt:lpstr>,,Апофеоз войны’’</vt:lpstr>
      <vt:lpstr>,,После побоища Игоря Святославовича с половцами’’</vt:lpstr>
      <vt:lpstr>,,Иван Грозный и сын его Иван. 16 ноября 1581 года’’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„W Galerii Trietiakowskiej”</dc:title>
  <dc:creator>Lenovo</dc:creator>
  <cp:lastModifiedBy>ula.radkowska@gmail.com</cp:lastModifiedBy>
  <cp:revision>8</cp:revision>
  <dcterms:created xsi:type="dcterms:W3CDTF">2020-04-16T20:24:45Z</dcterms:created>
  <dcterms:modified xsi:type="dcterms:W3CDTF">2020-04-21T10:07:55Z</dcterms:modified>
</cp:coreProperties>
</file>