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7ECAB-B473-4481-945F-A92E2A26AB43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0CA43-1C43-4AEB-AA32-5F1C0D1A69A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FBCDC23B-791E-469E-9325-890D4D2FA30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D7D71C5-6890-4DDF-B9E7-DFC0FF8EEFE3}" type="slidenum">
              <a:rPr/>
              <a:pPr lvl="0"/>
              <a:t>2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8748FDF4-D2AF-4F3F-B7B0-B78D9A8907A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3817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10F97FC6-E26B-4164-9BAD-5CC8F5377C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3896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260D971D-1783-4C31-B824-D1C36250DB5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E0ACC60-5297-414E-AC23-81DA204E5973}" type="slidenum">
              <a:rPr/>
              <a:pPr lvl="0"/>
              <a:t>3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7CE88837-3629-4299-ABAF-AEE4FE21CA9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C136A436-FECB-49A3-BB6B-7BD75BF2EC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2343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C3A7A67-F922-47E8-829B-B4D1324E55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4F4CB4B-4218-4107-9FD2-7DD97EE06EF3}" type="slidenum">
              <a:rPr/>
              <a:pPr lvl="0"/>
              <a:t>4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EABD4930-0127-4326-BBE3-44BC7D9BF6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D0ADA194-F731-4D16-B420-432F565D4C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47844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5685B78-747E-4C23-B470-6C01E1ECAC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3D3615A-D258-4A6E-B161-A815ADA24518}" type="slidenum">
              <a:rPr/>
              <a:pPr lvl="0"/>
              <a:t>5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2CAD0DF3-D225-4FFA-9765-AA1B0FF270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4A62B85B-7531-4CCF-A0BD-30ADC404336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5595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F70EFFBB-62AD-400D-9D6C-C326D5AC894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2F2A6DA-74AD-4FCF-8557-E55EF6805569}" type="slidenum">
              <a:rPr/>
              <a:pPr lvl="0"/>
              <a:t>6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9E8CD219-7967-47AE-BE61-C6E17BD7D2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1CAEBBDA-175C-42CA-A639-CCCB46FD8E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7531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C127B29C-2770-4415-AB20-C1421328851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9ADDB04-D434-4AD2-9DEC-D91BD562B382}" type="slidenum">
              <a:rPr/>
              <a:pPr lvl="0"/>
              <a:t>7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2A3CEDD0-C400-4004-8988-1DCA180D221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01E813FE-BF58-4C0D-BE82-7BC0C6E296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622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EC78-7ACD-4076-8674-3CF166EF92B0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5F72-8A15-46CC-A84E-E06ADDB3539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Siew zbóż ozimych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CCB4F2C-C31A-410B-B510-BBFC000040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560" y="365040"/>
            <a:ext cx="7886430" cy="136216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pl-PL" sz="3600" dirty="0"/>
              <a:t>Podstawowym kryteriami doboru gatunku zboża do uprawy którym powinniśmy się kierować jest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F758D06-50DA-4D31-A0AF-A14C18B9EE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18608" y="2333647"/>
            <a:ext cx="6906334" cy="352223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pl-PL" sz="3200" dirty="0"/>
              <a:t>rodzaj gleby,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pl-PL" sz="3200" dirty="0"/>
              <a:t>warunki atmosferyczne panujące w okresie wegetacji,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pl-PL" sz="3200" dirty="0"/>
              <a:t>racjonalne nawożenie,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pl-PL" sz="3200" dirty="0"/>
              <a:t>dobór odmiany,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pl-PL" sz="3200" dirty="0"/>
              <a:t>prawidłowa ochrona roślin.   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endParaRPr lang="pl-PL" sz="2800" dirty="0"/>
          </a:p>
        </p:txBody>
      </p:sp>
      <p:pic>
        <p:nvPicPr>
          <p:cNvPr id="4" name="Obraz 3" descr="C:\Users\LODR\AppData\Local\Microsoft\Windows\Temporary Internet Files\Content.Outlook\2N893IBI\przedsiewne nawożenie zbóż jarych (002).jpg">
            <a:extLst>
              <a:ext uri="{FF2B5EF4-FFF2-40B4-BE49-F238E27FC236}">
                <a16:creationId xmlns="" xmlns:a16="http://schemas.microsoft.com/office/drawing/2014/main" id="{F9C28B7B-1EAA-4D6E-A233-63873B021F4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8142" y="4583875"/>
            <a:ext cx="2308081" cy="1997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C84BC81-185C-48D9-BCCE-05C91223ACF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560" y="385360"/>
            <a:ext cx="7886430" cy="1358337"/>
          </a:xfrm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/>
              <a:t>Dobór zbóż do kompleksów glebowo-rolniczych (źródło: IUNG-PIB)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DE8BADFF-4047-48DD-B172-5F9C0D3C3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959960"/>
              </p:ext>
            </p:extLst>
          </p:nvPr>
        </p:nvGraphicFramePr>
        <p:xfrm>
          <a:off x="1021080" y="1935678"/>
          <a:ext cx="7253056" cy="57007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46032">
                  <a:extLst>
                    <a:ext uri="{9D8B030D-6E8A-4147-A177-3AD203B41FA5}">
                      <a16:colId xmlns="" xmlns:a16="http://schemas.microsoft.com/office/drawing/2014/main" val="2903118014"/>
                    </a:ext>
                  </a:extLst>
                </a:gridCol>
                <a:gridCol w="557678">
                  <a:extLst>
                    <a:ext uri="{9D8B030D-6E8A-4147-A177-3AD203B41FA5}">
                      <a16:colId xmlns="" xmlns:a16="http://schemas.microsoft.com/office/drawing/2014/main" val="2156551927"/>
                    </a:ext>
                  </a:extLst>
                </a:gridCol>
                <a:gridCol w="539393">
                  <a:extLst>
                    <a:ext uri="{9D8B030D-6E8A-4147-A177-3AD203B41FA5}">
                      <a16:colId xmlns="" xmlns:a16="http://schemas.microsoft.com/office/drawing/2014/main" val="4190234166"/>
                    </a:ext>
                  </a:extLst>
                </a:gridCol>
                <a:gridCol w="557678">
                  <a:extLst>
                    <a:ext uri="{9D8B030D-6E8A-4147-A177-3AD203B41FA5}">
                      <a16:colId xmlns="" xmlns:a16="http://schemas.microsoft.com/office/drawing/2014/main" val="900603104"/>
                    </a:ext>
                  </a:extLst>
                </a:gridCol>
                <a:gridCol w="539393">
                  <a:extLst>
                    <a:ext uri="{9D8B030D-6E8A-4147-A177-3AD203B41FA5}">
                      <a16:colId xmlns="" xmlns:a16="http://schemas.microsoft.com/office/drawing/2014/main" val="3510915652"/>
                    </a:ext>
                  </a:extLst>
                </a:gridCol>
                <a:gridCol w="447971">
                  <a:extLst>
                    <a:ext uri="{9D8B030D-6E8A-4147-A177-3AD203B41FA5}">
                      <a16:colId xmlns="" xmlns:a16="http://schemas.microsoft.com/office/drawing/2014/main" val="3378136647"/>
                    </a:ext>
                  </a:extLst>
                </a:gridCol>
                <a:gridCol w="374832">
                  <a:extLst>
                    <a:ext uri="{9D8B030D-6E8A-4147-A177-3AD203B41FA5}">
                      <a16:colId xmlns="" xmlns:a16="http://schemas.microsoft.com/office/drawing/2014/main" val="4130430563"/>
                    </a:ext>
                  </a:extLst>
                </a:gridCol>
                <a:gridCol w="365690">
                  <a:extLst>
                    <a:ext uri="{9D8B030D-6E8A-4147-A177-3AD203B41FA5}">
                      <a16:colId xmlns="" xmlns:a16="http://schemas.microsoft.com/office/drawing/2014/main" val="270996697"/>
                    </a:ext>
                  </a:extLst>
                </a:gridCol>
                <a:gridCol w="426513">
                  <a:extLst>
                    <a:ext uri="{9D8B030D-6E8A-4147-A177-3AD203B41FA5}">
                      <a16:colId xmlns="" xmlns:a16="http://schemas.microsoft.com/office/drawing/2014/main" val="1083839904"/>
                    </a:ext>
                  </a:extLst>
                </a:gridCol>
                <a:gridCol w="472044">
                  <a:extLst>
                    <a:ext uri="{9D8B030D-6E8A-4147-A177-3AD203B41FA5}">
                      <a16:colId xmlns="" xmlns:a16="http://schemas.microsoft.com/office/drawing/2014/main" val="1975439056"/>
                    </a:ext>
                  </a:extLst>
                </a:gridCol>
                <a:gridCol w="573345">
                  <a:extLst>
                    <a:ext uri="{9D8B030D-6E8A-4147-A177-3AD203B41FA5}">
                      <a16:colId xmlns="" xmlns:a16="http://schemas.microsoft.com/office/drawing/2014/main" val="3921883036"/>
                    </a:ext>
                  </a:extLst>
                </a:gridCol>
                <a:gridCol w="1252487">
                  <a:extLst>
                    <a:ext uri="{9D8B030D-6E8A-4147-A177-3AD203B41FA5}">
                      <a16:colId xmlns="" xmlns:a16="http://schemas.microsoft.com/office/drawing/2014/main" val="3576681837"/>
                    </a:ext>
                  </a:extLst>
                </a:gridCol>
              </a:tblGrid>
              <a:tr h="486888">
                <a:tc rowSpan="2"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Gatunek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Kompleks glebowo-rolniczy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Optymalne pH gleby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4856466"/>
                  </a:ext>
                </a:extLst>
              </a:tr>
              <a:tr h="8431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1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2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3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4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5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6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7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8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9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10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415986"/>
                  </a:ext>
                </a:extLst>
              </a:tr>
              <a:tr h="570016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Pszenica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6,0-7,5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92051676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Żyto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5,0-6,5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89344763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Pszenżyto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6,0-7,5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94152548"/>
                  </a:ext>
                </a:extLst>
              </a:tr>
              <a:tr h="821380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Jęczmień ozimy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6,0-7,5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60587110"/>
                  </a:ext>
                </a:extLst>
              </a:tr>
              <a:tr h="644943">
                <a:tc>
                  <a:txBody>
                    <a:bodyPr/>
                    <a:lstStyle/>
                    <a:p>
                      <a:pPr marL="0" marR="0" lvl="0" indent="0" algn="just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Jęczmień jary</a:t>
                      </a:r>
                      <a:endParaRPr lang="pl-PL" sz="2400" b="1" i="0" u="none" strike="noStrike" kern="1200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+++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+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>
                          <a:ln>
                            <a:noFill/>
                          </a:ln>
                        </a:rPr>
                        <a:t>-</a:t>
                      </a:r>
                      <a:endParaRPr lang="pl-PL" sz="2400" b="0" i="0" u="none" strike="noStrike" kern="1200" spc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spc="0" dirty="0">
                          <a:ln>
                            <a:noFill/>
                          </a:ln>
                        </a:rPr>
                        <a:t>6,0-7,5</a:t>
                      </a:r>
                      <a:endParaRPr lang="pl-PL" sz="24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018722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4E5ED8D-286B-497C-B1ED-2303501D60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b="1" dirty="0"/>
              <a:t>Dobór odmian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D8F3F30-054C-4514-AABB-0D4AE758A20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42903" y="1813684"/>
            <a:ext cx="7057744" cy="43509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pl-PL" sz="2400" b="1" dirty="0"/>
              <a:t>Podczas wyboru odmiany zbóż (pszenica, pszenżyto, jęczmień, owies, żyto) do uprawy należy zwrócić uwagę na: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Wingdings" pitchFamily="2"/>
              <a:buChar char=""/>
            </a:pPr>
            <a:r>
              <a:rPr lang="pl-PL" sz="2400" dirty="0"/>
              <a:t>Plenność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Wingdings" pitchFamily="2"/>
              <a:buChar char=""/>
            </a:pPr>
            <a:r>
              <a:rPr lang="pl-PL" sz="2400" dirty="0"/>
              <a:t>Zimotrwałość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Wingdings" pitchFamily="2"/>
              <a:buChar char=""/>
            </a:pPr>
            <a:r>
              <a:rPr lang="pl-PL" sz="2400" dirty="0"/>
              <a:t>Wysokość roślin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Wingdings" pitchFamily="2"/>
              <a:buChar char=""/>
            </a:pPr>
            <a:r>
              <a:rPr lang="pl-PL" sz="2400" dirty="0"/>
              <a:t>Podatność na wyleganie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SzPct val="100000"/>
              <a:buFont typeface="Wingdings" pitchFamily="2"/>
              <a:buChar char=""/>
            </a:pPr>
            <a:r>
              <a:rPr lang="pl-PL" sz="2400" dirty="0"/>
              <a:t>Podatność na choroby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B7DB7FD-CED9-4C0B-BBA5-432810825A7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pl-PL" sz="3600" dirty="0">
                <a:latin typeface="Calibri" pitchFamily="18"/>
                <a:cs typeface="Times New Roman" pitchFamily="18"/>
              </a:rPr>
              <a:t>Optymalne terminy siewu zbóż ozimych i jarych w warunkach klimatycznych woj. lubelskiego.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D8CFA9A-9CDA-43EB-9BDC-E194D7DC491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0"/>
            <a:ext cx="7886430" cy="4350960"/>
          </a:xfrm>
        </p:spPr>
        <p:txBody>
          <a:bodyPr/>
          <a:lstStyle/>
          <a:p>
            <a:pPr lvl="0"/>
            <a:r>
              <a:rPr lang="pl-PL" sz="2800" dirty="0"/>
              <a:t>Zboża ozime</a:t>
            </a:r>
          </a:p>
          <a:p>
            <a:pPr lvl="0"/>
            <a:endParaRPr lang="pl-PL" sz="2800" dirty="0"/>
          </a:p>
          <a:p>
            <a:pPr lvl="0"/>
            <a:endParaRPr lang="pl-PL" sz="2800" dirty="0"/>
          </a:p>
          <a:p>
            <a:pPr lvl="0"/>
            <a:endParaRPr lang="pl-PL" sz="2800" dirty="0"/>
          </a:p>
          <a:p>
            <a:pPr lvl="0"/>
            <a:r>
              <a:rPr lang="pl-PL" sz="2800" dirty="0"/>
              <a:t>Zboża jare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2D4DE860-9223-4083-A737-CDF4C6FBF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9354720"/>
              </p:ext>
            </p:extLst>
          </p:nvPr>
        </p:nvGraphicFramePr>
        <p:xfrm>
          <a:off x="815130" y="2210761"/>
          <a:ext cx="5631389" cy="17492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73047">
                  <a:extLst>
                    <a:ext uri="{9D8B030D-6E8A-4147-A177-3AD203B41FA5}">
                      <a16:colId xmlns="" xmlns:a16="http://schemas.microsoft.com/office/drawing/2014/main" val="71279882"/>
                    </a:ext>
                  </a:extLst>
                </a:gridCol>
                <a:gridCol w="1132165">
                  <a:extLst>
                    <a:ext uri="{9D8B030D-6E8A-4147-A177-3AD203B41FA5}">
                      <a16:colId xmlns="" xmlns:a16="http://schemas.microsoft.com/office/drawing/2014/main" val="1316729927"/>
                    </a:ext>
                  </a:extLst>
                </a:gridCol>
                <a:gridCol w="1141832">
                  <a:extLst>
                    <a:ext uri="{9D8B030D-6E8A-4147-A177-3AD203B41FA5}">
                      <a16:colId xmlns="" xmlns:a16="http://schemas.microsoft.com/office/drawing/2014/main" val="3385961630"/>
                    </a:ext>
                  </a:extLst>
                </a:gridCol>
                <a:gridCol w="1141832">
                  <a:extLst>
                    <a:ext uri="{9D8B030D-6E8A-4147-A177-3AD203B41FA5}">
                      <a16:colId xmlns="" xmlns:a16="http://schemas.microsoft.com/office/drawing/2014/main" val="3757982906"/>
                    </a:ext>
                  </a:extLst>
                </a:gridCol>
                <a:gridCol w="1142513">
                  <a:extLst>
                    <a:ext uri="{9D8B030D-6E8A-4147-A177-3AD203B41FA5}">
                      <a16:colId xmlns="" xmlns:a16="http://schemas.microsoft.com/office/drawing/2014/main" val="2612454994"/>
                    </a:ext>
                  </a:extLst>
                </a:gridCol>
              </a:tblGrid>
              <a:tr h="98784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Żyto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Jęczmień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Pszenżyto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Pszenica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5887497"/>
                  </a:ext>
                </a:extLst>
              </a:tr>
              <a:tr h="761399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Termin siewu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>
                          <a:ln>
                            <a:noFill/>
                          </a:ln>
                        </a:rPr>
                        <a:t>10-25.IX</a:t>
                      </a:r>
                      <a:endParaRPr lang="pl-PL" sz="20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10-20.IX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15-25.IX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20-30.IX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3522919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40258801-17C1-47F8-8F1A-348136F6A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3403191"/>
              </p:ext>
            </p:extLst>
          </p:nvPr>
        </p:nvGraphicFramePr>
        <p:xfrm>
          <a:off x="832411" y="4656240"/>
          <a:ext cx="5614109" cy="1571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61295">
                  <a:extLst>
                    <a:ext uri="{9D8B030D-6E8A-4147-A177-3AD203B41FA5}">
                      <a16:colId xmlns="" xmlns:a16="http://schemas.microsoft.com/office/drawing/2014/main" val="3945247561"/>
                    </a:ext>
                  </a:extLst>
                </a:gridCol>
                <a:gridCol w="1137291">
                  <a:extLst>
                    <a:ext uri="{9D8B030D-6E8A-4147-A177-3AD203B41FA5}">
                      <a16:colId xmlns="" xmlns:a16="http://schemas.microsoft.com/office/drawing/2014/main" val="1479252569"/>
                    </a:ext>
                  </a:extLst>
                </a:gridCol>
                <a:gridCol w="1138287">
                  <a:extLst>
                    <a:ext uri="{9D8B030D-6E8A-4147-A177-3AD203B41FA5}">
                      <a16:colId xmlns="" xmlns:a16="http://schemas.microsoft.com/office/drawing/2014/main" val="3753551155"/>
                    </a:ext>
                  </a:extLst>
                </a:gridCol>
                <a:gridCol w="1138287">
                  <a:extLst>
                    <a:ext uri="{9D8B030D-6E8A-4147-A177-3AD203B41FA5}">
                      <a16:colId xmlns="" xmlns:a16="http://schemas.microsoft.com/office/drawing/2014/main" val="1747282356"/>
                    </a:ext>
                  </a:extLst>
                </a:gridCol>
                <a:gridCol w="1138949">
                  <a:extLst>
                    <a:ext uri="{9D8B030D-6E8A-4147-A177-3AD203B41FA5}">
                      <a16:colId xmlns="" xmlns:a16="http://schemas.microsoft.com/office/drawing/2014/main" val="1576714811"/>
                    </a:ext>
                  </a:extLst>
                </a:gridCol>
              </a:tblGrid>
              <a:tr h="87080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Owies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Pszenżyto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Pszenica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Jęczmień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7726701"/>
                  </a:ext>
                </a:extLst>
              </a:tr>
              <a:tr h="699840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Termin siewu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10-25.III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>
                          <a:ln>
                            <a:noFill/>
                          </a:ln>
                        </a:rPr>
                        <a:t>10-25.III</a:t>
                      </a:r>
                      <a:endParaRPr lang="pl-PL" sz="20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>
                          <a:ln>
                            <a:noFill/>
                          </a:ln>
                        </a:rPr>
                        <a:t>20.III-5.IV</a:t>
                      </a:r>
                      <a:endParaRPr lang="pl-PL" sz="20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000" u="none" strike="noStrike" kern="1200" dirty="0">
                          <a:ln>
                            <a:noFill/>
                          </a:ln>
                        </a:rPr>
                        <a:t>01-10.IV</a:t>
                      </a:r>
                      <a:endParaRPr lang="pl-PL" sz="20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8762241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6F8955C-5E61-4322-9A0E-005A34AC8E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8785" y="474840"/>
            <a:ext cx="7886430" cy="1325160"/>
          </a:xfrm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Normy wysiewu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05A0E30-4DF4-45D1-A8BB-8CA09E14BA6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70" y="1947553"/>
            <a:ext cx="7815646" cy="420340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pl-PL" sz="2800" dirty="0">
                <a:cs typeface="Times New Roman" pitchFamily="18"/>
              </a:rPr>
              <a:t>Ilość wysiewu ziarna obliczamy wg następującego wzoru</a:t>
            </a:r>
          </a:p>
          <a:p>
            <a:pPr lvl="0">
              <a:buNone/>
            </a:pPr>
            <a:endParaRPr lang="pl-PL" sz="2800" dirty="0">
              <a:cs typeface="Times New Roman" pitchFamily="18"/>
            </a:endParaRPr>
          </a:p>
          <a:p>
            <a:pPr lvl="0">
              <a:buNone/>
            </a:pPr>
            <a:endParaRPr lang="pl-PL" sz="2800" dirty="0">
              <a:cs typeface="Times New Roman" pitchFamily="18"/>
            </a:endParaRPr>
          </a:p>
          <a:p>
            <a:pPr lvl="0">
              <a:buNone/>
            </a:pPr>
            <a:endParaRPr lang="pl-PL" sz="2800" dirty="0">
              <a:cs typeface="Times New Roman" pitchFamily="18"/>
            </a:endParaRPr>
          </a:p>
          <a:p>
            <a:pPr lvl="0">
              <a:buNone/>
            </a:pPr>
            <a:endParaRPr lang="pl-PL" sz="2800" dirty="0">
              <a:cs typeface="Times New Roman" pitchFamily="18"/>
            </a:endParaRPr>
          </a:p>
          <a:p>
            <a:pPr lvl="0">
              <a:buNone/>
            </a:pPr>
            <a:r>
              <a:rPr lang="pl-PL" sz="2800" dirty="0">
                <a:cs typeface="Times New Roman" pitchFamily="18"/>
              </a:rPr>
              <a:t>Objaśnienia: MTZ – Masa Tysiąca Ziaren</a:t>
            </a:r>
          </a:p>
          <a:p>
            <a:pPr lvl="0">
              <a:buNone/>
            </a:pPr>
            <a:endParaRPr lang="pl-PL" sz="2800" dirty="0">
              <a:cs typeface="Times New Roman" pitchFamily="18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2745931E-1886-4AA1-A045-8E4C09C0D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70" y="2336800"/>
            <a:ext cx="6981391" cy="225552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51BCAC17-F7A7-44F2-BC6F-7CBEC30A0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99" y="2659487"/>
            <a:ext cx="1950523" cy="3865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E5E2F0A-BA22-4233-805F-463BA98098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200" dirty="0">
                <a:latin typeface="Calibri" pitchFamily="18"/>
                <a:cs typeface="Times New Roman" pitchFamily="18"/>
              </a:rPr>
              <a:t>Optymalna ilością ziaren  na 1 m </a:t>
            </a:r>
            <a:r>
              <a:rPr lang="pl-PL" sz="3200" baseline="17000" dirty="0">
                <a:latin typeface="Calibri" pitchFamily="18"/>
                <a:cs typeface="Times New Roman" pitchFamily="18"/>
              </a:rPr>
              <a:t>2</a:t>
            </a:r>
            <a:r>
              <a:rPr lang="pl-PL" sz="3200" dirty="0">
                <a:latin typeface="Calibri" pitchFamily="18"/>
                <a:cs typeface="Times New Roman" pitchFamily="18"/>
              </a:rPr>
              <a:t> dla poszczególnych gatunków zbóż ozimych i jarych w warunkach klimatycznych woj. lubelskiego.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D440336-3C22-482E-A03E-6802BBEE47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0"/>
            <a:ext cx="7886430" cy="4350960"/>
          </a:xfrm>
        </p:spPr>
        <p:txBody>
          <a:bodyPr/>
          <a:lstStyle/>
          <a:p>
            <a:pPr lvl="0"/>
            <a:r>
              <a:rPr lang="pl-PL" sz="2800" dirty="0"/>
              <a:t>Gatunki zbóż ozimych</a:t>
            </a:r>
          </a:p>
          <a:p>
            <a:pPr lvl="0"/>
            <a:endParaRPr lang="pl-PL" sz="2800" dirty="0"/>
          </a:p>
          <a:p>
            <a:pPr lvl="0"/>
            <a:endParaRPr lang="pl-PL" sz="2800" dirty="0"/>
          </a:p>
          <a:p>
            <a:pPr lvl="0"/>
            <a:endParaRPr lang="pl-PL" sz="2800" dirty="0"/>
          </a:p>
          <a:p>
            <a:pPr lvl="0"/>
            <a:r>
              <a:rPr lang="pl-PL" sz="2800" dirty="0"/>
              <a:t>Gatunki zbóż jarych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32735E92-525B-4B36-B58B-656C68BA8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9358083"/>
              </p:ext>
            </p:extLst>
          </p:nvPr>
        </p:nvGraphicFramePr>
        <p:xfrm>
          <a:off x="756000" y="2234880"/>
          <a:ext cx="7827297" cy="206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17739">
                  <a:extLst>
                    <a:ext uri="{9D8B030D-6E8A-4147-A177-3AD203B41FA5}">
                      <a16:colId xmlns="" xmlns:a16="http://schemas.microsoft.com/office/drawing/2014/main" val="4079166073"/>
                    </a:ext>
                  </a:extLst>
                </a:gridCol>
                <a:gridCol w="1352160">
                  <a:extLst>
                    <a:ext uri="{9D8B030D-6E8A-4147-A177-3AD203B41FA5}">
                      <a16:colId xmlns="" xmlns:a16="http://schemas.microsoft.com/office/drawing/2014/main" val="1390005033"/>
                    </a:ext>
                  </a:extLst>
                </a:gridCol>
                <a:gridCol w="1419930">
                  <a:extLst>
                    <a:ext uri="{9D8B030D-6E8A-4147-A177-3AD203B41FA5}">
                      <a16:colId xmlns="" xmlns:a16="http://schemas.microsoft.com/office/drawing/2014/main" val="909222216"/>
                    </a:ext>
                  </a:extLst>
                </a:gridCol>
                <a:gridCol w="1034369">
                  <a:extLst>
                    <a:ext uri="{9D8B030D-6E8A-4147-A177-3AD203B41FA5}">
                      <a16:colId xmlns="" xmlns:a16="http://schemas.microsoft.com/office/drawing/2014/main" val="293544174"/>
                    </a:ext>
                  </a:extLst>
                </a:gridCol>
                <a:gridCol w="1162079">
                  <a:extLst>
                    <a:ext uri="{9D8B030D-6E8A-4147-A177-3AD203B41FA5}">
                      <a16:colId xmlns="" xmlns:a16="http://schemas.microsoft.com/office/drawing/2014/main" val="1600181220"/>
                    </a:ext>
                  </a:extLst>
                </a:gridCol>
                <a:gridCol w="1141020">
                  <a:extLst>
                    <a:ext uri="{9D8B030D-6E8A-4147-A177-3AD203B41FA5}">
                      <a16:colId xmlns="" xmlns:a16="http://schemas.microsoft.com/office/drawing/2014/main" val="2699066408"/>
                    </a:ext>
                  </a:extLst>
                </a:gridCol>
              </a:tblGrid>
              <a:tr h="947707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Żyto populacyjne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Żyto mieszańcowe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Jęczmień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Pszenżyto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Pszenica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3800497"/>
                  </a:ext>
                </a:extLst>
              </a:tr>
              <a:tr h="970559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ilość ziaren / m</a:t>
                      </a:r>
                      <a:r>
                        <a:rPr lang="pl-PL" sz="1200" u="none" strike="noStrike" kern="1200" baseline="14000" dirty="0">
                          <a:ln>
                            <a:noFill/>
                          </a:ln>
                        </a:rPr>
                        <a:t>2</a:t>
                      </a:r>
                      <a:endParaRPr lang="pl-PL" sz="1200" b="0" i="0" u="none" strike="noStrike" kern="1200" baseline="140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230-270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150-200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250-300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300-380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330-400</a:t>
                      </a:r>
                      <a:endParaRPr lang="pl-PL" sz="2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41269196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B91422B7-6CCB-4F05-9DC6-3AF316AF9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9811007"/>
              </p:ext>
            </p:extLst>
          </p:nvPr>
        </p:nvGraphicFramePr>
        <p:xfrm>
          <a:off x="704161" y="4672081"/>
          <a:ext cx="7881839" cy="1609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96140">
                  <a:extLst>
                    <a:ext uri="{9D8B030D-6E8A-4147-A177-3AD203B41FA5}">
                      <a16:colId xmlns="" xmlns:a16="http://schemas.microsoft.com/office/drawing/2014/main" val="3446846831"/>
                    </a:ext>
                  </a:extLst>
                </a:gridCol>
                <a:gridCol w="1279800">
                  <a:extLst>
                    <a:ext uri="{9D8B030D-6E8A-4147-A177-3AD203B41FA5}">
                      <a16:colId xmlns="" xmlns:a16="http://schemas.microsoft.com/office/drawing/2014/main" val="2151413815"/>
                    </a:ext>
                  </a:extLst>
                </a:gridCol>
                <a:gridCol w="1395359">
                  <a:extLst>
                    <a:ext uri="{9D8B030D-6E8A-4147-A177-3AD203B41FA5}">
                      <a16:colId xmlns="" xmlns:a16="http://schemas.microsoft.com/office/drawing/2014/main" val="2242882170"/>
                    </a:ext>
                  </a:extLst>
                </a:gridCol>
                <a:gridCol w="1855170">
                  <a:extLst>
                    <a:ext uri="{9D8B030D-6E8A-4147-A177-3AD203B41FA5}">
                      <a16:colId xmlns="" xmlns:a16="http://schemas.microsoft.com/office/drawing/2014/main" val="323299756"/>
                    </a:ext>
                  </a:extLst>
                </a:gridCol>
                <a:gridCol w="1655370">
                  <a:extLst>
                    <a:ext uri="{9D8B030D-6E8A-4147-A177-3AD203B41FA5}">
                      <a16:colId xmlns="" xmlns:a16="http://schemas.microsoft.com/office/drawing/2014/main" val="1940048292"/>
                    </a:ext>
                  </a:extLst>
                </a:gridCol>
              </a:tblGrid>
              <a:tr h="78660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Owies</a:t>
                      </a:r>
                      <a:endParaRPr lang="pl-PL" sz="2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Jęczmień</a:t>
                      </a:r>
                      <a:endParaRPr lang="pl-PL" sz="2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Pszenżyto</a:t>
                      </a:r>
                      <a:endParaRPr lang="pl-PL" sz="2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Pszenica</a:t>
                      </a:r>
                      <a:endParaRPr lang="pl-PL" sz="2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7791702"/>
                  </a:ext>
                </a:extLst>
              </a:tr>
              <a:tr h="810719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ilość ziaren / m</a:t>
                      </a:r>
                      <a:r>
                        <a:rPr lang="pl-PL" sz="1200" u="none" strike="noStrike" kern="1200" baseline="14000" dirty="0">
                          <a:ln>
                            <a:noFill/>
                          </a:ln>
                        </a:rPr>
                        <a:t>2</a:t>
                      </a:r>
                      <a:endParaRPr lang="pl-PL" sz="1200" b="0" i="0" u="none" strike="noStrike" kern="1200" baseline="140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300-380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220-300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>
                          <a:ln>
                            <a:noFill/>
                          </a:ln>
                        </a:rPr>
                        <a:t>340-400</a:t>
                      </a:r>
                      <a:endParaRPr lang="pl-PL" sz="24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400" u="none" strike="noStrike" kern="1200" dirty="0">
                          <a:ln>
                            <a:noFill/>
                          </a:ln>
                        </a:rPr>
                        <a:t>370-430</a:t>
                      </a:r>
                      <a:endParaRPr lang="pl-PL" sz="2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5449434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272</Words>
  <Application>Microsoft Office PowerPoint</Application>
  <PresentationFormat>Pokaz na ekranie (4:3)</PresentationFormat>
  <Paragraphs>151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Siew zbóż ozimych</vt:lpstr>
      <vt:lpstr>Podstawowym kryteriami doboru gatunku zboża do uprawy którym powinniśmy się kierować jest</vt:lpstr>
      <vt:lpstr>Dobór zbóż do kompleksów glebowo-rolniczych (źródło: IUNG-PIB)</vt:lpstr>
      <vt:lpstr>Dobór odmian</vt:lpstr>
      <vt:lpstr>Optymalne terminy siewu zbóż ozimych i jarych w warunkach klimatycznych woj. lubelskiego.</vt:lpstr>
      <vt:lpstr>Normy wysiewu</vt:lpstr>
      <vt:lpstr>Optymalna ilością ziaren  na 1 m 2 dla poszczególnych gatunków zbóż ozimych i jarych w warunkach klimatycznych woj. lubelskiego.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Siew zbóż ozimych</dc:title>
  <dc:creator>Mateusz</dc:creator>
  <cp:lastModifiedBy>Mateusz</cp:lastModifiedBy>
  <cp:revision>2</cp:revision>
  <dcterms:created xsi:type="dcterms:W3CDTF">2020-04-15T05:24:09Z</dcterms:created>
  <dcterms:modified xsi:type="dcterms:W3CDTF">2020-04-15T05:28:03Z</dcterms:modified>
</cp:coreProperties>
</file>