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70" r:id="rId17"/>
    <p:sldId id="279" r:id="rId18"/>
    <p:sldId id="269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9635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8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6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178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5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5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5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2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3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1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2435009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SKŁADNIKI MINERALNE REGULUJĄCE - 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1872" y="3451538"/>
            <a:ext cx="9418320" cy="304070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ROLA W ORGANIZMIE, ŹRÓDŁA W ŻYWNOŚCI, </a:t>
            </a:r>
          </a:p>
          <a:p>
            <a:pPr algn="ctr"/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 SKUTKI NADMIARU I NIEDOBORU</a:t>
            </a:r>
            <a:endParaRPr lang="pl-PL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53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ŹRÓDŁA SELENU W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pl-PL" altLang="pl-PL" sz="2000" b="1" dirty="0"/>
              <a:t>Najwięcej selenu spożywanego z dietą pochodzi z:</a:t>
            </a:r>
          </a:p>
          <a:p>
            <a:r>
              <a:rPr lang="pl-PL" altLang="pl-PL" sz="2000" dirty="0" smtClean="0"/>
              <a:t>mięsa </a:t>
            </a:r>
            <a:r>
              <a:rPr lang="pl-PL" altLang="pl-PL" sz="2000" dirty="0"/>
              <a:t>i jego </a:t>
            </a:r>
            <a:r>
              <a:rPr lang="pl-PL" altLang="pl-PL" sz="2000" dirty="0" smtClean="0"/>
              <a:t>przetworów</a:t>
            </a:r>
          </a:p>
          <a:p>
            <a:r>
              <a:rPr lang="pl-PL" altLang="pl-PL" sz="2000" dirty="0" smtClean="0"/>
              <a:t>mleka i jego przetworów</a:t>
            </a:r>
          </a:p>
          <a:p>
            <a:r>
              <a:rPr lang="pl-PL" altLang="pl-PL" sz="2000" dirty="0" smtClean="0"/>
              <a:t>ryb</a:t>
            </a:r>
          </a:p>
          <a:p>
            <a:r>
              <a:rPr lang="pl-PL" altLang="pl-PL" sz="2000" dirty="0" smtClean="0"/>
              <a:t>jaj</a:t>
            </a:r>
            <a:endParaRPr lang="pl-PL" altLang="pl-PL" sz="2000" dirty="0"/>
          </a:p>
          <a:p>
            <a:r>
              <a:rPr lang="pl-PL" altLang="pl-PL" sz="2000" dirty="0" smtClean="0"/>
              <a:t>produktów </a:t>
            </a:r>
            <a:r>
              <a:rPr lang="pl-PL" altLang="pl-PL" sz="2000" dirty="0"/>
              <a:t>zbożowych</a:t>
            </a:r>
          </a:p>
          <a:p>
            <a:pPr marL="0" indent="0">
              <a:buNone/>
            </a:pPr>
            <a:r>
              <a:rPr lang="pl-PL" altLang="pl-PL" sz="2000" b="1" dirty="0"/>
              <a:t>Bogatym źródłem tego składnika </a:t>
            </a:r>
            <a:r>
              <a:rPr lang="pl-PL" altLang="pl-PL" sz="2000" b="1" dirty="0" smtClean="0"/>
              <a:t>są:</a:t>
            </a:r>
          </a:p>
          <a:p>
            <a:r>
              <a:rPr lang="pl-PL" altLang="pl-PL" sz="2000" dirty="0" smtClean="0"/>
              <a:t>drożdże piekarnicze</a:t>
            </a:r>
          </a:p>
          <a:p>
            <a:pPr marL="0" indent="0">
              <a:buNone/>
            </a:pPr>
            <a:endParaRPr lang="pl-PL" altLang="pl-PL" sz="2000" b="1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92" y="2891240"/>
            <a:ext cx="2524125" cy="18097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17" y="4147198"/>
            <a:ext cx="3333277" cy="267906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69" y="2440159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0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JOD 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000" dirty="0"/>
              <a:t>Ciało dorosłego człowieka zawiera </a:t>
            </a:r>
            <a:r>
              <a:rPr lang="pl-PL" sz="2000" dirty="0">
                <a:solidFill>
                  <a:srgbClr val="FF0000"/>
                </a:solidFill>
              </a:rPr>
              <a:t>10-20 mg </a:t>
            </a:r>
            <a:r>
              <a:rPr lang="pl-PL" sz="2000" dirty="0"/>
              <a:t>jodu, z czego 70-80% </a:t>
            </a:r>
            <a:r>
              <a:rPr lang="pl-PL" sz="2000" dirty="0" smtClean="0"/>
              <a:t>jest </a:t>
            </a:r>
            <a:r>
              <a:rPr lang="pl-PL" sz="2000" dirty="0"/>
              <a:t>zlokalizowane w tarczycy. </a:t>
            </a:r>
          </a:p>
          <a:p>
            <a:pPr>
              <a:defRPr/>
            </a:pPr>
            <a:r>
              <a:rPr lang="pl-PL" sz="2000" dirty="0"/>
              <a:t>Jod jest pierwiastkiem niezbędnym do produkcji hormonów tarczycy: </a:t>
            </a:r>
            <a:r>
              <a:rPr lang="pl-PL" sz="2000" dirty="0">
                <a:solidFill>
                  <a:srgbClr val="FF0000"/>
                </a:solidFill>
              </a:rPr>
              <a:t>tyroksyny </a:t>
            </a:r>
            <a:r>
              <a:rPr lang="pl-PL" sz="2000" dirty="0" smtClean="0">
                <a:solidFill>
                  <a:srgbClr val="FF0000"/>
                </a:solidFill>
              </a:rPr>
              <a:t> i </a:t>
            </a:r>
            <a:r>
              <a:rPr lang="pl-PL" sz="2000" dirty="0" err="1" smtClean="0">
                <a:solidFill>
                  <a:srgbClr val="FF0000"/>
                </a:solidFill>
              </a:rPr>
              <a:t>trijodotyroniny</a:t>
            </a:r>
            <a:r>
              <a:rPr lang="pl-PL" sz="20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pl-PL" sz="2000" dirty="0" smtClean="0"/>
              <a:t>Od zawartości hormonów tarczycy zależy wiele funkcji organizmu:</a:t>
            </a:r>
          </a:p>
          <a:p>
            <a:pPr lvl="1"/>
            <a:r>
              <a:rPr lang="pl-PL" sz="1800" dirty="0"/>
              <a:t>p</a:t>
            </a:r>
            <a:r>
              <a:rPr lang="pl-PL" sz="1800" dirty="0" smtClean="0"/>
              <a:t>rawidłowy rozwój i funkcjonowanie układu nerwowego</a:t>
            </a:r>
          </a:p>
          <a:p>
            <a:pPr lvl="1"/>
            <a:r>
              <a:rPr lang="pl-PL" sz="1800" dirty="0" smtClean="0"/>
              <a:t>przebieg przemian energetycznych organizmu</a:t>
            </a:r>
          </a:p>
          <a:p>
            <a:pPr lvl="1"/>
            <a:r>
              <a:rPr lang="pl-PL" sz="1800" dirty="0"/>
              <a:t>p</a:t>
            </a:r>
            <a:r>
              <a:rPr lang="pl-PL" sz="1800" dirty="0" smtClean="0"/>
              <a:t>rawidłowe wydzielanie hormonów płciowych</a:t>
            </a: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69" y="40370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1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NIEDOBORU JODU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Niedoczynność tarczycy i zbyt mała produkcja hormonów</a:t>
            </a:r>
          </a:p>
          <a:p>
            <a:r>
              <a:rPr lang="pl-PL" sz="2000" dirty="0" smtClean="0"/>
              <a:t>Powiększenie tarczycy tzw. wole</a:t>
            </a:r>
          </a:p>
          <a:p>
            <a:r>
              <a:rPr lang="pl-PL" sz="2000" dirty="0" smtClean="0"/>
              <a:t>Opóźnienie rozwoju fizycznego i psychicznego</a:t>
            </a:r>
          </a:p>
          <a:p>
            <a:r>
              <a:rPr lang="pl-PL" sz="2000" dirty="0" smtClean="0"/>
              <a:t>Zaburzenia rozrodczości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35" y="4311015"/>
            <a:ext cx="2463800" cy="20066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5" y="2228045"/>
            <a:ext cx="3503054" cy="45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2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ŹRÓDŁA JODU W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Ryby i owoce morza</a:t>
            </a:r>
          </a:p>
          <a:p>
            <a:r>
              <a:rPr lang="pl-PL" sz="2000" dirty="0" smtClean="0"/>
              <a:t>Mleko i jego przetwory</a:t>
            </a:r>
          </a:p>
          <a:p>
            <a:r>
              <a:rPr lang="pl-PL" sz="2000" dirty="0" smtClean="0"/>
              <a:t>Woda pitna</a:t>
            </a:r>
          </a:p>
          <a:p>
            <a:pPr marL="0" indent="0">
              <a:buNone/>
            </a:pPr>
            <a:r>
              <a:rPr lang="pl-PL" sz="2000" dirty="0" smtClean="0"/>
              <a:t>Zalecana norma spożycia jodu dla ludzi dorosłych – </a:t>
            </a:r>
            <a:r>
              <a:rPr lang="pl-PL" sz="2000" dirty="0" smtClean="0">
                <a:solidFill>
                  <a:srgbClr val="FF0000"/>
                </a:solidFill>
              </a:rPr>
              <a:t>150 </a:t>
            </a:r>
            <a:r>
              <a:rPr lang="el-GR" sz="2000" dirty="0" smtClean="0">
                <a:solidFill>
                  <a:srgbClr val="FF0000"/>
                </a:solidFill>
              </a:rPr>
              <a:t>μ</a:t>
            </a:r>
            <a:r>
              <a:rPr lang="pl-PL" sz="2000" dirty="0" smtClean="0">
                <a:solidFill>
                  <a:srgbClr val="FF0000"/>
                </a:solidFill>
              </a:rPr>
              <a:t>g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657600"/>
            <a:ext cx="3957828" cy="30651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51" y="3792828"/>
            <a:ext cx="5180661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6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01" y="0"/>
            <a:ext cx="8857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CHROM Cr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Obniża poziom </a:t>
            </a:r>
            <a:r>
              <a:rPr lang="pl-PL" sz="2000" dirty="0" smtClean="0">
                <a:solidFill>
                  <a:srgbClr val="FF0000"/>
                </a:solidFill>
              </a:rPr>
              <a:t>glukozy i cholesterolu </a:t>
            </a:r>
            <a:r>
              <a:rPr lang="pl-PL" sz="2000" dirty="0" smtClean="0"/>
              <a:t>we krwi</a:t>
            </a:r>
          </a:p>
          <a:p>
            <a:r>
              <a:rPr lang="pl-PL" sz="2000" dirty="0" smtClean="0"/>
              <a:t>Zmniejsza </a:t>
            </a:r>
            <a:r>
              <a:rPr lang="pl-PL" sz="2000" dirty="0" smtClean="0">
                <a:solidFill>
                  <a:srgbClr val="FF0000"/>
                </a:solidFill>
              </a:rPr>
              <a:t>łaknieni</a:t>
            </a:r>
            <a:r>
              <a:rPr lang="pl-PL" sz="2000" dirty="0" smtClean="0"/>
              <a:t>e na słodycze</a:t>
            </a:r>
          </a:p>
          <a:p>
            <a:r>
              <a:rPr lang="pl-PL" sz="2000" dirty="0" smtClean="0"/>
              <a:t>Redukuje ilość </a:t>
            </a:r>
            <a:r>
              <a:rPr lang="pl-PL" sz="2000" dirty="0" smtClean="0">
                <a:solidFill>
                  <a:srgbClr val="FF0000"/>
                </a:solidFill>
              </a:rPr>
              <a:t>tkanki tłuszczowej</a:t>
            </a:r>
            <a:r>
              <a:rPr lang="pl-PL" sz="2000" dirty="0" smtClean="0"/>
              <a:t>, a powoduje przyrost </a:t>
            </a:r>
            <a:r>
              <a:rPr lang="pl-PL" sz="2000" dirty="0" smtClean="0">
                <a:solidFill>
                  <a:srgbClr val="FF0000"/>
                </a:solidFill>
              </a:rPr>
              <a:t>tkanki mięśniowej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69" y="548322"/>
            <a:ext cx="1714500" cy="2286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3825025"/>
            <a:ext cx="4485604" cy="30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6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NIEDOBORU CHROMU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Zaburzenia przemiany glukozy prowadzące do rozwoju </a:t>
            </a:r>
            <a:r>
              <a:rPr lang="pl-PL" sz="2000" dirty="0" smtClean="0">
                <a:solidFill>
                  <a:srgbClr val="FF0000"/>
                </a:solidFill>
              </a:rPr>
              <a:t>cukrzycy</a:t>
            </a:r>
            <a:r>
              <a:rPr lang="pl-PL" sz="2000" dirty="0" smtClean="0"/>
              <a:t> oraz </a:t>
            </a:r>
            <a:r>
              <a:rPr lang="pl-PL" sz="2000" dirty="0" smtClean="0">
                <a:solidFill>
                  <a:srgbClr val="FF0000"/>
                </a:solidFill>
              </a:rPr>
              <a:t>choroby niedokrwiennej serca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Objawy:</a:t>
            </a:r>
          </a:p>
          <a:p>
            <a:pPr lvl="1"/>
            <a:r>
              <a:rPr lang="pl-PL" sz="2000" dirty="0">
                <a:solidFill>
                  <a:srgbClr val="FF0000"/>
                </a:solidFill>
              </a:rPr>
              <a:t>n</a:t>
            </a:r>
            <a:r>
              <a:rPr lang="pl-PL" sz="2000" dirty="0" smtClean="0">
                <a:solidFill>
                  <a:srgbClr val="FF0000"/>
                </a:solidFill>
              </a:rPr>
              <a:t>erwowość</a:t>
            </a:r>
          </a:p>
          <a:p>
            <a:pPr lvl="1"/>
            <a:r>
              <a:rPr lang="pl-PL" sz="2000" dirty="0">
                <a:solidFill>
                  <a:srgbClr val="FF0000"/>
                </a:solidFill>
              </a:rPr>
              <a:t>d</a:t>
            </a:r>
            <a:r>
              <a:rPr lang="pl-PL" sz="2000" dirty="0" smtClean="0">
                <a:solidFill>
                  <a:srgbClr val="FF0000"/>
                </a:solidFill>
              </a:rPr>
              <a:t>epresja</a:t>
            </a:r>
          </a:p>
          <a:p>
            <a:pPr lvl="1"/>
            <a:r>
              <a:rPr lang="pl-PL" sz="2000" dirty="0">
                <a:solidFill>
                  <a:srgbClr val="FF0000"/>
                </a:solidFill>
              </a:rPr>
              <a:t>d</a:t>
            </a:r>
            <a:r>
              <a:rPr lang="pl-PL" sz="2000" dirty="0" smtClean="0">
                <a:solidFill>
                  <a:srgbClr val="FF0000"/>
                </a:solidFill>
              </a:rPr>
              <a:t>rętwienie i mrowienie palców</a:t>
            </a:r>
          </a:p>
          <a:p>
            <a:pPr lvl="1"/>
            <a:r>
              <a:rPr lang="pl-PL" sz="2000" dirty="0">
                <a:solidFill>
                  <a:srgbClr val="FF0000"/>
                </a:solidFill>
              </a:rPr>
              <a:t>z</a:t>
            </a:r>
            <a:r>
              <a:rPr lang="pl-PL" sz="2000" dirty="0" smtClean="0">
                <a:solidFill>
                  <a:srgbClr val="FF0000"/>
                </a:solidFill>
              </a:rPr>
              <a:t>aburzenia ruchowe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42" y="3528811"/>
            <a:ext cx="5823397" cy="33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1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CHROMU W ŻYWNOŚCI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Małże, ostrygi, krewetki</a:t>
            </a:r>
          </a:p>
          <a:p>
            <a:r>
              <a:rPr lang="pl-PL" dirty="0" smtClean="0"/>
              <a:t>Orzechy</a:t>
            </a:r>
          </a:p>
          <a:p>
            <a:r>
              <a:rPr lang="pl-PL" dirty="0" smtClean="0"/>
              <a:t>Daktyle</a:t>
            </a:r>
          </a:p>
          <a:p>
            <a:r>
              <a:rPr lang="pl-PL" dirty="0" smtClean="0"/>
              <a:t>Gruszki</a:t>
            </a:r>
          </a:p>
          <a:p>
            <a:r>
              <a:rPr lang="pl-PL" dirty="0" smtClean="0"/>
              <a:t>Pomidory, brokuły</a:t>
            </a:r>
          </a:p>
          <a:p>
            <a:r>
              <a:rPr lang="pl-PL" dirty="0" smtClean="0"/>
              <a:t>Mąka razowa</a:t>
            </a:r>
          </a:p>
          <a:p>
            <a:r>
              <a:rPr lang="pl-PL" dirty="0" smtClean="0"/>
              <a:t>Mięso wołowe i wieprzowe</a:t>
            </a:r>
          </a:p>
          <a:p>
            <a:r>
              <a:rPr lang="pl-PL" dirty="0" smtClean="0"/>
              <a:t>Grzyby</a:t>
            </a:r>
          </a:p>
          <a:p>
            <a:r>
              <a:rPr lang="pl-PL" dirty="0" smtClean="0"/>
              <a:t>Kukurydza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87" y="2098040"/>
            <a:ext cx="63341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52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566670"/>
            <a:ext cx="8075054" cy="57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19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MANGAN Mn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Jest </a:t>
            </a:r>
            <a:r>
              <a:rPr lang="pl-PL" sz="2000" dirty="0" smtClean="0">
                <a:solidFill>
                  <a:srgbClr val="FF0000"/>
                </a:solidFill>
              </a:rPr>
              <a:t>aktywatorem enzymów </a:t>
            </a:r>
            <a:r>
              <a:rPr lang="pl-PL" sz="2000" dirty="0" smtClean="0"/>
              <a:t>biorących udział w przemianach białek i cukrów</a:t>
            </a:r>
          </a:p>
          <a:p>
            <a:r>
              <a:rPr lang="pl-PL" sz="2000" dirty="0" smtClean="0"/>
              <a:t>Uczestniczy w </a:t>
            </a:r>
            <a:r>
              <a:rPr lang="pl-PL" sz="2000" dirty="0" smtClean="0">
                <a:solidFill>
                  <a:srgbClr val="FF0000"/>
                </a:solidFill>
              </a:rPr>
              <a:t>likwidacji wolnych rodników</a:t>
            </a:r>
          </a:p>
          <a:p>
            <a:r>
              <a:rPr lang="pl-PL" sz="2000" dirty="0" smtClean="0"/>
              <a:t>Jest </a:t>
            </a:r>
            <a:r>
              <a:rPr lang="pl-PL" sz="2000" dirty="0" smtClean="0">
                <a:solidFill>
                  <a:srgbClr val="FF0000"/>
                </a:solidFill>
              </a:rPr>
              <a:t>niezbędny w procesie wytwarzania chrząstek</a:t>
            </a:r>
          </a:p>
          <a:p>
            <a:r>
              <a:rPr lang="pl-PL" sz="2000" dirty="0" smtClean="0"/>
              <a:t>Decyduje o </a:t>
            </a:r>
            <a:r>
              <a:rPr lang="pl-PL" sz="2000" dirty="0" smtClean="0">
                <a:solidFill>
                  <a:srgbClr val="FF0000"/>
                </a:solidFill>
              </a:rPr>
              <a:t>stanie tkanki kostnej i łącznej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07" y="37097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4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CYNK Zn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l-PL" dirty="0" smtClean="0"/>
              <a:t>Organizm </a:t>
            </a:r>
            <a:r>
              <a:rPr lang="pl-PL" dirty="0"/>
              <a:t>dorosłego człowieka zawiera </a:t>
            </a:r>
            <a:r>
              <a:rPr lang="pl-PL" dirty="0" smtClean="0"/>
              <a:t>ok. </a:t>
            </a:r>
            <a:r>
              <a:rPr lang="pl-PL" b="1" dirty="0" smtClean="0">
                <a:solidFill>
                  <a:srgbClr val="FF0000"/>
                </a:solidFill>
              </a:rPr>
              <a:t>2 </a:t>
            </a:r>
            <a:r>
              <a:rPr lang="pl-PL" b="1" dirty="0">
                <a:solidFill>
                  <a:srgbClr val="FF0000"/>
                </a:solidFill>
              </a:rPr>
              <a:t>g cynku</a:t>
            </a:r>
            <a:r>
              <a:rPr lang="pl-PL" dirty="0"/>
              <a:t>, z czego około 60% znajduje się </a:t>
            </a:r>
            <a:r>
              <a:rPr lang="pl-PL" dirty="0" smtClean="0"/>
              <a:t>w </a:t>
            </a:r>
            <a:r>
              <a:rPr lang="pl-PL" dirty="0"/>
              <a:t>mięśniach szkieletowych, około 30% w kościach, a 4-6% w skórze i włosach. </a:t>
            </a:r>
          </a:p>
          <a:p>
            <a:r>
              <a:rPr lang="pl-PL" altLang="pl-PL" dirty="0"/>
              <a:t>Wchodzi w skład wielu </a:t>
            </a:r>
            <a:r>
              <a:rPr lang="pl-PL" altLang="pl-PL" dirty="0">
                <a:solidFill>
                  <a:srgbClr val="FF0000"/>
                </a:solidFill>
              </a:rPr>
              <a:t>enzymów</a:t>
            </a:r>
            <a:r>
              <a:rPr lang="pl-PL" altLang="pl-PL" dirty="0"/>
              <a:t> biorących udział w syntezie różnych składników tkanki </a:t>
            </a:r>
            <a:r>
              <a:rPr lang="pl-PL" altLang="pl-PL" dirty="0" smtClean="0"/>
              <a:t>kostnej</a:t>
            </a:r>
          </a:p>
          <a:p>
            <a:r>
              <a:rPr lang="pl-PL" altLang="pl-PL" dirty="0" smtClean="0"/>
              <a:t>Bierze </a:t>
            </a:r>
            <a:r>
              <a:rPr lang="pl-PL" altLang="pl-PL" dirty="0"/>
              <a:t>udział w </a:t>
            </a:r>
            <a:r>
              <a:rPr lang="pl-PL" altLang="pl-PL" dirty="0">
                <a:solidFill>
                  <a:srgbClr val="FF0000"/>
                </a:solidFill>
              </a:rPr>
              <a:t>przemianach białek, tłuszczów i wę</a:t>
            </a:r>
            <a:r>
              <a:rPr lang="pl-PL" altLang="pl-PL" dirty="0"/>
              <a:t>glowodanów, a także przemianach energetycznych w organizmie. </a:t>
            </a:r>
          </a:p>
          <a:p>
            <a:r>
              <a:rPr lang="pl-PL" altLang="pl-PL" dirty="0"/>
              <a:t>Uczestniczy w procesach </a:t>
            </a:r>
            <a:r>
              <a:rPr lang="pl-PL" altLang="pl-PL" dirty="0">
                <a:solidFill>
                  <a:srgbClr val="FF0000"/>
                </a:solidFill>
              </a:rPr>
              <a:t>podziału komórek, syntezie kwasów nukleinowych, </a:t>
            </a:r>
            <a:r>
              <a:rPr lang="pl-PL" altLang="pl-PL" dirty="0" smtClean="0">
                <a:solidFill>
                  <a:srgbClr val="FF0000"/>
                </a:solidFill>
              </a:rPr>
              <a:t>białek</a:t>
            </a:r>
            <a:r>
              <a:rPr lang="pl-PL" altLang="pl-PL" dirty="0">
                <a:solidFill>
                  <a:srgbClr val="FF0000"/>
                </a:solidFill>
              </a:rPr>
              <a:t>.</a:t>
            </a:r>
            <a:endParaRPr lang="pl-PL" altLang="pl-PL" dirty="0" smtClean="0">
              <a:solidFill>
                <a:srgbClr val="FF0000"/>
              </a:solidFill>
            </a:endParaRPr>
          </a:p>
          <a:p>
            <a:r>
              <a:rPr lang="pl-PL" altLang="pl-PL" dirty="0" smtClean="0"/>
              <a:t>Cynk </a:t>
            </a:r>
            <a:r>
              <a:rPr lang="pl-PL" altLang="pl-PL" dirty="0"/>
              <a:t>jest niezbędny do produkcji i/lub dla </a:t>
            </a:r>
            <a:r>
              <a:rPr lang="pl-PL" altLang="pl-PL" dirty="0">
                <a:solidFill>
                  <a:srgbClr val="FF0000"/>
                </a:solidFill>
              </a:rPr>
              <a:t>właściwego funkcjonowania wielu hormonów</a:t>
            </a:r>
            <a:r>
              <a:rPr lang="pl-PL" altLang="pl-PL" dirty="0"/>
              <a:t> organizmu człowieka m.in. insuliny i tyroksyny. </a:t>
            </a:r>
            <a:endParaRPr lang="pl-PL" altLang="pl-PL" dirty="0" smtClean="0"/>
          </a:p>
          <a:p>
            <a:r>
              <a:rPr lang="pl-PL" altLang="pl-PL" dirty="0"/>
              <a:t>Cynk odpowiada za utrzymanie stabilności błon komórkowych, </a:t>
            </a:r>
            <a:r>
              <a:rPr lang="pl-PL" altLang="pl-PL" dirty="0">
                <a:solidFill>
                  <a:srgbClr val="FF0000"/>
                </a:solidFill>
              </a:rPr>
              <a:t>odczuwanie smaku i zapachu, </a:t>
            </a:r>
            <a:r>
              <a:rPr lang="pl-PL" altLang="pl-PL" dirty="0"/>
              <a:t>metabolizm alkoholu, obronę immunologiczną organizmu</a:t>
            </a:r>
          </a:p>
          <a:p>
            <a:endParaRPr lang="pl-PL" altLang="pl-PL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232" y="203041"/>
            <a:ext cx="2540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13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NIEDOBORU MANGANU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Odwapnienie kości</a:t>
            </a:r>
          </a:p>
          <a:p>
            <a:r>
              <a:rPr lang="pl-PL" sz="2000" dirty="0" smtClean="0"/>
              <a:t>Wzrost stężenia cholesterolu i glukozy we krwi</a:t>
            </a:r>
          </a:p>
          <a:p>
            <a:r>
              <a:rPr lang="pl-PL" sz="2000" dirty="0" smtClean="0"/>
              <a:t>Zaburzenia neurologiczne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54" y="2905192"/>
            <a:ext cx="33337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13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ŹRÓDŁA MANGANU W ŻYWNOŚCI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Pieczywo razowe</a:t>
            </a:r>
          </a:p>
          <a:p>
            <a:r>
              <a:rPr lang="pl-PL" sz="2000" dirty="0" smtClean="0"/>
              <a:t>Kasza gryczana</a:t>
            </a:r>
          </a:p>
          <a:p>
            <a:r>
              <a:rPr lang="pl-PL" sz="2000" dirty="0" smtClean="0"/>
              <a:t>Suche nasiona roślin strączkowych</a:t>
            </a:r>
          </a:p>
          <a:p>
            <a:r>
              <a:rPr lang="pl-PL" sz="2000" dirty="0" smtClean="0"/>
              <a:t>Orzechy</a:t>
            </a:r>
          </a:p>
          <a:p>
            <a:r>
              <a:rPr lang="pl-PL" sz="2000" dirty="0" smtClean="0"/>
              <a:t>Herbata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90" y="2291607"/>
            <a:ext cx="2257425" cy="20288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90" y="4783238"/>
            <a:ext cx="2619375" cy="17430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92" y="5105450"/>
            <a:ext cx="1524000" cy="12477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3" y="45053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6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MOLIBDEN Mo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Jest składnikiem </a:t>
            </a:r>
            <a:r>
              <a:rPr lang="pl-PL" sz="2000" dirty="0" smtClean="0">
                <a:solidFill>
                  <a:srgbClr val="FF0000"/>
                </a:solidFill>
              </a:rPr>
              <a:t>enzymów</a:t>
            </a:r>
            <a:r>
              <a:rPr lang="pl-PL" sz="2000" dirty="0" smtClean="0"/>
              <a:t> uczestniczących w powstawaniu kwasu moczowego</a:t>
            </a:r>
          </a:p>
          <a:p>
            <a:r>
              <a:rPr lang="pl-PL" sz="2000" dirty="0" smtClean="0"/>
              <a:t>Pełni rolę w </a:t>
            </a:r>
            <a:r>
              <a:rPr lang="pl-PL" sz="2000" dirty="0" smtClean="0">
                <a:solidFill>
                  <a:srgbClr val="FF0000"/>
                </a:solidFill>
              </a:rPr>
              <a:t>zapobieganiu próchnicy zębów </a:t>
            </a:r>
            <a:r>
              <a:rPr lang="pl-PL" sz="2000" dirty="0" smtClean="0"/>
              <a:t>i zmianom w </a:t>
            </a:r>
            <a:r>
              <a:rPr lang="pl-PL" sz="2000" dirty="0" smtClean="0">
                <a:solidFill>
                  <a:srgbClr val="FF0000"/>
                </a:solidFill>
              </a:rPr>
              <a:t>układzie kostnym</a:t>
            </a:r>
          </a:p>
          <a:p>
            <a:r>
              <a:rPr lang="pl-PL" sz="2000" dirty="0" smtClean="0"/>
              <a:t>Jako składnik enzymów uczestniczy </a:t>
            </a:r>
            <a:r>
              <a:rPr lang="pl-PL" sz="2000" dirty="0"/>
              <a:t>w </a:t>
            </a:r>
            <a:r>
              <a:rPr lang="pl-PL" sz="2000" dirty="0">
                <a:solidFill>
                  <a:srgbClr val="FF0000"/>
                </a:solidFill>
              </a:rPr>
              <a:t>syntezie hemoglobiny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098" y="36576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15" y="3979572"/>
            <a:ext cx="5733178" cy="22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28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SKUTKI NIEDOBORU </a:t>
            </a:r>
            <a:r>
              <a:rPr lang="pl-PL" sz="4000" dirty="0" smtClean="0"/>
              <a:t>MOLIBDENU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Bóle głowy</a:t>
            </a:r>
          </a:p>
          <a:p>
            <a:r>
              <a:rPr lang="pl-PL" sz="2000" dirty="0" smtClean="0"/>
              <a:t>Brak orientacji</a:t>
            </a:r>
          </a:p>
          <a:p>
            <a:r>
              <a:rPr lang="pl-PL" sz="2000" dirty="0" smtClean="0"/>
              <a:t>Śpiączka</a:t>
            </a:r>
          </a:p>
          <a:p>
            <a:r>
              <a:rPr lang="pl-PL" sz="2000" dirty="0" smtClean="0"/>
              <a:t>Wymioty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7" y="2747962"/>
            <a:ext cx="33623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51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ŹRÓDŁA MOLIBDENU W ŻYWNOŚCI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Mleko i jego przetwory</a:t>
            </a:r>
          </a:p>
          <a:p>
            <a:r>
              <a:rPr lang="pl-PL" sz="2000" dirty="0" smtClean="0"/>
              <a:t>Drożdże</a:t>
            </a:r>
          </a:p>
          <a:p>
            <a:r>
              <a:rPr lang="pl-PL" sz="2000" dirty="0" smtClean="0"/>
              <a:t>Wątroba</a:t>
            </a:r>
          </a:p>
          <a:p>
            <a:r>
              <a:rPr lang="pl-PL" sz="2000" dirty="0" smtClean="0"/>
              <a:t>Nasiona roślin strączkowych</a:t>
            </a:r>
          </a:p>
          <a:p>
            <a:r>
              <a:rPr lang="pl-PL" sz="2000" dirty="0" smtClean="0"/>
              <a:t>Kasza gryczana</a:t>
            </a:r>
          </a:p>
          <a:p>
            <a:r>
              <a:rPr lang="pl-PL" sz="2000" dirty="0" smtClean="0"/>
              <a:t>Ryż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45" y="2176530"/>
            <a:ext cx="4177048" cy="33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5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1872" y="2009104"/>
            <a:ext cx="8595360" cy="4171033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Zahamowanie wzrostu</a:t>
            </a:r>
          </a:p>
          <a:p>
            <a:r>
              <a:rPr lang="pl-PL" dirty="0" smtClean="0"/>
              <a:t>Karłowatość</a:t>
            </a:r>
          </a:p>
          <a:p>
            <a:r>
              <a:rPr lang="pl-PL" dirty="0" smtClean="0"/>
              <a:t>Niedorozwój gruczołów płciowych</a:t>
            </a:r>
          </a:p>
          <a:p>
            <a:r>
              <a:rPr lang="pl-PL" dirty="0" smtClean="0"/>
              <a:t>Zmiany skórne  - rumień skórny</a:t>
            </a:r>
          </a:p>
          <a:p>
            <a:r>
              <a:rPr lang="pl-PL" dirty="0" smtClean="0"/>
              <a:t>Utrata apetytu – utrata smaku i węchu</a:t>
            </a:r>
          </a:p>
          <a:p>
            <a:r>
              <a:rPr lang="pl-PL" dirty="0" smtClean="0"/>
              <a:t>Wypadanie włosów</a:t>
            </a:r>
          </a:p>
          <a:p>
            <a:r>
              <a:rPr lang="pl-PL" dirty="0" smtClean="0"/>
              <a:t>Zmniejszenie odporności</a:t>
            </a:r>
          </a:p>
          <a:p>
            <a:r>
              <a:rPr lang="pl-PL" dirty="0" smtClean="0"/>
              <a:t>Gorsze gojenie się ran</a:t>
            </a:r>
          </a:p>
          <a:p>
            <a:r>
              <a:rPr lang="pl-PL" dirty="0" smtClean="0"/>
              <a:t>Kurza ślepota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-217511"/>
            <a:ext cx="9692640" cy="25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2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SKUTKI NADMIARU CYNKU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Zaburzenie pracy przewodu pokarmowego</a:t>
            </a:r>
          </a:p>
          <a:p>
            <a:r>
              <a:rPr lang="pl-PL" sz="2000" dirty="0" smtClean="0"/>
              <a:t>Wymioty</a:t>
            </a:r>
          </a:p>
          <a:p>
            <a:r>
              <a:rPr lang="pl-PL" sz="2000" dirty="0" smtClean="0"/>
              <a:t>Zmniejszenie zawartości Fe i Cu we krwi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65" y="2936382"/>
            <a:ext cx="4270957" cy="39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CYNKU W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000" dirty="0" smtClean="0"/>
              <a:t>Mięso i jego przetwory</a:t>
            </a:r>
            <a:endParaRPr lang="pl-PL" altLang="pl-PL" sz="2000" dirty="0"/>
          </a:p>
          <a:p>
            <a:r>
              <a:rPr lang="pl-PL" sz="2000" dirty="0" smtClean="0"/>
              <a:t>Mleko i jego przetwory</a:t>
            </a:r>
          </a:p>
          <a:p>
            <a:r>
              <a:rPr lang="pl-PL" sz="2000" dirty="0" smtClean="0"/>
              <a:t>Produkty zbożowe z pełnego ziarna</a:t>
            </a:r>
          </a:p>
          <a:p>
            <a:r>
              <a:rPr lang="pl-PL" sz="2000" dirty="0" smtClean="0"/>
              <a:t>Nasiona roślin strączkowych</a:t>
            </a:r>
          </a:p>
          <a:p>
            <a:endParaRPr lang="pl-PL" dirty="0"/>
          </a:p>
          <a:p>
            <a:r>
              <a:rPr lang="pl-PL" sz="2000" dirty="0" smtClean="0"/>
              <a:t>Zalecana norma spożycia Zn:</a:t>
            </a:r>
          </a:p>
          <a:p>
            <a:pPr lvl="1"/>
            <a:r>
              <a:rPr lang="pl-PL" sz="1800" dirty="0" smtClean="0">
                <a:solidFill>
                  <a:srgbClr val="FF0000"/>
                </a:solidFill>
              </a:rPr>
              <a:t>dla kobiet 8 mg</a:t>
            </a:r>
          </a:p>
          <a:p>
            <a:pPr lvl="1"/>
            <a:r>
              <a:rPr lang="pl-PL" sz="1800" dirty="0">
                <a:solidFill>
                  <a:srgbClr val="FF0000"/>
                </a:solidFill>
              </a:rPr>
              <a:t>d</a:t>
            </a:r>
            <a:r>
              <a:rPr lang="pl-PL" sz="1800" dirty="0" smtClean="0">
                <a:solidFill>
                  <a:srgbClr val="FF0000"/>
                </a:solidFill>
              </a:rPr>
              <a:t>la mężczyzn 11 mg</a:t>
            </a:r>
            <a:endParaRPr lang="pl-PL" sz="1800" dirty="0">
              <a:solidFill>
                <a:srgbClr val="FF0000"/>
              </a:solidFill>
            </a:endParaRPr>
          </a:p>
        </p:txBody>
      </p:sp>
      <p:pic>
        <p:nvPicPr>
          <p:cNvPr id="4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322" y="1585589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91" y="4580567"/>
            <a:ext cx="2857500" cy="21431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1" y="3517945"/>
            <a:ext cx="33051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9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41"/>
            <a:ext cx="5859888" cy="435305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3" y="2086377"/>
            <a:ext cx="5791535" cy="4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SELEN 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000" dirty="0" smtClean="0"/>
              <a:t>Selen pełni </a:t>
            </a:r>
            <a:r>
              <a:rPr lang="pl-PL" sz="2000" dirty="0"/>
              <a:t>rolę </a:t>
            </a:r>
            <a:r>
              <a:rPr lang="pl-PL" sz="2000" dirty="0">
                <a:solidFill>
                  <a:srgbClr val="FF0000"/>
                </a:solidFill>
              </a:rPr>
              <a:t>biologicznego przeciwutleniacza</a:t>
            </a:r>
            <a:r>
              <a:rPr lang="pl-PL" sz="2000" dirty="0"/>
              <a:t>, chroniąc organizm przed toksycznym działaniem nadtlenków i metali ciężkich (kadmu, </a:t>
            </a:r>
            <a:r>
              <a:rPr lang="pl-PL" sz="2000" dirty="0" smtClean="0"/>
              <a:t>rtęci).</a:t>
            </a:r>
          </a:p>
          <a:p>
            <a:pPr>
              <a:defRPr/>
            </a:pPr>
            <a:r>
              <a:rPr lang="pl-PL" sz="2000" dirty="0" smtClean="0"/>
              <a:t>W </a:t>
            </a:r>
            <a:r>
              <a:rPr lang="pl-PL" sz="2000" dirty="0"/>
              <a:t>wielu reakcjach biochemicznych </a:t>
            </a:r>
            <a:r>
              <a:rPr lang="pl-PL" sz="2000" dirty="0">
                <a:solidFill>
                  <a:srgbClr val="FF0000"/>
                </a:solidFill>
              </a:rPr>
              <a:t>współdziała z witaminą E.</a:t>
            </a:r>
          </a:p>
          <a:p>
            <a:pPr>
              <a:defRPr/>
            </a:pPr>
            <a:r>
              <a:rPr lang="pl-PL" sz="2000" dirty="0"/>
              <a:t>Bierze udział w przemianach hormonów tarczycy </a:t>
            </a:r>
            <a:r>
              <a:rPr lang="pl-PL" sz="2000" dirty="0" smtClean="0"/>
              <a:t>.</a:t>
            </a:r>
          </a:p>
          <a:p>
            <a:pPr>
              <a:defRPr/>
            </a:pPr>
            <a:r>
              <a:rPr lang="pl-PL" sz="2000" dirty="0" smtClean="0"/>
              <a:t>Jako przeciwutleniacz </a:t>
            </a:r>
            <a:r>
              <a:rPr lang="pl-PL" sz="2000" dirty="0" smtClean="0">
                <a:solidFill>
                  <a:srgbClr val="FF0000"/>
                </a:solidFill>
              </a:rPr>
              <a:t>zapobiega chorobom układu krążenia </a:t>
            </a:r>
            <a:r>
              <a:rPr lang="pl-PL" sz="2000" dirty="0" smtClean="0"/>
              <a:t>oraz </a:t>
            </a:r>
            <a:r>
              <a:rPr lang="pl-PL" sz="2000" dirty="0" smtClean="0">
                <a:solidFill>
                  <a:srgbClr val="FF0000"/>
                </a:solidFill>
              </a:rPr>
              <a:t>nowotworom</a:t>
            </a:r>
          </a:p>
          <a:p>
            <a:pPr>
              <a:defRPr/>
            </a:pPr>
            <a:r>
              <a:rPr lang="pl-PL" sz="2000" dirty="0" smtClean="0"/>
              <a:t>Zapotrzebowanie na selen człowieka dorosłego wynosi </a:t>
            </a:r>
            <a:r>
              <a:rPr lang="pl-PL" sz="2000" dirty="0" smtClean="0">
                <a:solidFill>
                  <a:srgbClr val="FF0000"/>
                </a:solidFill>
              </a:rPr>
              <a:t>55 </a:t>
            </a:r>
            <a:r>
              <a:rPr lang="el-GR" sz="2000" dirty="0" smtClean="0">
                <a:solidFill>
                  <a:srgbClr val="FF0000"/>
                </a:solidFill>
              </a:rPr>
              <a:t>μ</a:t>
            </a:r>
            <a:r>
              <a:rPr lang="pl-PL" sz="2000" dirty="0" smtClean="0">
                <a:solidFill>
                  <a:srgbClr val="FF0000"/>
                </a:solidFill>
              </a:rPr>
              <a:t>g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67" y="4467225"/>
            <a:ext cx="1914525" cy="23907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2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SKUTKI NIEDOBORU SELENU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pl-PL" sz="2000" b="1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pl-PL" sz="2000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iedobory selenu</a:t>
            </a:r>
            <a:r>
              <a:rPr lang="pl-PL" sz="2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000" dirty="0"/>
              <a:t>w diecie prowadzą </a:t>
            </a:r>
            <a:r>
              <a:rPr lang="pl-PL" sz="2000" dirty="0" smtClean="0"/>
              <a:t>do:</a:t>
            </a:r>
          </a:p>
          <a:p>
            <a:pPr>
              <a:defRPr/>
            </a:pPr>
            <a:r>
              <a:rPr lang="pl-PL" sz="2000" dirty="0" smtClean="0">
                <a:solidFill>
                  <a:srgbClr val="FF0000"/>
                </a:solidFill>
              </a:rPr>
              <a:t>zahamowania </a:t>
            </a:r>
            <a:r>
              <a:rPr lang="pl-PL" sz="2000" dirty="0">
                <a:solidFill>
                  <a:srgbClr val="FF0000"/>
                </a:solidFill>
              </a:rPr>
              <a:t>wzrostu </a:t>
            </a:r>
            <a:r>
              <a:rPr lang="pl-PL" sz="2000" dirty="0" smtClean="0">
                <a:solidFill>
                  <a:srgbClr val="FF0000"/>
                </a:solidFill>
              </a:rPr>
              <a:t>u dzieci</a:t>
            </a:r>
          </a:p>
          <a:p>
            <a:pPr>
              <a:defRPr/>
            </a:pPr>
            <a:r>
              <a:rPr lang="pl-PL" sz="2000" dirty="0" smtClean="0">
                <a:solidFill>
                  <a:srgbClr val="FF0000"/>
                </a:solidFill>
              </a:rPr>
              <a:t>ryzyka rozwoju chorób </a:t>
            </a:r>
            <a:r>
              <a:rPr lang="pl-PL" sz="2000" dirty="0">
                <a:solidFill>
                  <a:srgbClr val="FF0000"/>
                </a:solidFill>
              </a:rPr>
              <a:t>nowotworowych </a:t>
            </a:r>
            <a:endParaRPr lang="pl-PL" sz="20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pl-PL" sz="2000" dirty="0">
                <a:solidFill>
                  <a:srgbClr val="FF0000"/>
                </a:solidFill>
              </a:rPr>
              <a:t>r</a:t>
            </a:r>
            <a:r>
              <a:rPr lang="pl-PL" sz="2000" dirty="0" smtClean="0">
                <a:solidFill>
                  <a:srgbClr val="FF0000"/>
                </a:solidFill>
              </a:rPr>
              <a:t>yzyka zachorowania na choroby układu krążenia</a:t>
            </a:r>
          </a:p>
          <a:p>
            <a:pPr>
              <a:defRPr/>
            </a:pPr>
            <a:r>
              <a:rPr lang="pl-PL" sz="2000" dirty="0">
                <a:solidFill>
                  <a:srgbClr val="FF0000"/>
                </a:solidFill>
              </a:rPr>
              <a:t>r</a:t>
            </a:r>
            <a:r>
              <a:rPr lang="pl-PL" sz="2000" dirty="0" smtClean="0">
                <a:solidFill>
                  <a:srgbClr val="FF0000"/>
                </a:solidFill>
              </a:rPr>
              <a:t>ozwoju chorób degeneracyjnych mózgu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5" y="4280421"/>
            <a:ext cx="2705862" cy="22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4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NADMIARU SELENU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endParaRPr lang="pl-PL" u="sng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pl-PL" sz="2000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Nadmierne spożycie</a:t>
            </a:r>
            <a:r>
              <a:rPr lang="pl-PL" sz="2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l-PL" sz="2000" dirty="0"/>
              <a:t>tego składnika może prowadzić do zatrucia, czyli tzw. </a:t>
            </a:r>
            <a:r>
              <a:rPr lang="pl-PL" sz="2000" dirty="0" err="1">
                <a:solidFill>
                  <a:srgbClr val="FF0000"/>
                </a:solidFill>
              </a:rPr>
              <a:t>selenozy</a:t>
            </a:r>
            <a:r>
              <a:rPr lang="pl-PL" sz="2000" dirty="0">
                <a:solidFill>
                  <a:srgbClr val="FF0000"/>
                </a:solidFill>
              </a:rPr>
              <a:t>. </a:t>
            </a:r>
          </a:p>
          <a:p>
            <a:pPr>
              <a:defRPr/>
            </a:pPr>
            <a:r>
              <a:rPr lang="pl-PL" sz="2000" dirty="0" smtClean="0"/>
              <a:t>Objawy:</a:t>
            </a:r>
          </a:p>
          <a:p>
            <a:pPr lvl="1">
              <a:defRPr/>
            </a:pPr>
            <a:r>
              <a:rPr lang="pl-PL" sz="1800" dirty="0" smtClean="0">
                <a:solidFill>
                  <a:srgbClr val="FF0000"/>
                </a:solidFill>
              </a:rPr>
              <a:t>zmiany skórne</a:t>
            </a:r>
          </a:p>
          <a:p>
            <a:pPr lvl="1">
              <a:defRPr/>
            </a:pPr>
            <a:r>
              <a:rPr lang="pl-PL" sz="1800" dirty="0" smtClean="0">
                <a:solidFill>
                  <a:srgbClr val="FF0000"/>
                </a:solidFill>
              </a:rPr>
              <a:t>utrata </a:t>
            </a:r>
            <a:r>
              <a:rPr lang="pl-PL" sz="1800" dirty="0">
                <a:solidFill>
                  <a:srgbClr val="FF0000"/>
                </a:solidFill>
              </a:rPr>
              <a:t>włosów i </a:t>
            </a:r>
            <a:r>
              <a:rPr lang="pl-PL" sz="1800" dirty="0" smtClean="0">
                <a:solidFill>
                  <a:srgbClr val="FF0000"/>
                </a:solidFill>
              </a:rPr>
              <a:t>paznokci</a:t>
            </a:r>
          </a:p>
          <a:p>
            <a:pPr lvl="1">
              <a:defRPr/>
            </a:pPr>
            <a:r>
              <a:rPr lang="pl-PL" sz="1800" dirty="0" smtClean="0">
                <a:solidFill>
                  <a:srgbClr val="FF0000"/>
                </a:solidFill>
              </a:rPr>
              <a:t>zapalenie wielonerwowe</a:t>
            </a:r>
            <a:endParaRPr lang="pl-PL" sz="18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43" y="3637767"/>
            <a:ext cx="30289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1907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TM03457515[[fn=Widok]]</Template>
  <TotalTime>125</TotalTime>
  <Words>637</Words>
  <Application>Microsoft Office PowerPoint</Application>
  <PresentationFormat>Panoramiczny</PresentationFormat>
  <Paragraphs>130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Century Schoolbook</vt:lpstr>
      <vt:lpstr>Wingdings 2</vt:lpstr>
      <vt:lpstr>View</vt:lpstr>
      <vt:lpstr>SKŁADNIKI MINERALNE REGULUJĄCE - </vt:lpstr>
      <vt:lpstr>CYNK Zn</vt:lpstr>
      <vt:lpstr>Prezentacja programu PowerPoint</vt:lpstr>
      <vt:lpstr>SKUTKI NADMIARU CYNKU</vt:lpstr>
      <vt:lpstr>ŹRÓDŁA CYNKU W ŻYWNOŚCI</vt:lpstr>
      <vt:lpstr>Prezentacja programu PowerPoint</vt:lpstr>
      <vt:lpstr>SELEN Se</vt:lpstr>
      <vt:lpstr>SKUTKI NIEDOBORU SELENU</vt:lpstr>
      <vt:lpstr>SKUTKI NADMIARU SELENU</vt:lpstr>
      <vt:lpstr>ŹRÓDŁA SELENU W ŻYWNOŚCI</vt:lpstr>
      <vt:lpstr>JOD I</vt:lpstr>
      <vt:lpstr>SKUTKI NIEDOBORU JODU</vt:lpstr>
      <vt:lpstr>ŹRÓDŁA JODU W ŻYWNOŚCI</vt:lpstr>
      <vt:lpstr>Prezentacja programu PowerPoint</vt:lpstr>
      <vt:lpstr>CHROM Cr</vt:lpstr>
      <vt:lpstr>SKUTKI NIEDOBORU CHROMU</vt:lpstr>
      <vt:lpstr>ŹRÓDŁA CHROMU W ŻYWNOŚCI</vt:lpstr>
      <vt:lpstr>Prezentacja programu PowerPoint</vt:lpstr>
      <vt:lpstr>MANGAN Mn</vt:lpstr>
      <vt:lpstr>SKUTKI NIEDOBORU MANGANU</vt:lpstr>
      <vt:lpstr>ŹRÓDŁA MANGANU W ŻYWNOŚCI</vt:lpstr>
      <vt:lpstr>MOLIBDEN Mo</vt:lpstr>
      <vt:lpstr>SKUTKI NIEDOBORU MOLIBDENU</vt:lpstr>
      <vt:lpstr>ŹRÓDŁA MOLIBDENU W ŻYWNOŚCI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SKŁADNIKI MINERALNE REGULUJĄCE</dc:title>
  <dc:creator>Kierownik</dc:creator>
  <cp:lastModifiedBy>Kierownik</cp:lastModifiedBy>
  <cp:revision>15</cp:revision>
  <dcterms:created xsi:type="dcterms:W3CDTF">2015-12-17T16:22:03Z</dcterms:created>
  <dcterms:modified xsi:type="dcterms:W3CDTF">2016-01-13T17:25:44Z</dcterms:modified>
</cp:coreProperties>
</file>