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A9F696A-1980-40BF-9BB6-78A41439AA85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D4EE3FF-F8B2-4228-AD26-6F3EAFB0169B}" type="slidenum">
              <a:rPr lang="pl-PL" smtClean="0"/>
              <a:t>‹#›</a:t>
            </a:fld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1923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696A-1980-40BF-9BB6-78A41439AA85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E3FF-F8B2-4228-AD26-6F3EAFB016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655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696A-1980-40BF-9BB6-78A41439AA85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E3FF-F8B2-4228-AD26-6F3EAFB016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407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696A-1980-40BF-9BB6-78A41439AA85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E3FF-F8B2-4228-AD26-6F3EAFB016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726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696A-1980-40BF-9BB6-78A41439AA85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E3FF-F8B2-4228-AD26-6F3EAFB0169B}" type="slidenum">
              <a:rPr lang="pl-PL" smtClean="0"/>
              <a:t>‹#›</a:t>
            </a:fld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9707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696A-1980-40BF-9BB6-78A41439AA85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E3FF-F8B2-4228-AD26-6F3EAFB016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572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696A-1980-40BF-9BB6-78A41439AA85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E3FF-F8B2-4228-AD26-6F3EAFB016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11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696A-1980-40BF-9BB6-78A41439AA85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E3FF-F8B2-4228-AD26-6F3EAFB016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54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696A-1980-40BF-9BB6-78A41439AA85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E3FF-F8B2-4228-AD26-6F3EAFB016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410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696A-1980-40BF-9BB6-78A41439AA85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E3FF-F8B2-4228-AD26-6F3EAFB016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1600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696A-1980-40BF-9BB6-78A41439AA85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E3FF-F8B2-4228-AD26-6F3EAFB016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569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A9F696A-1980-40BF-9BB6-78A41439AA85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D4EE3FF-F8B2-4228-AD26-6F3EAFB016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348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extLst/>
        </p:spPr>
        <p:txBody>
          <a:bodyPr/>
          <a:lstStyle/>
          <a:p>
            <a:pPr algn="ctr">
              <a:defRPr/>
            </a:pPr>
            <a:r>
              <a:rPr lang="pl-PL" smtClean="0">
                <a:solidFill>
                  <a:srgbClr val="FF0000"/>
                </a:solidFill>
              </a:rPr>
              <a:t>SKŁADNIKI MINERALNE KRWIOTWÓRCZE - </a:t>
            </a:r>
            <a:endParaRPr lang="pl-PL">
              <a:solidFill>
                <a:srgbClr val="FF0000"/>
              </a:solidFill>
            </a:endParaRPr>
          </a:p>
        </p:txBody>
      </p:sp>
      <p:sp>
        <p:nvSpPr>
          <p:cNvPr id="50179" name="Symbol zastępczy tekstu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pl-PL" altLang="pl-PL" sz="3200" b="1">
                <a:solidFill>
                  <a:srgbClr val="00B0F0"/>
                </a:solidFill>
              </a:rPr>
              <a:t>ROLA W ORGANIZMIE, ŹRÓDŁA </a:t>
            </a:r>
          </a:p>
          <a:p>
            <a:pPr algn="ctr"/>
            <a:r>
              <a:rPr lang="pl-PL" altLang="pl-PL" sz="3200" b="1">
                <a:solidFill>
                  <a:srgbClr val="00B0F0"/>
                </a:solidFill>
              </a:rPr>
              <a:t>W ŻYWNOŚCI</a:t>
            </a:r>
          </a:p>
          <a:p>
            <a:pPr algn="ctr"/>
            <a:r>
              <a:rPr lang="pl-PL" altLang="pl-PL" sz="3200" b="1"/>
              <a:t> </a:t>
            </a:r>
            <a:r>
              <a:rPr lang="pl-PL" altLang="pl-PL" sz="3200" b="1">
                <a:solidFill>
                  <a:srgbClr val="002060"/>
                </a:solidFill>
              </a:rPr>
              <a:t>ORAZ SKUTKI NADMIARU </a:t>
            </a:r>
          </a:p>
          <a:p>
            <a:pPr algn="ctr"/>
            <a:r>
              <a:rPr lang="pl-PL" altLang="pl-PL" sz="3200" b="1">
                <a:solidFill>
                  <a:srgbClr val="002060"/>
                </a:solidFill>
              </a:rPr>
              <a:t>I NIEDOBORU</a:t>
            </a:r>
          </a:p>
        </p:txBody>
      </p:sp>
    </p:spTree>
    <p:extLst>
      <p:ext uri="{BB962C8B-B14F-4D97-AF65-F5344CB8AC3E}">
        <p14:creationId xmlns:p14="http://schemas.microsoft.com/office/powerpoint/2010/main" val="2361901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mtClean="0"/>
              <a:t>SKUTKI NIEDOBORÓW Fe</a:t>
            </a:r>
          </a:p>
        </p:txBody>
      </p:sp>
      <p:sp>
        <p:nvSpPr>
          <p:cNvPr id="5939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sz="2000" dirty="0" smtClean="0"/>
              <a:t>Zmniejszenie syntezy hemu: </a:t>
            </a:r>
          </a:p>
          <a:p>
            <a:pPr lvl="1"/>
            <a:r>
              <a:rPr lang="pl-PL" altLang="pl-PL" sz="2000" dirty="0" smtClean="0"/>
              <a:t>obniżenie poziomu hemoglobiny we krwi</a:t>
            </a:r>
          </a:p>
          <a:p>
            <a:pPr lvl="1"/>
            <a:r>
              <a:rPr lang="pl-PL" altLang="pl-PL" sz="2000" dirty="0" smtClean="0"/>
              <a:t>obniżenie poziomu mioglobiny w mięśniach</a:t>
            </a:r>
          </a:p>
          <a:p>
            <a:pPr lvl="1"/>
            <a:r>
              <a:rPr lang="pl-PL" altLang="pl-PL" sz="2000" dirty="0" smtClean="0"/>
              <a:t>obniżenie aktywności enzymów zależnych od żelaza</a:t>
            </a:r>
          </a:p>
          <a:p>
            <a:r>
              <a:rPr lang="pl-PL" altLang="pl-PL" sz="2000" dirty="0" smtClean="0"/>
              <a:t>Skutki:</a:t>
            </a:r>
          </a:p>
          <a:p>
            <a:pPr lvl="1"/>
            <a:r>
              <a:rPr lang="pl-PL" altLang="pl-PL" sz="2000" dirty="0" smtClean="0">
                <a:solidFill>
                  <a:srgbClr val="FF0000"/>
                </a:solidFill>
              </a:rPr>
              <a:t>niedotlenienie tkanek</a:t>
            </a:r>
          </a:p>
          <a:p>
            <a:pPr lvl="1"/>
            <a:r>
              <a:rPr lang="pl-PL" altLang="pl-PL" sz="2000" dirty="0" smtClean="0">
                <a:solidFill>
                  <a:srgbClr val="FF0000"/>
                </a:solidFill>
              </a:rPr>
              <a:t>zmniejszenie wydolności fizycznej</a:t>
            </a:r>
          </a:p>
          <a:p>
            <a:pPr lvl="1"/>
            <a:r>
              <a:rPr lang="pl-PL" altLang="pl-PL" sz="2000" dirty="0" smtClean="0">
                <a:solidFill>
                  <a:srgbClr val="FF0000"/>
                </a:solidFill>
              </a:rPr>
              <a:t>zaburzenia w przebiegu ciąży</a:t>
            </a:r>
          </a:p>
          <a:p>
            <a:pPr lvl="1"/>
            <a:r>
              <a:rPr lang="pl-PL" altLang="pl-PL" sz="2000" dirty="0" smtClean="0">
                <a:solidFill>
                  <a:srgbClr val="FF0000"/>
                </a:solidFill>
              </a:rPr>
              <a:t>zmniejszenie odporności organizmu na infekcje</a:t>
            </a:r>
          </a:p>
          <a:p>
            <a:endParaRPr lang="pl-PL" altLang="pl-PL" dirty="0" smtClean="0"/>
          </a:p>
        </p:txBody>
      </p:sp>
      <p:pic>
        <p:nvPicPr>
          <p:cNvPr id="59396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3789364"/>
            <a:ext cx="2809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48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mtClean="0"/>
              <a:t>SKUTKI NADMIARU Fe</a:t>
            </a:r>
          </a:p>
        </p:txBody>
      </p:sp>
      <p:sp>
        <p:nvSpPr>
          <p:cNvPr id="60419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altLang="pl-PL" sz="2000" dirty="0" smtClean="0"/>
              <a:t>Obniżone wchłanianie innych składników mineralnych – Zn, Cu</a:t>
            </a:r>
          </a:p>
          <a:p>
            <a:r>
              <a:rPr lang="pl-PL" altLang="pl-PL" sz="2000" dirty="0" smtClean="0"/>
              <a:t>Nadmierne gromadzenie się Fe w tkankach i uszkadzanie ich</a:t>
            </a:r>
          </a:p>
        </p:txBody>
      </p:sp>
      <p:pic>
        <p:nvPicPr>
          <p:cNvPr id="60420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798" y="3655924"/>
            <a:ext cx="388778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722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mtClean="0"/>
              <a:t>PRZYSWAJALNOŚĆ Fe</a:t>
            </a:r>
          </a:p>
        </p:txBody>
      </p:sp>
      <p:sp>
        <p:nvSpPr>
          <p:cNvPr id="6144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altLang="pl-PL" sz="2000" dirty="0" smtClean="0"/>
              <a:t>Średnio z diety wchłania się </a:t>
            </a:r>
            <a:r>
              <a:rPr lang="pl-PL" altLang="pl-PL" sz="2000" dirty="0" smtClean="0">
                <a:solidFill>
                  <a:srgbClr val="FF0000"/>
                </a:solidFill>
              </a:rPr>
              <a:t>10 – 15% </a:t>
            </a:r>
            <a:r>
              <a:rPr lang="pl-PL" altLang="pl-PL" sz="2000" dirty="0" smtClean="0"/>
              <a:t>żelaza</a:t>
            </a:r>
          </a:p>
          <a:p>
            <a:pPr algn="just"/>
            <a:r>
              <a:rPr lang="pl-PL" altLang="pl-PL" sz="2000" dirty="0" smtClean="0"/>
              <a:t>Żelazo </a:t>
            </a:r>
            <a:r>
              <a:rPr lang="pl-PL" altLang="pl-PL" sz="2000" dirty="0" err="1" smtClean="0">
                <a:solidFill>
                  <a:srgbClr val="FF0000"/>
                </a:solidFill>
              </a:rPr>
              <a:t>hemowe</a:t>
            </a:r>
            <a:r>
              <a:rPr lang="pl-PL" altLang="pl-PL" sz="2000" dirty="0" smtClean="0"/>
              <a:t> występuje w produktach </a:t>
            </a:r>
            <a:r>
              <a:rPr lang="pl-PL" altLang="pl-PL" sz="2000" dirty="0" smtClean="0">
                <a:solidFill>
                  <a:srgbClr val="FF0000"/>
                </a:solidFill>
              </a:rPr>
              <a:t>pochodzenia zwierzęcego</a:t>
            </a:r>
            <a:r>
              <a:rPr lang="pl-PL" altLang="pl-PL" sz="2000" dirty="0" smtClean="0"/>
              <a:t> – jego przyswajalność jest wyższa niż żelaza </a:t>
            </a:r>
            <a:r>
              <a:rPr lang="pl-PL" altLang="pl-PL" sz="2000" dirty="0" err="1" smtClean="0">
                <a:solidFill>
                  <a:srgbClr val="FF0000"/>
                </a:solidFill>
              </a:rPr>
              <a:t>niehemowego</a:t>
            </a:r>
            <a:r>
              <a:rPr lang="pl-PL" altLang="pl-PL" sz="2000" dirty="0" smtClean="0"/>
              <a:t> z produktów </a:t>
            </a:r>
            <a:r>
              <a:rPr lang="pl-PL" altLang="pl-PL" sz="2000" dirty="0" smtClean="0">
                <a:solidFill>
                  <a:srgbClr val="FF0000"/>
                </a:solidFill>
              </a:rPr>
              <a:t>pochodzenia roślinnego.</a:t>
            </a:r>
          </a:p>
          <a:p>
            <a:pPr algn="just"/>
            <a:r>
              <a:rPr lang="pl-PL" altLang="pl-PL" sz="2000" dirty="0" smtClean="0"/>
              <a:t>Stopień wchłaniania Fe zależy od:</a:t>
            </a:r>
          </a:p>
          <a:p>
            <a:pPr lvl="1" algn="just"/>
            <a:r>
              <a:rPr lang="pl-PL" altLang="pl-PL" sz="2000" dirty="0" smtClean="0"/>
              <a:t>składu diety – </a:t>
            </a:r>
            <a:r>
              <a:rPr lang="pl-PL" altLang="pl-PL" sz="2000" dirty="0" smtClean="0">
                <a:solidFill>
                  <a:srgbClr val="FF0000"/>
                </a:solidFill>
              </a:rPr>
              <a:t>obecność witaminy C, kwasu foliowego, Cu</a:t>
            </a:r>
          </a:p>
          <a:p>
            <a:pPr lvl="1" algn="just"/>
            <a:r>
              <a:rPr lang="pl-PL" altLang="pl-PL" sz="2000" dirty="0" smtClean="0"/>
              <a:t>zapasów Fe w organizmie – </a:t>
            </a:r>
            <a:r>
              <a:rPr lang="pl-PL" altLang="pl-PL" sz="2000" dirty="0" smtClean="0">
                <a:solidFill>
                  <a:srgbClr val="FF0000"/>
                </a:solidFill>
              </a:rPr>
              <a:t>zbyt duża ilość tłuszczu, </a:t>
            </a:r>
            <a:r>
              <a:rPr lang="pl-PL" altLang="pl-PL" sz="2000" dirty="0" err="1" smtClean="0">
                <a:solidFill>
                  <a:srgbClr val="FF0000"/>
                </a:solidFill>
              </a:rPr>
              <a:t>fityniany</a:t>
            </a:r>
            <a:r>
              <a:rPr lang="pl-PL" altLang="pl-PL" sz="2000" dirty="0" smtClean="0">
                <a:solidFill>
                  <a:srgbClr val="FF0000"/>
                </a:solidFill>
              </a:rPr>
              <a:t>, Ca, P, Zn</a:t>
            </a:r>
          </a:p>
        </p:txBody>
      </p:sp>
    </p:spTree>
    <p:extLst>
      <p:ext uri="{BB962C8B-B14F-4D97-AF65-F5344CB8AC3E}">
        <p14:creationId xmlns:p14="http://schemas.microsoft.com/office/powerpoint/2010/main" val="3376445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076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0"/>
            <a:ext cx="8424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57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10" y="375769"/>
            <a:ext cx="81375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612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33" y="1139826"/>
            <a:ext cx="6084888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121" y="1493950"/>
            <a:ext cx="4832104" cy="423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352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0"/>
            <a:ext cx="591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894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mtClean="0"/>
              <a:t>KOBALT Co</a:t>
            </a:r>
          </a:p>
        </p:txBody>
      </p:sp>
      <p:sp>
        <p:nvSpPr>
          <p:cNvPr id="67587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altLang="pl-PL" sz="2000" dirty="0" smtClean="0"/>
              <a:t>Całkowita zawartość kobaltu w ustroju wynosi 1,1 mg, gromadzi się głównie w </a:t>
            </a:r>
            <a:r>
              <a:rPr lang="pl-PL" altLang="pl-PL" sz="2000" dirty="0" smtClean="0">
                <a:solidFill>
                  <a:srgbClr val="FF0000"/>
                </a:solidFill>
              </a:rPr>
              <a:t>mięśniach i kościach</a:t>
            </a:r>
          </a:p>
          <a:p>
            <a:r>
              <a:rPr lang="pl-PL" altLang="pl-PL" sz="2000" dirty="0" smtClean="0"/>
              <a:t>W organizmie występuje jako składnik </a:t>
            </a:r>
            <a:r>
              <a:rPr lang="pl-PL" altLang="pl-PL" sz="2000" dirty="0" smtClean="0">
                <a:solidFill>
                  <a:srgbClr val="FF0000"/>
                </a:solidFill>
              </a:rPr>
              <a:t>witaminy B12 </a:t>
            </a:r>
            <a:r>
              <a:rPr lang="pl-PL" altLang="pl-PL" sz="2000" dirty="0" smtClean="0"/>
              <a:t>– kobalaminy</a:t>
            </a:r>
          </a:p>
          <a:p>
            <a:r>
              <a:rPr lang="pl-PL" altLang="pl-PL" sz="2000" dirty="0" smtClean="0"/>
              <a:t> Wpływa pobudzająco na proces </a:t>
            </a:r>
            <a:r>
              <a:rPr lang="pl-PL" altLang="pl-PL" sz="2000" dirty="0" smtClean="0">
                <a:solidFill>
                  <a:srgbClr val="FF0000"/>
                </a:solidFill>
              </a:rPr>
              <a:t>wytwarzania krwinek czerwonych</a:t>
            </a:r>
          </a:p>
          <a:p>
            <a:r>
              <a:rPr lang="pl-PL" altLang="pl-PL" sz="2000" dirty="0" smtClean="0"/>
              <a:t>Bierze udział w </a:t>
            </a:r>
            <a:r>
              <a:rPr lang="pl-PL" altLang="pl-PL" sz="2000" dirty="0" smtClean="0">
                <a:solidFill>
                  <a:srgbClr val="FF0000"/>
                </a:solidFill>
              </a:rPr>
              <a:t>syntezie kwasów nukleinowych</a:t>
            </a:r>
          </a:p>
          <a:p>
            <a:r>
              <a:rPr lang="pl-PL" altLang="pl-PL" sz="2000" dirty="0" smtClean="0"/>
              <a:t>Uczestniczy w </a:t>
            </a:r>
            <a:r>
              <a:rPr lang="pl-PL" altLang="pl-PL" sz="2000" dirty="0" smtClean="0">
                <a:solidFill>
                  <a:srgbClr val="FF0000"/>
                </a:solidFill>
              </a:rPr>
              <a:t>procesach regeneracyjnych organizmu</a:t>
            </a:r>
          </a:p>
          <a:p>
            <a:r>
              <a:rPr lang="pl-PL" altLang="pl-PL" sz="2000" dirty="0" smtClean="0">
                <a:solidFill>
                  <a:srgbClr val="FF0000"/>
                </a:solidFill>
              </a:rPr>
              <a:t>Hamujący</a:t>
            </a:r>
            <a:r>
              <a:rPr lang="pl-PL" altLang="pl-PL" sz="2000" dirty="0" smtClean="0"/>
              <a:t> wpływ na rozwój </a:t>
            </a:r>
            <a:r>
              <a:rPr lang="pl-PL" altLang="pl-PL" sz="2000" dirty="0" smtClean="0">
                <a:solidFill>
                  <a:srgbClr val="FF0000"/>
                </a:solidFill>
              </a:rPr>
              <a:t>komórek nowotworowych</a:t>
            </a:r>
          </a:p>
        </p:txBody>
      </p:sp>
    </p:spTree>
    <p:extLst>
      <p:ext uri="{BB962C8B-B14F-4D97-AF65-F5344CB8AC3E}">
        <p14:creationId xmlns:p14="http://schemas.microsoft.com/office/powerpoint/2010/main" val="1277626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mtClean="0"/>
              <a:t>SKUTKI NIEDOBORU KOBALTU</a:t>
            </a:r>
          </a:p>
        </p:txBody>
      </p:sp>
      <p:sp>
        <p:nvSpPr>
          <p:cNvPr id="6861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sz="2000" dirty="0" smtClean="0"/>
              <a:t>Zmniejszona synteza witaminy B12</a:t>
            </a:r>
          </a:p>
          <a:p>
            <a:r>
              <a:rPr lang="pl-PL" altLang="pl-PL" sz="2000" dirty="0" smtClean="0"/>
              <a:t>Niedokrwistość</a:t>
            </a:r>
          </a:p>
          <a:p>
            <a:endParaRPr lang="pl-PL" altLang="pl-PL" dirty="0" smtClean="0"/>
          </a:p>
        </p:txBody>
      </p:sp>
      <p:pic>
        <p:nvPicPr>
          <p:cNvPr id="68612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648" y="2427736"/>
            <a:ext cx="6985000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939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mtClean="0"/>
              <a:t>MIEDŹ Cu</a:t>
            </a:r>
          </a:p>
        </p:txBody>
      </p:sp>
      <p:sp>
        <p:nvSpPr>
          <p:cNvPr id="5120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l-PL" altLang="pl-PL" sz="2000" dirty="0" smtClean="0"/>
          </a:p>
          <a:p>
            <a:pPr algn="just"/>
            <a:endParaRPr lang="pl-PL" altLang="pl-PL" sz="2000" dirty="0"/>
          </a:p>
          <a:p>
            <a:pPr algn="just"/>
            <a:r>
              <a:rPr lang="pl-PL" altLang="pl-PL" sz="2000" dirty="0" smtClean="0"/>
              <a:t>W organizmie występuje ok. 70 mg, w wątrobie, mózgu, sercu i mięśniach</a:t>
            </a:r>
          </a:p>
          <a:p>
            <a:pPr algn="just"/>
            <a:r>
              <a:rPr lang="pl-PL" altLang="pl-PL" sz="2000" dirty="0" smtClean="0"/>
              <a:t>Jako </a:t>
            </a:r>
            <a:r>
              <a:rPr lang="pl-PL" altLang="pl-PL" sz="2000" dirty="0" smtClean="0">
                <a:solidFill>
                  <a:srgbClr val="FF0000"/>
                </a:solidFill>
              </a:rPr>
              <a:t>składnik wielu enzymów </a:t>
            </a:r>
            <a:r>
              <a:rPr lang="pl-PL" altLang="pl-PL" sz="2000" dirty="0" smtClean="0"/>
              <a:t>uczestniczy w utlenianiu, transporcie żelaza i wytwarzaniu hemoglobiny</a:t>
            </a:r>
          </a:p>
          <a:p>
            <a:pPr algn="just"/>
            <a:r>
              <a:rPr lang="pl-PL" altLang="pl-PL" sz="2000" dirty="0" smtClean="0"/>
              <a:t>Niezbędna do tworzenia kolagenu  i elastyny  - </a:t>
            </a:r>
            <a:r>
              <a:rPr lang="pl-PL" altLang="pl-PL" sz="2000" dirty="0" smtClean="0">
                <a:solidFill>
                  <a:srgbClr val="FF0000"/>
                </a:solidFill>
              </a:rPr>
              <a:t>synteza tkanki łącznej</a:t>
            </a:r>
          </a:p>
          <a:p>
            <a:pPr algn="just"/>
            <a:r>
              <a:rPr lang="pl-PL" altLang="pl-PL" sz="2000" dirty="0" smtClean="0"/>
              <a:t>Odpowiada za syntezę barwnika skóry i włosów - </a:t>
            </a:r>
            <a:r>
              <a:rPr lang="pl-PL" altLang="pl-PL" sz="2000" dirty="0" smtClean="0">
                <a:solidFill>
                  <a:srgbClr val="FF0000"/>
                </a:solidFill>
              </a:rPr>
              <a:t>melaniny </a:t>
            </a:r>
          </a:p>
          <a:p>
            <a:endParaRPr lang="pl-PL" altLang="pl-PL" dirty="0" smtClean="0"/>
          </a:p>
        </p:txBody>
      </p:sp>
      <p:pic>
        <p:nvPicPr>
          <p:cNvPr id="51204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094" y="898033"/>
            <a:ext cx="2286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15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mtClean="0"/>
              <a:t>SKUTKI NADMIARU KOBALTU</a:t>
            </a:r>
          </a:p>
        </p:txBody>
      </p:sp>
      <p:sp>
        <p:nvSpPr>
          <p:cNvPr id="69635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altLang="pl-PL" sz="2000" dirty="0" smtClean="0"/>
              <a:t>Niedoczynność tarczycy</a:t>
            </a:r>
          </a:p>
          <a:p>
            <a:r>
              <a:rPr lang="pl-PL" altLang="pl-PL" sz="2000" dirty="0" smtClean="0"/>
              <a:t>Niewydolność serca</a:t>
            </a:r>
          </a:p>
        </p:txBody>
      </p:sp>
      <p:pic>
        <p:nvPicPr>
          <p:cNvPr id="69636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192" y="3240736"/>
            <a:ext cx="45720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804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altLang="pl-PL" sz="4800"/>
              <a:t>ŹRÓDŁA KOBALTU W ŻYWNOŚCI</a:t>
            </a:r>
          </a:p>
        </p:txBody>
      </p:sp>
      <p:sp>
        <p:nvSpPr>
          <p:cNvPr id="7065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sz="2000" dirty="0" smtClean="0"/>
              <a:t>Mięso</a:t>
            </a:r>
          </a:p>
          <a:p>
            <a:r>
              <a:rPr lang="pl-PL" altLang="pl-PL" sz="2000" dirty="0" smtClean="0"/>
              <a:t>Podroby</a:t>
            </a:r>
          </a:p>
          <a:p>
            <a:r>
              <a:rPr lang="pl-PL" altLang="pl-PL" sz="2000" dirty="0" smtClean="0"/>
              <a:t>Jaja</a:t>
            </a:r>
          </a:p>
          <a:p>
            <a:r>
              <a:rPr lang="pl-PL" altLang="pl-PL" sz="2000" dirty="0" smtClean="0"/>
              <a:t>Ryby</a:t>
            </a:r>
          </a:p>
          <a:p>
            <a:endParaRPr lang="pl-PL" altLang="pl-PL" dirty="0" smtClean="0"/>
          </a:p>
        </p:txBody>
      </p:sp>
      <p:pic>
        <p:nvPicPr>
          <p:cNvPr id="70660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9" y="1935164"/>
            <a:ext cx="475297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841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mtClean="0"/>
              <a:t>SKUTKI NIEDOBORU MIEDZI</a:t>
            </a:r>
          </a:p>
        </p:txBody>
      </p:sp>
      <p:sp>
        <p:nvSpPr>
          <p:cNvPr id="5222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altLang="pl-PL" dirty="0" smtClean="0"/>
          </a:p>
          <a:p>
            <a:r>
              <a:rPr lang="pl-PL" altLang="pl-PL" sz="2000" dirty="0" smtClean="0">
                <a:solidFill>
                  <a:srgbClr val="FF0000"/>
                </a:solidFill>
              </a:rPr>
              <a:t>Niedokrwistość</a:t>
            </a:r>
          </a:p>
          <a:p>
            <a:r>
              <a:rPr lang="pl-PL" altLang="pl-PL" sz="2000" dirty="0" smtClean="0">
                <a:solidFill>
                  <a:srgbClr val="FF0000"/>
                </a:solidFill>
              </a:rPr>
              <a:t>Pękanie naczyń krwionośnych</a:t>
            </a:r>
          </a:p>
          <a:p>
            <a:r>
              <a:rPr lang="pl-PL" altLang="pl-PL" sz="2000" dirty="0" smtClean="0">
                <a:solidFill>
                  <a:srgbClr val="FF0000"/>
                </a:solidFill>
              </a:rPr>
              <a:t>Łamliwość kości</a:t>
            </a:r>
          </a:p>
          <a:p>
            <a:r>
              <a:rPr lang="pl-PL" altLang="pl-PL" sz="2000" dirty="0" smtClean="0">
                <a:solidFill>
                  <a:srgbClr val="FF0000"/>
                </a:solidFill>
              </a:rPr>
              <a:t>Brak pigmentacji skóry</a:t>
            </a:r>
          </a:p>
          <a:p>
            <a:endParaRPr lang="pl-PL" altLang="pl-PL" dirty="0" smtClean="0"/>
          </a:p>
        </p:txBody>
      </p:sp>
      <p:pic>
        <p:nvPicPr>
          <p:cNvPr id="52228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3573464"/>
            <a:ext cx="37433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40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mtClean="0"/>
              <a:t>SKUTKI NADMIARU MIEDZI</a:t>
            </a:r>
          </a:p>
        </p:txBody>
      </p:sp>
      <p:sp>
        <p:nvSpPr>
          <p:cNvPr id="53251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altLang="pl-PL" sz="2000" dirty="0" smtClean="0">
                <a:solidFill>
                  <a:srgbClr val="FF0000"/>
                </a:solidFill>
              </a:rPr>
              <a:t>Choroba Wilsona </a:t>
            </a:r>
            <a:r>
              <a:rPr lang="pl-PL" altLang="pl-PL" sz="2000" dirty="0" smtClean="0"/>
              <a:t>– nadmierne ilości miedzi odkładają się w wątrobie i rogówce – skutkuje to zaćmą, a także złamaniami kości</a:t>
            </a:r>
          </a:p>
          <a:p>
            <a:r>
              <a:rPr lang="pl-PL" altLang="pl-PL" sz="2000" dirty="0" smtClean="0">
                <a:solidFill>
                  <a:srgbClr val="FF0000"/>
                </a:solidFill>
              </a:rPr>
              <a:t>Zatrucie miedzią </a:t>
            </a:r>
            <a:r>
              <a:rPr lang="pl-PL" altLang="pl-PL" sz="2000" dirty="0" smtClean="0"/>
              <a:t>– metaliczny posmak w ustach, zawroty głowy, wymioty</a:t>
            </a:r>
          </a:p>
        </p:txBody>
      </p:sp>
      <p:pic>
        <p:nvPicPr>
          <p:cNvPr id="53252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593" y="436245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4" y="436245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206" y="3847295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389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mtClean="0"/>
              <a:t>ŹRÓDŁA MIEDZI W ŻYWNOŚCI</a:t>
            </a:r>
          </a:p>
        </p:txBody>
      </p:sp>
      <p:sp>
        <p:nvSpPr>
          <p:cNvPr id="54275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altLang="pl-PL" sz="2000" dirty="0" smtClean="0"/>
              <a:t>Wątroba</a:t>
            </a:r>
          </a:p>
          <a:p>
            <a:r>
              <a:rPr lang="pl-PL" altLang="pl-PL" sz="2000" dirty="0"/>
              <a:t>Mięso i jego </a:t>
            </a:r>
            <a:r>
              <a:rPr lang="pl-PL" altLang="pl-PL" sz="2000" dirty="0" smtClean="0"/>
              <a:t>przetwory</a:t>
            </a:r>
            <a:endParaRPr lang="pl-PL" altLang="pl-PL" sz="2000" dirty="0" smtClean="0"/>
          </a:p>
          <a:p>
            <a:r>
              <a:rPr lang="pl-PL" altLang="pl-PL" sz="2000" dirty="0" smtClean="0"/>
              <a:t>Nasiona słonecznika</a:t>
            </a:r>
          </a:p>
          <a:p>
            <a:r>
              <a:rPr lang="pl-PL" altLang="pl-PL" sz="2000" dirty="0" smtClean="0"/>
              <a:t>Orzechy</a:t>
            </a:r>
          </a:p>
          <a:p>
            <a:r>
              <a:rPr lang="pl-PL" altLang="pl-PL" sz="2000" dirty="0" smtClean="0"/>
              <a:t>Zarodki pszenne</a:t>
            </a:r>
          </a:p>
          <a:p>
            <a:r>
              <a:rPr lang="pl-PL" altLang="pl-PL" sz="2000" dirty="0" smtClean="0"/>
              <a:t>Produkty zbożowe</a:t>
            </a:r>
          </a:p>
          <a:p>
            <a:r>
              <a:rPr lang="pl-PL" altLang="pl-PL" sz="2000" dirty="0" smtClean="0"/>
              <a:t>Ziemniaki</a:t>
            </a:r>
          </a:p>
          <a:p>
            <a:r>
              <a:rPr lang="pl-PL" altLang="pl-PL" sz="2000" dirty="0" smtClean="0"/>
              <a:t>Owoce </a:t>
            </a:r>
            <a:r>
              <a:rPr lang="pl-PL" altLang="pl-PL" sz="2000" dirty="0" smtClean="0"/>
              <a:t>i warzywa</a:t>
            </a:r>
          </a:p>
        </p:txBody>
      </p:sp>
      <p:pic>
        <p:nvPicPr>
          <p:cNvPr id="54276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3860800"/>
            <a:ext cx="38893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1946276"/>
            <a:ext cx="22860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9" y="205263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427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mtClean="0"/>
              <a:t>PRZYSWAJANIE MIEDZI</a:t>
            </a:r>
          </a:p>
        </p:txBody>
      </p:sp>
      <p:sp>
        <p:nvSpPr>
          <p:cNvPr id="55299" name="Symbol zastępczy zawartości 2"/>
          <p:cNvSpPr>
            <a:spLocks noGrp="1"/>
          </p:cNvSpPr>
          <p:nvPr>
            <p:ph idx="1"/>
          </p:nvPr>
        </p:nvSpPr>
        <p:spPr>
          <a:xfrm>
            <a:off x="1017431" y="1871664"/>
            <a:ext cx="9420382" cy="4389437"/>
          </a:xfrm>
        </p:spPr>
        <p:txBody>
          <a:bodyPr>
            <a:normAutofit/>
          </a:bodyPr>
          <a:lstStyle/>
          <a:p>
            <a:r>
              <a:rPr lang="pl-PL" altLang="pl-PL" sz="2000" dirty="0" smtClean="0"/>
              <a:t>Wchłanianie Cu z przeciętnej diety wynosi </a:t>
            </a:r>
            <a:r>
              <a:rPr lang="pl-PL" altLang="pl-PL" sz="2000" dirty="0" smtClean="0">
                <a:solidFill>
                  <a:srgbClr val="FF0000"/>
                </a:solidFill>
              </a:rPr>
              <a:t>50%</a:t>
            </a:r>
          </a:p>
          <a:p>
            <a:r>
              <a:rPr lang="pl-PL" altLang="pl-PL" sz="2000" dirty="0" smtClean="0"/>
              <a:t>Uzależnione jest od:</a:t>
            </a:r>
          </a:p>
          <a:p>
            <a:pPr lvl="1"/>
            <a:r>
              <a:rPr lang="pl-PL" altLang="pl-PL" sz="2000" dirty="0" smtClean="0"/>
              <a:t>składu diety</a:t>
            </a:r>
          </a:p>
          <a:p>
            <a:pPr lvl="1"/>
            <a:r>
              <a:rPr lang="pl-PL" altLang="pl-PL" sz="2000" dirty="0" smtClean="0"/>
              <a:t>formy chemicznej związku miedzi w danym produkcie</a:t>
            </a:r>
          </a:p>
          <a:p>
            <a:r>
              <a:rPr lang="pl-PL" altLang="pl-PL" sz="2000" dirty="0" smtClean="0"/>
              <a:t>Przy zwiększonym spożyciu </a:t>
            </a:r>
            <a:r>
              <a:rPr lang="pl-PL" altLang="pl-PL" sz="2000" dirty="0" smtClean="0">
                <a:solidFill>
                  <a:srgbClr val="FF0000"/>
                </a:solidFill>
              </a:rPr>
              <a:t>Fe</a:t>
            </a:r>
            <a:r>
              <a:rPr lang="pl-PL" altLang="pl-PL" sz="2000" dirty="0" smtClean="0"/>
              <a:t> przyswajalność jest niższa ze względu  na występujące interakcje między tymi pierwiastkami</a:t>
            </a:r>
          </a:p>
          <a:p>
            <a:r>
              <a:rPr lang="pl-PL" altLang="pl-PL" sz="2000" dirty="0" smtClean="0"/>
              <a:t>Przyswajalność z diety </a:t>
            </a:r>
            <a:r>
              <a:rPr lang="pl-PL" altLang="pl-PL" sz="2000" dirty="0" smtClean="0">
                <a:solidFill>
                  <a:srgbClr val="FF0000"/>
                </a:solidFill>
              </a:rPr>
              <a:t>wysokobiałkowej </a:t>
            </a:r>
            <a:r>
              <a:rPr lang="pl-PL" altLang="pl-PL" sz="2000" dirty="0" smtClean="0"/>
              <a:t>jest wyższa</a:t>
            </a:r>
          </a:p>
        </p:txBody>
      </p:sp>
    </p:spTree>
    <p:extLst>
      <p:ext uri="{BB962C8B-B14F-4D97-AF65-F5344CB8AC3E}">
        <p14:creationId xmlns:p14="http://schemas.microsoft.com/office/powerpoint/2010/main" val="4163464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mtClean="0"/>
              <a:t>ZAPOTRZEBOWANIE NA MIEDŹ</a:t>
            </a:r>
          </a:p>
        </p:txBody>
      </p:sp>
      <p:sp>
        <p:nvSpPr>
          <p:cNvPr id="5632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altLang="pl-PL" sz="2000" dirty="0" smtClean="0"/>
              <a:t>Dzieci – 1,5 mg/dobę</a:t>
            </a:r>
          </a:p>
          <a:p>
            <a:r>
              <a:rPr lang="pl-PL" altLang="pl-PL" sz="2000" dirty="0" smtClean="0"/>
              <a:t>Dorośli – 0,9 mg/dobę</a:t>
            </a:r>
          </a:p>
        </p:txBody>
      </p:sp>
      <p:pic>
        <p:nvPicPr>
          <p:cNvPr id="56324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0800"/>
            <a:ext cx="3048000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747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mtClean="0"/>
              <a:t>ŻELAZO Fe</a:t>
            </a:r>
          </a:p>
        </p:txBody>
      </p:sp>
      <p:sp>
        <p:nvSpPr>
          <p:cNvPr id="57347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altLang="pl-PL" sz="2000" dirty="0" smtClean="0"/>
          </a:p>
          <a:p>
            <a:r>
              <a:rPr lang="pl-PL" altLang="pl-PL" sz="2000" dirty="0" smtClean="0"/>
              <a:t>W organizmie znajduje się 4 - 5 g żelaza – w </a:t>
            </a:r>
            <a:r>
              <a:rPr lang="pl-PL" altLang="pl-PL" sz="2000" dirty="0" smtClean="0">
                <a:solidFill>
                  <a:srgbClr val="FF0000"/>
                </a:solidFill>
              </a:rPr>
              <a:t>hemoglobinie i  mioglobinie</a:t>
            </a:r>
          </a:p>
          <a:p>
            <a:r>
              <a:rPr lang="pl-PL" altLang="pl-PL" sz="2000" dirty="0" smtClean="0"/>
              <a:t>Żelazo jest </a:t>
            </a:r>
            <a:r>
              <a:rPr lang="pl-PL" altLang="pl-PL" sz="2000" dirty="0" smtClean="0">
                <a:solidFill>
                  <a:srgbClr val="FF0000"/>
                </a:solidFill>
              </a:rPr>
              <a:t>składnikiem enzymów </a:t>
            </a:r>
            <a:r>
              <a:rPr lang="pl-PL" altLang="pl-PL" sz="2000" dirty="0" smtClean="0"/>
              <a:t>tkankowych uczestniczących w procesach utleniania</a:t>
            </a:r>
          </a:p>
          <a:p>
            <a:r>
              <a:rPr lang="pl-PL" altLang="pl-PL" sz="2000" dirty="0" smtClean="0"/>
              <a:t>Uczestniczy w </a:t>
            </a:r>
            <a:r>
              <a:rPr lang="pl-PL" altLang="pl-PL" sz="2000" dirty="0" smtClean="0">
                <a:solidFill>
                  <a:srgbClr val="FF0000"/>
                </a:solidFill>
              </a:rPr>
              <a:t>transporcie tlenu</a:t>
            </a:r>
          </a:p>
          <a:p>
            <a:r>
              <a:rPr lang="pl-PL" altLang="pl-PL" sz="2000" dirty="0" smtClean="0"/>
              <a:t>Warunkuje prawidłowe tworzenie </a:t>
            </a:r>
            <a:r>
              <a:rPr lang="pl-PL" altLang="pl-PL" sz="2000" dirty="0" smtClean="0">
                <a:solidFill>
                  <a:srgbClr val="FF0000"/>
                </a:solidFill>
              </a:rPr>
              <a:t>krwinek czerwonych</a:t>
            </a:r>
          </a:p>
          <a:p>
            <a:r>
              <a:rPr lang="pl-PL" altLang="pl-PL" sz="2000" dirty="0" smtClean="0"/>
              <a:t>Wpływa na </a:t>
            </a:r>
            <a:r>
              <a:rPr lang="pl-PL" altLang="pl-PL" sz="2000" dirty="0" smtClean="0">
                <a:solidFill>
                  <a:srgbClr val="FF0000"/>
                </a:solidFill>
              </a:rPr>
              <a:t>odporność</a:t>
            </a:r>
            <a:r>
              <a:rPr lang="pl-PL" altLang="pl-PL" sz="2000" dirty="0" smtClean="0"/>
              <a:t> organizmu</a:t>
            </a:r>
          </a:p>
        </p:txBody>
      </p:sp>
      <p:pic>
        <p:nvPicPr>
          <p:cNvPr id="57348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60" y="365760"/>
            <a:ext cx="22669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66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mtClean="0"/>
              <a:t>ZAPOTRZEBOWANIE NA Fe</a:t>
            </a:r>
          </a:p>
        </p:txBody>
      </p:sp>
      <p:sp>
        <p:nvSpPr>
          <p:cNvPr id="58371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altLang="pl-PL" sz="2000" dirty="0" smtClean="0"/>
              <a:t>Dorośli – 10 mg/dobę</a:t>
            </a:r>
          </a:p>
          <a:p>
            <a:r>
              <a:rPr lang="pl-PL" altLang="pl-PL" sz="2000" dirty="0" smtClean="0"/>
              <a:t>Kobiety w  wieku 19 – 50 lat – 18 mg/dobę</a:t>
            </a:r>
          </a:p>
          <a:p>
            <a:r>
              <a:rPr lang="pl-PL" altLang="pl-PL" sz="2000" dirty="0" smtClean="0"/>
              <a:t>Kobiety ciężarne – 27 mg/dobę</a:t>
            </a:r>
          </a:p>
        </p:txBody>
      </p:sp>
    </p:spTree>
    <p:extLst>
      <p:ext uri="{BB962C8B-B14F-4D97-AF65-F5344CB8AC3E}">
        <p14:creationId xmlns:p14="http://schemas.microsoft.com/office/powerpoint/2010/main" val="2177435764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TM03457515[[fn=Widok]]</Template>
  <TotalTime>33</TotalTime>
  <Words>451</Words>
  <Application>Microsoft Office PowerPoint</Application>
  <PresentationFormat>Panoramiczny</PresentationFormat>
  <Paragraphs>88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Arial</vt:lpstr>
      <vt:lpstr>Century Schoolbook</vt:lpstr>
      <vt:lpstr>Wingdings 2</vt:lpstr>
      <vt:lpstr>View</vt:lpstr>
      <vt:lpstr>SKŁADNIKI MINERALNE KRWIOTWÓRCZE - </vt:lpstr>
      <vt:lpstr>MIEDŹ Cu</vt:lpstr>
      <vt:lpstr>SKUTKI NIEDOBORU MIEDZI</vt:lpstr>
      <vt:lpstr>SKUTKI NADMIARU MIEDZI</vt:lpstr>
      <vt:lpstr>ŹRÓDŁA MIEDZI W ŻYWNOŚCI</vt:lpstr>
      <vt:lpstr>PRZYSWAJANIE MIEDZI</vt:lpstr>
      <vt:lpstr>ZAPOTRZEBOWANIE NA MIEDŹ</vt:lpstr>
      <vt:lpstr>ŻELAZO Fe</vt:lpstr>
      <vt:lpstr>ZAPOTRZEBOWANIE NA Fe</vt:lpstr>
      <vt:lpstr>SKUTKI NIEDOBORÓW Fe</vt:lpstr>
      <vt:lpstr>SKUTKI NADMIARU Fe</vt:lpstr>
      <vt:lpstr>PRZYSWAJALNOŚĆ Fe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KOBALT Co</vt:lpstr>
      <vt:lpstr>SKUTKI NIEDOBORU KOBALTU</vt:lpstr>
      <vt:lpstr>SKUTKI NADMIARU KOBALTU</vt:lpstr>
      <vt:lpstr>ŹRÓDŁA KOBALTU W ŻYWNOŚCI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SKŁADNIKI MINERALNE KRWIOTWÓRCZE - </dc:title>
  <dc:creator>Kierownik</dc:creator>
  <cp:lastModifiedBy>Lenovo</cp:lastModifiedBy>
  <cp:revision>3</cp:revision>
  <dcterms:created xsi:type="dcterms:W3CDTF">2015-12-17T14:41:10Z</dcterms:created>
  <dcterms:modified xsi:type="dcterms:W3CDTF">2020-03-31T09:02:26Z</dcterms:modified>
</cp:coreProperties>
</file>