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9" d="100"/>
          <a:sy n="39" d="100"/>
        </p:scale>
        <p:origin x="-13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80E0AE4A-EE0D-422D-A316-7AE6F2AFA801}"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E0AE4A-EE0D-422D-A316-7AE6F2AFA80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E0AE4A-EE0D-422D-A316-7AE6F2AFA80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E0AE4A-EE0D-422D-A316-7AE6F2AFA80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80E0AE4A-EE0D-422D-A316-7AE6F2AFA801}"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E0AE4A-EE0D-422D-A316-7AE6F2AFA80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0E0AE4A-EE0D-422D-A316-7AE6F2AFA80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0E0AE4A-EE0D-422D-A316-7AE6F2AFA80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0E0AE4A-EE0D-422D-A316-7AE6F2AFA80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E0AE4A-EE0D-422D-A316-7AE6F2AFA80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E92EDC6E-CBAA-4A56-B302-A412A49ECDFC}" type="datetimeFigureOut">
              <a:rPr lang="pl-PL" smtClean="0"/>
              <a:pPr/>
              <a:t>2020-04-19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E0AE4A-EE0D-422D-A316-7AE6F2AFA80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92EDC6E-CBAA-4A56-B302-A412A49ECDFC}" type="datetimeFigureOut">
              <a:rPr lang="pl-PL" smtClean="0"/>
              <a:pPr/>
              <a:t>2020-04-19</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0E0AE4A-EE0D-422D-A316-7AE6F2AFA801}"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de/url?sa=i&amp;rct=j&amp;q=&amp;esrc=s&amp;source=images&amp;cd=&amp;cad=rja&amp;uact=8&amp;ved=2ahUKEwjnk9T53-HiAhXjxIsKHe6lDdYQjRx6BAgBEAU&amp;url=/url?sa=i&amp;rct=j&amp;q=&amp;esrc=s&amp;source=images&amp;cd=&amp;ved=&amp;url=https://pl.wikipedia.org/wiki/Ryby_konsumpcyjne&amp;psig=AOvVaw0vjuT9rYgytVAuD8DcQ4Uz&amp;ust=1560353477514664&amp;psig=AOvVaw0vjuT9rYgytVAuD8DcQ4Uz&amp;ust=156035347751466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de/url?sa=i&amp;rct=j&amp;q=&amp;esrc=s&amp;source=images&amp;cd=&amp;ved=2ahUKEwik1_642OHiAhUjtYsKHX_-BQIQjRx6BAgBEAU&amp;url=https://wszystkoojedzeniu.pl/kalmary-kalorie-kcal/&amp;psig=AOvVaw0jWLcqgfZa49SueHtH9DbE&amp;ust=1560351345386162"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de/url?sa=i&amp;rct=j&amp;q=&amp;esrc=s&amp;source=images&amp;cd=&amp;cad=rja&amp;uact=8&amp;ved=2ahUKEwiUhJjs2OHiAhUEl4sKHaTYB6YQjRx6BAgBEAU&amp;url=/url?sa=i&amp;rct=j&amp;q=&amp;esrc=s&amp;source=images&amp;cd=&amp;ved=&amp;url=http://www.pyszny-przepis.pl/przepis/chrupiace-kalmary-przepis/&amp;psig=AOvVaw0jWLcqgfZa49SueHtH9DbE&amp;ust=1560351345386162&amp;psig=AOvVaw0jWLcqgfZa49SueHtH9DbE&amp;ust=156035134538616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de/url?sa=i&amp;rct=j&amp;q=&amp;esrc=s&amp;source=images&amp;cd=&amp;ved=2ahUKEwif-4ul2eHiAhWFmIsKHSEIBgoQjRx6BAgBEAU&amp;url=https://kuchnia.wp.pl/one-zyja-czyli-owoce-morza-6054629636048001g/4&amp;psig=AOvVaw27AI5oAynuhgSSsGMFymIj&amp;ust=156035166729992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de/url?sa=i&amp;rct=j&amp;q=&amp;esrc=s&amp;source=images&amp;cd=&amp;ved=2ahUKEwj9kbSs2-HiAhUutIsKHT5SAOQQjRx6BAgBEAU&amp;url=https://finanse.wp.pl/trzymanie-homarow-w-lodzie-to-przestepstwo-kara-dla-restauratora-6134482891516033a&amp;psig=AOvVaw0WRzATOcD5bcAm7sAb_Qw7&amp;ust=1560352259289096"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google.de/url?sa=i&amp;rct=j&amp;q=&amp;esrc=s&amp;source=images&amp;cd=&amp;ved=2ahUKEwjQmu6-2-HiAhVioosKHTPOARsQjRx6BAgBEAU&amp;url=http://obrazki.4ever.eu/jedzenie-i-picie/homary-252748&amp;psig=AOvVaw0WRzATOcD5bcAm7sAb_Qw7&amp;ust=156035225928909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de/url?sa=i&amp;rct=j&amp;q=&amp;esrc=s&amp;source=images&amp;cd=&amp;ved=2ahUKEwiE5Nb12-HiAhXClYsKHU0tDCUQjRx6BAgBEAU&amp;url=https://smaker.pl/przepis-krewetki-w-sosie-smietanowym,120505,grze-tom.html&amp;psig=AOvVaw035D7ox_849awh98bntqAt&amp;ust=1560352381471456"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google.de/url?sa=i&amp;rct=j&amp;q=&amp;esrc=s&amp;source=images&amp;cd=&amp;ved=2ahUKEwiR7ZSY3OHiAhXmtYsKHUvUByIQjRx6BAgBEAU&amp;url=https://www.przepisy.pl/przepis/krewetki-z-czosnkiem-2&amp;psig=AOvVaw035D7ox_849awh98bntqAt&amp;ust=156035238147145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de/url?sa=i&amp;rct=j&amp;q=&amp;esrc=s&amp;source=images&amp;cd=&amp;ved=2ahUKEwifnpjF3OHiAhUFxosKHeSmCaUQjRx6BAgBEAU&amp;url=https://ekoj.pl/produkt/1371/malze-mule-holenderskie-rozm-extra-1kg.html&amp;psig=AOvVaw0yUk4lrFFuh55ZD7rSDJtP&amp;ust=1560352547275139"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google.de/url?sa=i&amp;rct=j&amp;q=&amp;esrc=s&amp;source=images&amp;cd=&amp;cad=rja&amp;uact=8&amp;ved=2ahUKEwj7g6Xg3OHiAhVslYsKHV2GA88QjRx6BAgBEAU&amp;url=/url?sa=i&amp;rct=j&amp;q=&amp;esrc=s&amp;source=images&amp;cd=&amp;ved=&amp;url=https://smaker.pl/przepis-malze-w-winie,169179,globuskulinarny.html&amp;psig=AOvVaw0yUk4lrFFuh55ZD7rSDJtP&amp;ust=1560352547275139&amp;psig=AOvVaw0yUk4lrFFuh55ZD7rSDJtP&amp;ust=156035254727513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de/url?sa=i&amp;rct=j&amp;q=&amp;esrc=s&amp;source=images&amp;cd=&amp;cad=rja&amp;uact=8&amp;ved=2ahUKEwjUltOG3eHiAhXItYsKHSugAdcQjRx6BAgBEAU&amp;url=/url?sa=i&amp;rct=j&amp;q=&amp;esrc=s&amp;source=images&amp;cd=&amp;ved=&amp;url=http://www.wysokieobcasy.pl/wysokie-obcasy/1,53667,1317422.html&amp;psig=AOvVaw3xgguaQK1aSKciyfZbwapb&amp;ust=1560352701550922&amp;psig=AOvVaw3xgguaQK1aSKciyfZbwapb&amp;ust=156035270155092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de/url?sa=i&amp;rct=j&amp;q=&amp;esrc=s&amp;source=images&amp;cd=&amp;ved=2ahUKEwjAwNDy3eHiAhXowYsKHdfvBsYQjRx6BAgBEAU&amp;url=https://forum.klix.ba/kafana-kod-muhe-p14139101.html&amp;psig=AOvVaw2AMFhyHnR6C5ul_T_qbc83&amp;ust=156035293363817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de/url?sa=i&amp;rct=j&amp;q=&amp;esrc=s&amp;source=images&amp;cd=&amp;cad=rja&amp;uact=8&amp;ved=2ahUKEwi3pa3i3uHiAhUGiYsKHU57DxoQjRx6BAgBEAU&amp;url=/url?sa=i&amp;rct=j&amp;q=&amp;esrc=s&amp;source=images&amp;cd=&amp;ved=&amp;url=http://kulinarne-rozkosze.blogspot.com/2014/01/krab-z-masem-czosnkowym.html&amp;psig=AOvVaw2Knd2kjCfR85_hYbUE2OK4&amp;ust=1560353146282964&amp;psig=AOvVaw2Knd2kjCfR85_hYbUE2OK4&amp;ust=156035314628296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de/url?sa=i&amp;rct=j&amp;q=&amp;esrc=s&amp;source=images&amp;cd=&amp;cad=rja&amp;uact=8&amp;ved=2ahUKEwjg5fGk4OHiAhXKwosKHe7bChIQjRx6BAgBEAU&amp;url=/url?sa=i&amp;rct=j&amp;q=&amp;esrc=s&amp;source=images&amp;cd=&amp;ved=&amp;url=https://katalogsmakow.pl/blog/kate-s-kitchen/wokol-stolu-jak-to-ugryzc-raki-owoce-morza-kawior.380857.html&amp;psig=AOvVaw3fz2lTy_8l_xTWdaXjBbNB&amp;ust=1560353591466626&amp;psig=AOvVaw3fz2lTy_8l_xTWdaXjBbNB&amp;ust=156035359146662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de/url?sa=i&amp;rct=j&amp;q=&amp;esrc=s&amp;source=images&amp;cd=&amp;cad=rja&amp;uact=8&amp;ved=2ahUKEwiBz4PH3-HiAhVD_SoKHQE5CSIQjRx6BAgBEAU&amp;url=/url?sa=i&amp;rct=j&amp;q=&amp;esrc=s&amp;source=images&amp;cd=&amp;ved=&amp;url=https://kuchnia.wp.pl/slimaki-nie-tylko-dla-francuzow-6066299299754625a&amp;psig=AOvVaw3rDmIzfiO-Ia-bv0j_s3ce&amp;ust=1560353362048131&amp;psig=AOvVaw3rDmIzfiO-Ia-bv0j_s3ce&amp;ust=156035336204813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Przetwory z ryb i owoców morza</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14290"/>
            <a:ext cx="8229600" cy="6095070"/>
          </a:xfrm>
        </p:spPr>
        <p:txBody>
          <a:bodyPr/>
          <a:lstStyle/>
          <a:p>
            <a:r>
              <a:rPr lang="pl-PL" b="1" i="1" dirty="0" smtClean="0"/>
              <a:t>Konserwy rybne </a:t>
            </a:r>
            <a:r>
              <a:rPr lang="pl-PL" dirty="0" smtClean="0"/>
              <a:t>to produkty w hermetycznych opakowaniach, poddane sterylizacji cieplnej lub innym procesom, powodującym zniszczenie mikroorganizmów w takim stopniu, aby uniemożliwić ich rozwój, nie zależnie od temperatury, w jakiej te konserwy mają być przechowywane; nadają się do bezpośredniego spożycia.</a:t>
            </a:r>
            <a:endParaRPr lang="pl-PL" dirty="0"/>
          </a:p>
        </p:txBody>
      </p:sp>
      <p:pic>
        <p:nvPicPr>
          <p:cNvPr id="16388" name="Picture 4" descr="Znalezione obrazy dla zapytania konserwy rybne"/>
          <p:cNvPicPr>
            <a:picLocks noChangeAspect="1" noChangeArrowheads="1"/>
          </p:cNvPicPr>
          <p:nvPr/>
        </p:nvPicPr>
        <p:blipFill>
          <a:blip r:embed="rId2"/>
          <a:srcRect/>
          <a:stretch>
            <a:fillRect/>
          </a:stretch>
        </p:blipFill>
        <p:spPr bwMode="auto">
          <a:xfrm>
            <a:off x="4429124" y="3714748"/>
            <a:ext cx="4714876" cy="31432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85728"/>
            <a:ext cx="8229600" cy="5809318"/>
          </a:xfrm>
        </p:spPr>
        <p:txBody>
          <a:bodyPr>
            <a:normAutofit/>
          </a:bodyPr>
          <a:lstStyle/>
          <a:p>
            <a:r>
              <a:rPr lang="pl-PL" b="1" i="1" dirty="0" smtClean="0"/>
              <a:t>Prezerwy rybne </a:t>
            </a:r>
            <a:r>
              <a:rPr lang="pl-PL" sz="2000" dirty="0" smtClean="0"/>
              <a:t>są to przetwory rybne utrwalone głównie przez solenie i ewentualnie za pomocą dozwolonych substancji dodatkowych, zamknięte w hermetycznych opakowaniach, nie poddawane sterylizacji.</a:t>
            </a:r>
            <a:br>
              <a:rPr lang="pl-PL" sz="2000" dirty="0" smtClean="0"/>
            </a:br>
            <a:r>
              <a:rPr lang="pl-PL" sz="2000" dirty="0" smtClean="0"/>
              <a:t>Dopuszcza się, w celu przedłużenia trwałości prezerw, stosowanie kwasu benzoesowego i jego soli sodowej albo kwasu </a:t>
            </a:r>
            <a:r>
              <a:rPr lang="pl-PL" sz="2000" dirty="0" err="1" smtClean="0"/>
              <a:t>sorbowego</a:t>
            </a:r>
            <a:r>
              <a:rPr lang="pl-PL" sz="2000" dirty="0" smtClean="0"/>
              <a:t> lub jego soli: sodowej, potasowej bądź wapniowej, w ilości łącznej nie przekraczającej 0,1 g na 100 g produktu, w przeliczeniu na odpowiedni kwas.</a:t>
            </a:r>
            <a:br>
              <a:rPr lang="pl-PL" sz="2000" dirty="0" smtClean="0"/>
            </a:br>
            <a:r>
              <a:rPr lang="pl-PL" sz="2000" dirty="0" smtClean="0"/>
              <a:t>Prezerwy rybne są najczęściej pakowane w puszki metalowe, słoiki </a:t>
            </a:r>
            <a:r>
              <a:rPr lang="pl-PL" sz="2000" dirty="0" err="1" smtClean="0"/>
              <a:t>Twist-Off</a:t>
            </a:r>
            <a:r>
              <a:rPr lang="pl-PL" sz="2000" dirty="0" smtClean="0"/>
              <a:t>, opakowania z tworzyw sztucznych lub inne, dopuszczalne przez władze sanitarne do stosowania.</a:t>
            </a:r>
            <a:endParaRPr lang="pl-PL" sz="2000" dirty="0"/>
          </a:p>
        </p:txBody>
      </p:sp>
      <p:pic>
        <p:nvPicPr>
          <p:cNvPr id="15362" name="Picture 2" descr="Podobny obraz">
            <a:hlinkClick r:id="rId2"/>
          </p:cNvPr>
          <p:cNvPicPr>
            <a:picLocks noChangeAspect="1" noChangeArrowheads="1"/>
          </p:cNvPicPr>
          <p:nvPr/>
        </p:nvPicPr>
        <p:blipFill>
          <a:blip r:embed="rId3"/>
          <a:srcRect/>
          <a:stretch>
            <a:fillRect/>
          </a:stretch>
        </p:blipFill>
        <p:spPr bwMode="auto">
          <a:xfrm>
            <a:off x="2857488" y="4214818"/>
            <a:ext cx="3667134" cy="24353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71472" y="0"/>
            <a:ext cx="8229600" cy="5595004"/>
          </a:xfrm>
        </p:spPr>
        <p:txBody>
          <a:bodyPr>
            <a:normAutofit lnSpcReduction="10000"/>
          </a:bodyPr>
          <a:lstStyle/>
          <a:p>
            <a:r>
              <a:rPr lang="pl-PL" b="1" i="1" dirty="0" smtClean="0"/>
              <a:t>Kawiorem </a:t>
            </a:r>
            <a:r>
              <a:rPr lang="pl-PL" dirty="0" smtClean="0"/>
              <a:t>nazywa się ikrę ryb jesiotrowatych - kawior czarny.</a:t>
            </a:r>
            <a:br>
              <a:rPr lang="pl-PL" dirty="0" smtClean="0"/>
            </a:br>
            <a:r>
              <a:rPr lang="pl-PL" dirty="0" smtClean="0"/>
              <a:t>Ikrę oddziela się od tkanki łącznej, a następnie soli, aby stała się szklista, napęczniała i nabrała </a:t>
            </a:r>
            <a:r>
              <a:rPr lang="pl-PL" dirty="0" err="1" smtClean="0"/>
              <a:t>pożądnego</a:t>
            </a:r>
            <a:r>
              <a:rPr lang="pl-PL" dirty="0" smtClean="0"/>
              <a:t> smaku.</a:t>
            </a:r>
            <a:br>
              <a:rPr lang="pl-PL" dirty="0" smtClean="0"/>
            </a:br>
            <a:r>
              <a:rPr lang="pl-PL" dirty="0" smtClean="0"/>
              <a:t>Kawior zawiera w swoim składzie ok.: 50% wody, 26-33% białka, 16-19% tłuszczu i 4-7% soli mineralnych.</a:t>
            </a:r>
            <a:br>
              <a:rPr lang="pl-PL" dirty="0" smtClean="0"/>
            </a:br>
            <a:r>
              <a:rPr lang="pl-PL" dirty="0" smtClean="0"/>
              <a:t>W ogólniejszym pojęciu kawiorem nazywa się również ikrę innych ryb: łososiowatych ( kawior czerwony ), dorszowatych ( kawior norweski).</a:t>
            </a:r>
            <a:br>
              <a:rPr lang="pl-PL" dirty="0" smtClean="0"/>
            </a:br>
            <a:endParaRPr lang="pl-PL" dirty="0"/>
          </a:p>
        </p:txBody>
      </p:sp>
      <p:pic>
        <p:nvPicPr>
          <p:cNvPr id="14338" name="Picture 2" descr="https://tse4.mm.bing.net/th?id=OIP.FjEx0GTVhdewN3ZbI_iocQHaF9&amp;pid=Api&amp;P=0&amp;w=190&amp;h=154"/>
          <p:cNvPicPr>
            <a:picLocks noChangeAspect="1" noChangeArrowheads="1"/>
          </p:cNvPicPr>
          <p:nvPr/>
        </p:nvPicPr>
        <p:blipFill>
          <a:blip r:embed="rId2"/>
          <a:srcRect/>
          <a:stretch>
            <a:fillRect/>
          </a:stretch>
        </p:blipFill>
        <p:spPr bwMode="auto">
          <a:xfrm>
            <a:off x="4643438" y="4357694"/>
            <a:ext cx="2857520" cy="230105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dirty="0" smtClean="0"/>
              <a:t>Owoce morza.</a:t>
            </a:r>
            <a:endParaRPr lang="pl-PL" dirty="0"/>
          </a:p>
        </p:txBody>
      </p:sp>
      <p:sp>
        <p:nvSpPr>
          <p:cNvPr id="3" name="Symbol zastępczy zawartości 2"/>
          <p:cNvSpPr>
            <a:spLocks noGrp="1"/>
          </p:cNvSpPr>
          <p:nvPr>
            <p:ph idx="1"/>
          </p:nvPr>
        </p:nvSpPr>
        <p:spPr/>
        <p:txBody>
          <a:bodyPr/>
          <a:lstStyle/>
          <a:p>
            <a:pPr>
              <a:buNone/>
            </a:pPr>
            <a:r>
              <a:rPr lang="pl-PL" b="1" i="1" dirty="0" smtClean="0"/>
              <a:t>„ Owoce morza” </a:t>
            </a:r>
            <a:r>
              <a:rPr lang="pl-PL" dirty="0" smtClean="0"/>
              <a:t>to jadalne morskie lub słodkowodne zwierzęta bezszkieletowe, głównie skorupiaki i mięczaki.</a:t>
            </a:r>
            <a:br>
              <a:rPr lang="pl-PL" dirty="0" smtClean="0"/>
            </a:br>
            <a:r>
              <a:rPr lang="pl-PL" dirty="0" smtClean="0"/>
              <a:t>Ze zwierząt morskich na uwagę zasługują:</a:t>
            </a:r>
            <a:br>
              <a:rPr lang="pl-PL" dirty="0" smtClean="0"/>
            </a:br>
            <a:r>
              <a:rPr lang="pl-PL" dirty="0" smtClean="0"/>
              <a:t>- głowonogi ( kalmary),</a:t>
            </a:r>
            <a:br>
              <a:rPr lang="pl-PL" dirty="0" smtClean="0"/>
            </a:br>
            <a:r>
              <a:rPr lang="pl-PL" dirty="0" smtClean="0"/>
              <a:t>- skorupiaki ( kraby, langusty, homary, krewetki ),</a:t>
            </a:r>
            <a:br>
              <a:rPr lang="pl-PL" dirty="0" smtClean="0"/>
            </a:br>
            <a:r>
              <a:rPr lang="pl-PL" dirty="0" smtClean="0"/>
              <a:t>- małże ( ostrygi ).</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14290"/>
            <a:ext cx="8229600" cy="6643710"/>
          </a:xfrm>
        </p:spPr>
        <p:txBody>
          <a:bodyPr>
            <a:normAutofit fontScale="92500" lnSpcReduction="20000"/>
          </a:bodyPr>
          <a:lstStyle/>
          <a:p>
            <a:r>
              <a:rPr lang="pl-PL" dirty="0" smtClean="0"/>
              <a:t>Ze zwierząt słodkowodnych największe znaczenie mają raki.</a:t>
            </a:r>
            <a:br>
              <a:rPr lang="pl-PL" dirty="0" smtClean="0"/>
            </a:br>
            <a:r>
              <a:rPr lang="pl-PL" dirty="0" smtClean="0"/>
              <a:t>Ślimaki lądowe i morskie zwierzęta bez skorup (kalmary, ośmiornice), a także jadalne żaby , przyrządza się w podobny sposób. Charakterystyczną cecha niektórych skorupiaków jest to, że po włożeniu do wrzątku natychmiast zmieniają kolor pancerza. Skorupiaki zmieniają najczęściej barwę na pomarańczowoczerwoną. Pod wpływem podwyższonej temperatury uwalniają się barwniki karotenoidowe, wcześniej związane z cząsteczkami białka.</a:t>
            </a:r>
            <a:br>
              <a:rPr lang="pl-PL" dirty="0" smtClean="0"/>
            </a:br>
            <a:r>
              <a:rPr lang="pl-PL" dirty="0" smtClean="0"/>
              <a:t>Mięso jadalnych bezkręgowców ceni się ze względu na jego właściwości ( miękkie i zwarte). Często jednak jest ono w dużym stopniu zanieczyszczone mikroorganizmami, pochodzącymi z wód, w których żyją. Przyrządzane z nich potrawy są nietrwałe.</a:t>
            </a:r>
            <a:br>
              <a:rPr lang="pl-PL" dirty="0" smtClean="0"/>
            </a:b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Charakterystyka wybranych bezkręgowców jadalnych:</a:t>
            </a:r>
            <a:endParaRPr lang="pl-PL" dirty="0"/>
          </a:p>
        </p:txBody>
      </p:sp>
      <p:sp>
        <p:nvSpPr>
          <p:cNvPr id="3" name="Symbol zastępczy zawartości 2"/>
          <p:cNvSpPr>
            <a:spLocks noGrp="1"/>
          </p:cNvSpPr>
          <p:nvPr>
            <p:ph idx="1"/>
          </p:nvPr>
        </p:nvSpPr>
        <p:spPr/>
        <p:txBody>
          <a:bodyPr/>
          <a:lstStyle/>
          <a:p>
            <a:r>
              <a:rPr lang="pl-PL" b="1" i="1" dirty="0" smtClean="0"/>
              <a:t>Kalmary </a:t>
            </a:r>
            <a:r>
              <a:rPr lang="pl-PL" dirty="0" smtClean="0"/>
              <a:t>- mają lekko gumową konsystencję. Można je kupować świeże lub w proszkach. Najczęściej podaje się je z masłem i z czosnkiem, włożone ponownie do skorupek lub jako składnik innych potraw,</a:t>
            </a:r>
            <a:endParaRPr lang="pl-PL" dirty="0"/>
          </a:p>
        </p:txBody>
      </p:sp>
      <p:pic>
        <p:nvPicPr>
          <p:cNvPr id="11266" name="Picture 2" descr="Znalezione obrazy dla zapytania kalmary">
            <a:hlinkClick r:id="rId2"/>
          </p:cNvPr>
          <p:cNvPicPr>
            <a:picLocks noChangeAspect="1" noChangeArrowheads="1"/>
          </p:cNvPicPr>
          <p:nvPr/>
        </p:nvPicPr>
        <p:blipFill>
          <a:blip r:embed="rId3" cstate="print"/>
          <a:srcRect/>
          <a:stretch>
            <a:fillRect/>
          </a:stretch>
        </p:blipFill>
        <p:spPr bwMode="auto">
          <a:xfrm>
            <a:off x="571472" y="3929066"/>
            <a:ext cx="3729063" cy="2486043"/>
          </a:xfrm>
          <a:prstGeom prst="rect">
            <a:avLst/>
          </a:prstGeom>
          <a:noFill/>
        </p:spPr>
      </p:pic>
      <p:pic>
        <p:nvPicPr>
          <p:cNvPr id="11268" name="Picture 4" descr="Podobny obraz">
            <a:hlinkClick r:id="rId4"/>
          </p:cNvPr>
          <p:cNvPicPr>
            <a:picLocks noChangeAspect="1" noChangeArrowheads="1"/>
          </p:cNvPicPr>
          <p:nvPr/>
        </p:nvPicPr>
        <p:blipFill>
          <a:blip r:embed="rId5" cstate="print"/>
          <a:srcRect/>
          <a:stretch>
            <a:fillRect/>
          </a:stretch>
        </p:blipFill>
        <p:spPr bwMode="auto">
          <a:xfrm>
            <a:off x="4929191" y="4000504"/>
            <a:ext cx="3643338" cy="242889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285728"/>
            <a:ext cx="8229600" cy="4709160"/>
          </a:xfrm>
        </p:spPr>
        <p:txBody>
          <a:bodyPr/>
          <a:lstStyle/>
          <a:p>
            <a:r>
              <a:rPr lang="pl-PL" b="1" i="1" dirty="0" smtClean="0"/>
              <a:t>Langusty </a:t>
            </a:r>
            <a:r>
              <a:rPr lang="pl-PL" dirty="0" smtClean="0"/>
              <a:t>– występują w całym świecie w wodach przybrzeżnych. Langusty nie mają kleszczy. Ważą od 1,3 do 8 kg . Większość mięsa znajduje się w organach wewnętrznych. Langust można kupować świeże lub mrożone, można je gotować w wodzie lub na parze. W przeciwieństwie do innych skorupiaków, langusty nie stają się jasnoczerwone po ugotowaniu.</a:t>
            </a:r>
            <a:endParaRPr lang="pl-PL" dirty="0"/>
          </a:p>
        </p:txBody>
      </p:sp>
      <p:pic>
        <p:nvPicPr>
          <p:cNvPr id="10242" name="Picture 2" descr="Znalezione obrazy dla zapytania Langusty">
            <a:hlinkClick r:id="rId2"/>
          </p:cNvPr>
          <p:cNvPicPr>
            <a:picLocks noChangeAspect="1" noChangeArrowheads="1"/>
          </p:cNvPicPr>
          <p:nvPr/>
        </p:nvPicPr>
        <p:blipFill>
          <a:blip r:embed="rId3"/>
          <a:srcRect/>
          <a:stretch>
            <a:fillRect/>
          </a:stretch>
        </p:blipFill>
        <p:spPr bwMode="auto">
          <a:xfrm>
            <a:off x="3786182" y="3857628"/>
            <a:ext cx="4038600" cy="28003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500042"/>
            <a:ext cx="8229600" cy="4709160"/>
          </a:xfrm>
        </p:spPr>
        <p:txBody>
          <a:bodyPr/>
          <a:lstStyle/>
          <a:p>
            <a:r>
              <a:rPr lang="pl-PL" b="1" i="1" dirty="0" smtClean="0"/>
              <a:t>Homary</a:t>
            </a:r>
            <a:r>
              <a:rPr lang="pl-PL" dirty="0" smtClean="0"/>
              <a:t> – skorupiaki żyjące w Atlantyku i w Morzu Śródziemnym; istnieje ich kilka odmian. Sprzedawane są świeże lub mrożone, żywe lub ugotowane w skorupie. Żywy homar ma kolor ciemnoniebieski; po ugotowaniu staje się jasnoczerwony. Homara można gotować, </a:t>
            </a:r>
            <a:r>
              <a:rPr lang="pl-PL" dirty="0" err="1" smtClean="0"/>
              <a:t>gotować</a:t>
            </a:r>
            <a:r>
              <a:rPr lang="pl-PL" dirty="0" smtClean="0"/>
              <a:t> na parze, piec na grillu lub na ruszcie. Samica może mieć na spodniej części odwłoka jaja, w postaci czerwonej ikry.</a:t>
            </a:r>
            <a:endParaRPr lang="pl-PL" dirty="0"/>
          </a:p>
        </p:txBody>
      </p:sp>
      <p:pic>
        <p:nvPicPr>
          <p:cNvPr id="9218" name="Picture 2" descr="Podobny obraz">
            <a:hlinkClick r:id="rId2"/>
          </p:cNvPr>
          <p:cNvPicPr>
            <a:picLocks noChangeAspect="1" noChangeArrowheads="1"/>
          </p:cNvPicPr>
          <p:nvPr/>
        </p:nvPicPr>
        <p:blipFill>
          <a:blip r:embed="rId3"/>
          <a:srcRect/>
          <a:stretch>
            <a:fillRect/>
          </a:stretch>
        </p:blipFill>
        <p:spPr bwMode="auto">
          <a:xfrm>
            <a:off x="5143472" y="4589708"/>
            <a:ext cx="4000528" cy="2268292"/>
          </a:xfrm>
          <a:prstGeom prst="rect">
            <a:avLst/>
          </a:prstGeom>
          <a:noFill/>
        </p:spPr>
      </p:pic>
      <p:pic>
        <p:nvPicPr>
          <p:cNvPr id="9220" name="Picture 4" descr="Podobny obraz">
            <a:hlinkClick r:id="rId4"/>
          </p:cNvPr>
          <p:cNvPicPr>
            <a:picLocks noChangeAspect="1" noChangeArrowheads="1"/>
          </p:cNvPicPr>
          <p:nvPr/>
        </p:nvPicPr>
        <p:blipFill>
          <a:blip r:embed="rId5"/>
          <a:srcRect/>
          <a:stretch>
            <a:fillRect/>
          </a:stretch>
        </p:blipFill>
        <p:spPr bwMode="auto">
          <a:xfrm>
            <a:off x="714348" y="4500570"/>
            <a:ext cx="3000396" cy="209569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357166"/>
            <a:ext cx="8229600" cy="4709160"/>
          </a:xfrm>
        </p:spPr>
        <p:txBody>
          <a:bodyPr/>
          <a:lstStyle/>
          <a:p>
            <a:r>
              <a:rPr lang="pl-PL" b="1" i="1" dirty="0" smtClean="0"/>
              <a:t>Krewetki</a:t>
            </a:r>
            <a:r>
              <a:rPr lang="pl-PL" dirty="0" smtClean="0"/>
              <a:t> – małe skorupiaki, osiągające najwyżej do 10 cm długości; istnieje ich kilka odmian. Kiedy są surowe, mają kolor bladoróżowy. Można je kupować świeże, mrożone lub w </a:t>
            </a:r>
            <a:r>
              <a:rPr lang="pl-PL" dirty="0" err="1" smtClean="0"/>
              <a:t>puszkac</a:t>
            </a:r>
            <a:endParaRPr lang="pl-PL" dirty="0"/>
          </a:p>
        </p:txBody>
      </p:sp>
      <p:pic>
        <p:nvPicPr>
          <p:cNvPr id="8194" name="Picture 2" descr="Podobny obraz">
            <a:hlinkClick r:id="rId2"/>
          </p:cNvPr>
          <p:cNvPicPr>
            <a:picLocks noChangeAspect="1" noChangeArrowheads="1"/>
          </p:cNvPicPr>
          <p:nvPr/>
        </p:nvPicPr>
        <p:blipFill>
          <a:blip r:embed="rId3"/>
          <a:srcRect/>
          <a:stretch>
            <a:fillRect/>
          </a:stretch>
        </p:blipFill>
        <p:spPr bwMode="auto">
          <a:xfrm>
            <a:off x="642910" y="3071810"/>
            <a:ext cx="3730780" cy="2714644"/>
          </a:xfrm>
          <a:prstGeom prst="rect">
            <a:avLst/>
          </a:prstGeom>
          <a:noFill/>
        </p:spPr>
      </p:pic>
      <p:pic>
        <p:nvPicPr>
          <p:cNvPr id="8196" name="Picture 4" descr="Znalezione obrazy dla zapytania Krewetki">
            <a:hlinkClick r:id="rId4"/>
          </p:cNvPr>
          <p:cNvPicPr>
            <a:picLocks noChangeAspect="1" noChangeArrowheads="1"/>
          </p:cNvPicPr>
          <p:nvPr/>
        </p:nvPicPr>
        <p:blipFill>
          <a:blip r:embed="rId5"/>
          <a:srcRect/>
          <a:stretch>
            <a:fillRect/>
          </a:stretch>
        </p:blipFill>
        <p:spPr bwMode="auto">
          <a:xfrm>
            <a:off x="4929190" y="3643314"/>
            <a:ext cx="3964808" cy="264320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285728"/>
            <a:ext cx="8229600" cy="4709160"/>
          </a:xfrm>
        </p:spPr>
        <p:txBody>
          <a:bodyPr>
            <a:normAutofit lnSpcReduction="10000"/>
          </a:bodyPr>
          <a:lstStyle/>
          <a:p>
            <a:r>
              <a:rPr lang="pl-PL" b="1" i="1" dirty="0" smtClean="0"/>
              <a:t>Małże</a:t>
            </a:r>
            <a:r>
              <a:rPr lang="pl-PL" dirty="0" smtClean="0"/>
              <a:t> –istnieją odmiany o twardych i miękkich skorupach. Na amerykańskim wybrzeżu Atlantyku obficie występują małże z brązowymi skorupami. Są one również hodowane w niektórych wodach tropikalnych. Większe małże twardo skorupowe, o bardziej wyrazistym smaku, są używane do zup. Mniejsze je się na surowo, większe można gotować otwarte i podawać z roztopionym masłem.</a:t>
            </a:r>
            <a:br>
              <a:rPr lang="pl-PL" dirty="0" smtClean="0"/>
            </a:br>
            <a:endParaRPr lang="pl-PL" dirty="0"/>
          </a:p>
        </p:txBody>
      </p:sp>
      <p:pic>
        <p:nvPicPr>
          <p:cNvPr id="7170" name="Picture 2" descr="Znalezione obrazy dla zapytania Małże">
            <a:hlinkClick r:id="rId2"/>
          </p:cNvPr>
          <p:cNvPicPr>
            <a:picLocks noChangeAspect="1" noChangeArrowheads="1"/>
          </p:cNvPicPr>
          <p:nvPr/>
        </p:nvPicPr>
        <p:blipFill>
          <a:blip r:embed="rId3" cstate="print"/>
          <a:srcRect/>
          <a:stretch>
            <a:fillRect/>
          </a:stretch>
        </p:blipFill>
        <p:spPr bwMode="auto">
          <a:xfrm>
            <a:off x="500034" y="4357694"/>
            <a:ext cx="3226420" cy="2143140"/>
          </a:xfrm>
          <a:prstGeom prst="rect">
            <a:avLst/>
          </a:prstGeom>
          <a:noFill/>
        </p:spPr>
      </p:pic>
      <p:pic>
        <p:nvPicPr>
          <p:cNvPr id="7172" name="Picture 4" descr="Podobny obraz">
            <a:hlinkClick r:id="rId4"/>
          </p:cNvPr>
          <p:cNvPicPr>
            <a:picLocks noChangeAspect="1" noChangeArrowheads="1"/>
          </p:cNvPicPr>
          <p:nvPr/>
        </p:nvPicPr>
        <p:blipFill>
          <a:blip r:embed="rId5"/>
          <a:srcRect/>
          <a:stretch>
            <a:fillRect/>
          </a:stretch>
        </p:blipFill>
        <p:spPr bwMode="auto">
          <a:xfrm>
            <a:off x="4857752" y="3929066"/>
            <a:ext cx="3632602" cy="26432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1071546"/>
            <a:ext cx="8229600" cy="6023632"/>
          </a:xfrm>
        </p:spPr>
        <p:txBody>
          <a:bodyPr/>
          <a:lstStyle/>
          <a:p>
            <a:r>
              <a:rPr lang="pl-PL" dirty="0" smtClean="0"/>
              <a:t>Ryby i owoce morza bardzo szybko się psują, dlatego należy je utrwalać. W zależności od sposobu utrwalenia wyróżnia się przetwory mrożone, solone, wędzone, marynaty, </a:t>
            </a:r>
            <a:r>
              <a:rPr lang="pl-PL" smtClean="0"/>
              <a:t>konserwy, prezerwy</a:t>
            </a:r>
            <a:r>
              <a:rPr lang="pl-PL" dirty="0" smtClean="0"/>
              <a:t>, suszone, przetwory garmażeryjne,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357166"/>
            <a:ext cx="8229600" cy="4709160"/>
          </a:xfrm>
        </p:spPr>
        <p:txBody>
          <a:bodyPr/>
          <a:lstStyle/>
          <a:p>
            <a:r>
              <a:rPr lang="pl-PL" b="1" i="1" dirty="0" smtClean="0"/>
              <a:t>Ostrygi </a:t>
            </a:r>
            <a:r>
              <a:rPr lang="pl-PL" dirty="0" smtClean="0"/>
              <a:t>- to mięczaki, występujące w Morzu Śródziemnym, w oceanach Atlantyckim i Spokojnym; mają wiele odmian, różniących się wielkością i odcieniem brązu. Smakosze jedzą je prosto ze skorupki, skropione sokiem z cytryny. Olbrzymia amerykańska ostryga z Pacyfiku może osiągnąć rozmiary dwa razy większe niż odmiany europejskie.</a:t>
            </a:r>
            <a:endParaRPr lang="pl-PL" dirty="0"/>
          </a:p>
        </p:txBody>
      </p:sp>
      <p:pic>
        <p:nvPicPr>
          <p:cNvPr id="6146" name="Picture 2" descr="Podobny obraz">
            <a:hlinkClick r:id="rId2"/>
          </p:cNvPr>
          <p:cNvPicPr>
            <a:picLocks noChangeAspect="1" noChangeArrowheads="1"/>
          </p:cNvPicPr>
          <p:nvPr/>
        </p:nvPicPr>
        <p:blipFill>
          <a:blip r:embed="rId3"/>
          <a:srcRect/>
          <a:stretch>
            <a:fillRect/>
          </a:stretch>
        </p:blipFill>
        <p:spPr bwMode="auto">
          <a:xfrm>
            <a:off x="1500166" y="3786190"/>
            <a:ext cx="3872453" cy="28574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357166"/>
            <a:ext cx="8229600" cy="4709160"/>
          </a:xfrm>
        </p:spPr>
        <p:txBody>
          <a:bodyPr>
            <a:normAutofit/>
          </a:bodyPr>
          <a:lstStyle/>
          <a:p>
            <a:r>
              <a:rPr lang="pl-PL" b="1" i="1" dirty="0" smtClean="0"/>
              <a:t>Ośmiornice </a:t>
            </a:r>
            <a:r>
              <a:rPr lang="pl-PL" dirty="0" smtClean="0"/>
              <a:t>– </a:t>
            </a:r>
            <a:r>
              <a:rPr lang="pl-PL" sz="2400" dirty="0" smtClean="0"/>
              <a:t>ten ośmioramienny głowonóg występuje w klimacie umiarkowanym. Przyrządza się go w taki sam sposób, jak kalmary. Mięso ośmiornicy powinno być zbite tłuczkiem aż utraci sprężystość. Należy również przed przyrządzeniem odciąć ssawki i końce ramion. Głowę, dłuższą niż 20 cm, zazwyczaj się odrzuca, choć można ją po oczyszczeniu nadziać poćwiartowanymi ramionami i udusić. Mniejsze okazy smaży się w całości w cieście.</a:t>
            </a:r>
            <a:endParaRPr lang="pl-PL" sz="2400" dirty="0"/>
          </a:p>
        </p:txBody>
      </p:sp>
      <p:pic>
        <p:nvPicPr>
          <p:cNvPr id="5128" name="Picture 8" descr="Znalezione obrazy dla zapytania Ośmiornice">
            <a:hlinkClick r:id="rId2"/>
          </p:cNvPr>
          <p:cNvPicPr>
            <a:picLocks noChangeAspect="1" noChangeArrowheads="1"/>
          </p:cNvPicPr>
          <p:nvPr/>
        </p:nvPicPr>
        <p:blipFill>
          <a:blip r:embed="rId3"/>
          <a:srcRect/>
          <a:stretch>
            <a:fillRect/>
          </a:stretch>
        </p:blipFill>
        <p:spPr bwMode="auto">
          <a:xfrm>
            <a:off x="1571604" y="3857628"/>
            <a:ext cx="4247595" cy="27860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357166"/>
            <a:ext cx="8229600" cy="4709160"/>
          </a:xfrm>
        </p:spPr>
        <p:txBody>
          <a:bodyPr/>
          <a:lstStyle/>
          <a:p>
            <a:r>
              <a:rPr lang="pl-PL" b="1" i="1" dirty="0" smtClean="0"/>
              <a:t>Kraby </a:t>
            </a:r>
            <a:r>
              <a:rPr lang="pl-PL" dirty="0" smtClean="0"/>
              <a:t>– występują w Morzu Śródziemnym i w Atlantyku. Sprzedaje się je żywe w skorupie lub bez niej. Można je piec, gotować w wodzie lub na parze. W handlu występują jako mrożone i w puszkach. Podczas gotowania kraby stają się czerwone.</a:t>
            </a:r>
            <a:endParaRPr lang="pl-PL" dirty="0"/>
          </a:p>
        </p:txBody>
      </p:sp>
      <p:pic>
        <p:nvPicPr>
          <p:cNvPr id="4098" name="Picture 2" descr="Podobny obraz">
            <a:hlinkClick r:id="rId2"/>
          </p:cNvPr>
          <p:cNvPicPr>
            <a:picLocks noChangeAspect="1" noChangeArrowheads="1"/>
          </p:cNvPicPr>
          <p:nvPr/>
        </p:nvPicPr>
        <p:blipFill>
          <a:blip r:embed="rId3"/>
          <a:srcRect/>
          <a:stretch>
            <a:fillRect/>
          </a:stretch>
        </p:blipFill>
        <p:spPr bwMode="auto">
          <a:xfrm>
            <a:off x="1357290" y="3143248"/>
            <a:ext cx="5210175" cy="34861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214290"/>
            <a:ext cx="8229600" cy="4709160"/>
          </a:xfrm>
        </p:spPr>
        <p:txBody>
          <a:bodyPr/>
          <a:lstStyle/>
          <a:p>
            <a:r>
              <a:rPr lang="pl-PL" b="1" i="1" dirty="0" smtClean="0"/>
              <a:t>Raki </a:t>
            </a:r>
            <a:r>
              <a:rPr lang="pl-PL" dirty="0" smtClean="0"/>
              <a:t>– skorupiaki słodkowodne, występujące głównie we Francji. Można je kupować żywe lub gotowane: żywe mają kolor bladoróżowy. Raki są szczególnie popularne w Skandynawii. Można je smażyć lub gotować; są głównym składnikiem sosu </a:t>
            </a:r>
            <a:r>
              <a:rPr lang="pl-PL" dirty="0" err="1" smtClean="0"/>
              <a:t>nantua</a:t>
            </a:r>
            <a:r>
              <a:rPr lang="pl-PL" dirty="0" smtClean="0"/>
              <a:t>. </a:t>
            </a:r>
            <a:endParaRPr lang="pl-PL" dirty="0"/>
          </a:p>
        </p:txBody>
      </p:sp>
      <p:pic>
        <p:nvPicPr>
          <p:cNvPr id="3074" name="Picture 2" descr="Podobny obraz">
            <a:hlinkClick r:id="rId2"/>
          </p:cNvPr>
          <p:cNvPicPr>
            <a:picLocks noChangeAspect="1" noChangeArrowheads="1"/>
          </p:cNvPicPr>
          <p:nvPr/>
        </p:nvPicPr>
        <p:blipFill>
          <a:blip r:embed="rId3"/>
          <a:srcRect/>
          <a:stretch>
            <a:fillRect/>
          </a:stretch>
        </p:blipFill>
        <p:spPr bwMode="auto">
          <a:xfrm>
            <a:off x="2143108" y="3000372"/>
            <a:ext cx="5219700" cy="348615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285728"/>
            <a:ext cx="8229600" cy="4709160"/>
          </a:xfrm>
        </p:spPr>
        <p:txBody>
          <a:bodyPr/>
          <a:lstStyle/>
          <a:p>
            <a:r>
              <a:rPr lang="pl-PL" b="1" i="1" dirty="0" smtClean="0"/>
              <a:t>Ślimaki </a:t>
            </a:r>
            <a:r>
              <a:rPr lang="pl-PL" dirty="0" smtClean="0"/>
              <a:t>– mięczaki o lekko gumowatej konsystencji. Można je kupować świeże lub w puszkach. Najczęściej się podaje je z masłem i z czosnkiem, włożone ponownie do skorupek lub jako składnik innych potraw.</a:t>
            </a:r>
            <a:br>
              <a:rPr lang="pl-PL" dirty="0" smtClean="0"/>
            </a:br>
            <a:endParaRPr lang="pl-PL" dirty="0"/>
          </a:p>
        </p:txBody>
      </p:sp>
      <p:pic>
        <p:nvPicPr>
          <p:cNvPr id="2050" name="Picture 2" descr="Podobny obraz">
            <a:hlinkClick r:id="rId2"/>
          </p:cNvPr>
          <p:cNvPicPr>
            <a:picLocks noChangeAspect="1" noChangeArrowheads="1"/>
          </p:cNvPicPr>
          <p:nvPr/>
        </p:nvPicPr>
        <p:blipFill>
          <a:blip r:embed="rId3"/>
          <a:srcRect/>
          <a:stretch>
            <a:fillRect/>
          </a:stretch>
        </p:blipFill>
        <p:spPr bwMode="auto">
          <a:xfrm>
            <a:off x="1928794" y="3143248"/>
            <a:ext cx="4531822" cy="271464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Asortyment przetworów z ryb i owoców morza</a:t>
            </a:r>
            <a:endParaRPr lang="pl-PL"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428860" y="1600200"/>
            <a:ext cx="4132445" cy="508209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Asortyment przetworów z ryb i owoców morza</a:t>
            </a:r>
            <a:endParaRPr lang="pl-PL"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090182" y="1600200"/>
            <a:ext cx="2963636" cy="47085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Asortyment Przetworów z ryb i owoców morza</a:t>
            </a:r>
            <a:endParaRPr lang="pl-PL" dirty="0"/>
          </a:p>
        </p:txBody>
      </p:sp>
      <p:pic>
        <p:nvPicPr>
          <p:cNvPr id="3074" name="Picture 2"/>
          <p:cNvPicPr>
            <a:picLocks noGrp="1" noChangeAspect="1" noChangeArrowheads="1"/>
          </p:cNvPicPr>
          <p:nvPr>
            <p:ph idx="1"/>
          </p:nvPr>
        </p:nvPicPr>
        <p:blipFill>
          <a:blip r:embed="rId2"/>
          <a:srcRect/>
          <a:stretch>
            <a:fillRect/>
          </a:stretch>
        </p:blipFill>
        <p:spPr bwMode="auto">
          <a:xfrm>
            <a:off x="457200" y="2170335"/>
            <a:ext cx="8229600" cy="356825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714356"/>
            <a:ext cx="8229600" cy="4709160"/>
          </a:xfrm>
        </p:spPr>
        <p:txBody>
          <a:bodyPr>
            <a:noAutofit/>
          </a:bodyPr>
          <a:lstStyle/>
          <a:p>
            <a:r>
              <a:rPr lang="pl-PL" sz="2400" b="1" i="1" dirty="0" smtClean="0"/>
              <a:t>Ryby i przetwory rybne </a:t>
            </a:r>
            <a:r>
              <a:rPr lang="pl-PL" sz="2400" dirty="0" smtClean="0"/>
              <a:t>są źródłem wysokowartościowego białka i wielu innych składników istotnych w odżywieniu organizmu ludzkiego.</a:t>
            </a:r>
            <a:br>
              <a:rPr lang="pl-PL" sz="2400" dirty="0" smtClean="0"/>
            </a:br>
            <a:r>
              <a:rPr lang="pl-PL" sz="2400" dirty="0" smtClean="0"/>
              <a:t/>
            </a:r>
            <a:br>
              <a:rPr lang="pl-PL" sz="2400" dirty="0" smtClean="0"/>
            </a:br>
            <a:r>
              <a:rPr lang="pl-PL" sz="2400" dirty="0" smtClean="0"/>
              <a:t>W zależności od pochodzenia ryby dzielimy na:</a:t>
            </a:r>
            <a:br>
              <a:rPr lang="pl-PL" sz="2400" dirty="0" smtClean="0"/>
            </a:br>
            <a:r>
              <a:rPr lang="pl-PL" sz="2400" dirty="0" smtClean="0"/>
              <a:t/>
            </a:r>
            <a:br>
              <a:rPr lang="pl-PL" sz="2400" dirty="0" smtClean="0"/>
            </a:br>
            <a:r>
              <a:rPr lang="pl-PL" sz="2400" dirty="0" smtClean="0"/>
              <a:t> słodkowodne, żyjące w wodach śródlądowych lub przebywające w nich co najmniej przez część swego życia;</a:t>
            </a:r>
            <a:br>
              <a:rPr lang="pl-PL" sz="2400" dirty="0" smtClean="0"/>
            </a:br>
            <a:r>
              <a:rPr lang="pl-PL" sz="2400" dirty="0" smtClean="0"/>
              <a:t/>
            </a:r>
            <a:br>
              <a:rPr lang="pl-PL" sz="2400" dirty="0" smtClean="0"/>
            </a:br>
            <a:r>
              <a:rPr lang="pl-PL" sz="2400" dirty="0" smtClean="0"/>
              <a:t> morskie, żyjące wyłącznie w wodach morskich:</a:t>
            </a:r>
            <a:br>
              <a:rPr lang="pl-PL" sz="2400" dirty="0" smtClean="0"/>
            </a:br>
            <a:r>
              <a:rPr lang="pl-PL" sz="2400" dirty="0" smtClean="0"/>
              <a:t>-ryby bałtyckie- gatunki złowione w Morzu Bałtyckim i w cieśninach duńskich na wschód od </a:t>
            </a:r>
            <a:r>
              <a:rPr lang="pl-PL" sz="2400" dirty="0" err="1" smtClean="0"/>
              <a:t>Skagen</a:t>
            </a:r>
            <a:r>
              <a:rPr lang="pl-PL" sz="2400" dirty="0" smtClean="0"/>
              <a:t>,</a:t>
            </a:r>
            <a:br>
              <a:rPr lang="pl-PL" sz="2400" dirty="0" smtClean="0"/>
            </a:br>
            <a:r>
              <a:rPr lang="pl-PL" sz="2400" dirty="0" smtClean="0"/>
              <a:t>-ryby daleko morskie- złowione poza Bałtykiem.</a:t>
            </a:r>
            <a:endParaRPr lang="pl-PL"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Skład chemiczny i wartość odżywcza.</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smtClean="0"/>
              <a:t>Skład chemiczny mięśni ryb pod względem ilościowym i jakościowym jest różna. Wpływa na to wiele czynników, takich jak: gatunek, wiek, miejsce żerowania i rodzaj pożywienia, a także czas i sposób połowu oraz wiele czynników związanych z transportem, przygotowaniem do obrotu itp.</a:t>
            </a:r>
            <a:br>
              <a:rPr lang="pl-PL" dirty="0" smtClean="0"/>
            </a:br>
            <a:r>
              <a:rPr lang="pl-PL" dirty="0" smtClean="0"/>
              <a:t>Mięśni ryb, występujących w obrocie krajowym, zawierają przeciętnie:</a:t>
            </a:r>
            <a:br>
              <a:rPr lang="pl-PL" dirty="0" smtClean="0"/>
            </a:br>
            <a:r>
              <a:rPr lang="pl-PL" dirty="0" smtClean="0"/>
              <a:t>- wody-50-85%,</a:t>
            </a:r>
            <a:br>
              <a:rPr lang="pl-PL" dirty="0" smtClean="0"/>
            </a:br>
            <a:r>
              <a:rPr lang="pl-PL" dirty="0" smtClean="0"/>
              <a:t>- bialka-10-25%,</a:t>
            </a:r>
            <a:br>
              <a:rPr lang="pl-PL" dirty="0" smtClean="0"/>
            </a:br>
            <a:r>
              <a:rPr lang="pl-PL" dirty="0" smtClean="0"/>
              <a:t>- tłuszczu-0,2-54%,</a:t>
            </a:r>
            <a:br>
              <a:rPr lang="pl-PL" dirty="0" smtClean="0"/>
            </a:br>
            <a:r>
              <a:rPr lang="pl-PL" dirty="0" smtClean="0"/>
              <a:t>- soli mineralnych- 0,5-5,6%,</a:t>
            </a:r>
            <a:br>
              <a:rPr lang="pl-PL" dirty="0" smtClean="0"/>
            </a:br>
            <a:r>
              <a:rPr lang="pl-PL" dirty="0" smtClean="0"/>
              <a:t>- węglowodanów-0,1-0,4%,</a:t>
            </a:r>
            <a:br>
              <a:rPr lang="pl-PL" dirty="0" smtClean="0"/>
            </a:br>
            <a:r>
              <a:rPr lang="pl-PL" dirty="0" smtClean="0"/>
              <a:t>- witaminy A, B i D.</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71472" y="1000108"/>
            <a:ext cx="8229600" cy="4709160"/>
          </a:xfrm>
        </p:spPr>
        <p:txBody>
          <a:bodyPr>
            <a:normAutofit lnSpcReduction="10000"/>
          </a:bodyPr>
          <a:lstStyle/>
          <a:p>
            <a:r>
              <a:rPr lang="pl-PL" b="1" i="1" dirty="0" smtClean="0"/>
              <a:t>Ryby świeże </a:t>
            </a:r>
            <a:r>
              <a:rPr lang="pl-PL" dirty="0" smtClean="0"/>
              <a:t>są to ryby śnięte i ryby zabite, nadające się do spożycia, które nie zostały poddane utrwalaniu lub zostały utrwalone przez ochłodzenie; najczęściej stosuje się przesypywanie lodem.</a:t>
            </a:r>
            <a:br>
              <a:rPr lang="pl-PL" dirty="0" smtClean="0"/>
            </a:br>
            <a:r>
              <a:rPr lang="pl-PL" dirty="0" smtClean="0"/>
              <a:t>Ryby śnięte to te, które pozbawiono życia wskutek uduszenia, a ryby zabite to ryby pozbawione życia w sposób mechaniczny.</a:t>
            </a:r>
            <a:br>
              <a:rPr lang="pl-PL" dirty="0" smtClean="0"/>
            </a:br>
            <a:r>
              <a:rPr lang="pl-PL" dirty="0" smtClean="0"/>
              <a:t>Ryby świeże powinny być schłodzone do temperatury od +5 do –1 stopnia C w głębi ciała.</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b="1" i="1" dirty="0" smtClean="0"/>
              <a:t>Ryby mrożone </a:t>
            </a:r>
            <a:r>
              <a:rPr lang="pl-PL" dirty="0" smtClean="0"/>
              <a:t>to te, których temperatura w głębi ciała nie jest wyższa niż –8 stopni C, zamrożone metodą szybką, czyli obniżenie temperatury ciała ryb do –9 stopni C nastąpiło w czasie nie dłuższym niż 2 godziny.</a:t>
            </a:r>
            <a:br>
              <a:rPr lang="pl-PL" dirty="0" smtClean="0"/>
            </a:br>
            <a:r>
              <a:rPr lang="pl-PL" dirty="0" smtClean="0"/>
              <a:t>Sprzedawanie ryb świeżych i mrożonych wymaga wyposażenia sklepów w odpowiednie urządzenia chłodnicze w celu zachowania tzw. łańcucha chłodniczego.</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Przetwory rybne.</a:t>
            </a:r>
            <a:endParaRPr lang="pl-PL" dirty="0"/>
          </a:p>
        </p:txBody>
      </p:sp>
      <p:sp>
        <p:nvSpPr>
          <p:cNvPr id="3" name="Symbol zastępczy zawartości 2"/>
          <p:cNvSpPr>
            <a:spLocks noGrp="1"/>
          </p:cNvSpPr>
          <p:nvPr>
            <p:ph idx="1"/>
          </p:nvPr>
        </p:nvSpPr>
        <p:spPr/>
        <p:txBody>
          <a:bodyPr>
            <a:normAutofit fontScale="92500" lnSpcReduction="10000"/>
          </a:bodyPr>
          <a:lstStyle/>
          <a:p>
            <a:r>
              <a:rPr lang="pl-PL" b="1" i="1" dirty="0" smtClean="0"/>
              <a:t>Ryby solone </a:t>
            </a:r>
            <a:r>
              <a:rPr lang="pl-PL" dirty="0" smtClean="0"/>
              <a:t>są to ryby lub ich części utrwalone działaniem chlorku sodu ( soli kuchennej).</a:t>
            </a:r>
            <a:br>
              <a:rPr lang="pl-PL" dirty="0" smtClean="0"/>
            </a:br>
            <a:r>
              <a:rPr lang="pl-PL" dirty="0" smtClean="0"/>
              <a:t>W obrocie krajowym znajdują się ryby solone na mokro ( w solance ). Najczęściej poddaje się soleniu śledzie, które w czasie tego procesu nabierają charakterystycznych cech smakowo-zapachowych. Stosuje się również solenie z dodatkiem przypraw korzennych; śledzie otrzymane w ten sposób nazywa się korzennymi. Ze względu na rozwój chłodnictwa, znaczenie solenia jako metody utrwalania ulega zmniejszeniu.</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0"/>
            <a:ext cx="8229600" cy="4709160"/>
          </a:xfrm>
        </p:spPr>
        <p:txBody>
          <a:bodyPr/>
          <a:lstStyle/>
          <a:p>
            <a:r>
              <a:rPr lang="pl-PL" b="1" i="1" dirty="0" smtClean="0"/>
              <a:t>Ryby wędzone </a:t>
            </a:r>
            <a:r>
              <a:rPr lang="pl-PL" dirty="0" smtClean="0"/>
              <a:t>są to ryby lub ich części przygotowane do bezpośredniego spożycia wskutek działania dymu wędzarniczego.</a:t>
            </a:r>
            <a:br>
              <a:rPr lang="pl-PL" dirty="0" smtClean="0"/>
            </a:br>
            <a:r>
              <a:rPr lang="pl-PL" dirty="0" smtClean="0"/>
              <a:t>Rozróżnia się wędzenia na gorąco, które odbywa się w temperaturze 120-140 stopni C, oraz wędzone na zimno dymem o temperaturze 30 stopni C. Wędzeniu dymem zimnym poddaje się ryby solone, a więc dojrzałe, które zostają utrwalone dymem i nabierają specyficznych cech sensorycznych.</a:t>
            </a:r>
            <a:endParaRPr lang="pl-PL" dirty="0"/>
          </a:p>
        </p:txBody>
      </p:sp>
      <p:sp>
        <p:nvSpPr>
          <p:cNvPr id="18434" name="AutoShape 2" descr="Bildergebnis für ryby wedz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8436" name="AutoShape 4" descr="Bildergebnis für ryby wedz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8438" name="AutoShape 6" descr="Bildergebnis für ryby wedzone"/>
          <p:cNvSpPr>
            <a:spLocks noChangeAspect="1" noChangeArrowheads="1"/>
          </p:cNvSpPr>
          <p:nvPr/>
        </p:nvSpPr>
        <p:spPr bwMode="auto">
          <a:xfrm>
            <a:off x="155575" y="-1706563"/>
            <a:ext cx="5334000" cy="35623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8440" name="AutoShape 8" descr="Bildergebnis für ryby wedzone"/>
          <p:cNvSpPr>
            <a:spLocks noChangeAspect="1" noChangeArrowheads="1"/>
          </p:cNvSpPr>
          <p:nvPr/>
        </p:nvSpPr>
        <p:spPr bwMode="auto">
          <a:xfrm>
            <a:off x="155575" y="-1706563"/>
            <a:ext cx="5334000" cy="35623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8442" name="AutoShape 10" descr="Bildergebnis für ryby wedzone"/>
          <p:cNvSpPr>
            <a:spLocks noChangeAspect="1" noChangeArrowheads="1"/>
          </p:cNvSpPr>
          <p:nvPr/>
        </p:nvSpPr>
        <p:spPr bwMode="auto">
          <a:xfrm>
            <a:off x="155575" y="-1706563"/>
            <a:ext cx="5334000" cy="35623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 name="Obraz 7" descr="ryby-wedzone-szwaderki.jpg"/>
          <p:cNvPicPr>
            <a:picLocks noChangeAspect="1"/>
          </p:cNvPicPr>
          <p:nvPr/>
        </p:nvPicPr>
        <p:blipFill>
          <a:blip r:embed="rId2"/>
          <a:stretch>
            <a:fillRect/>
          </a:stretch>
        </p:blipFill>
        <p:spPr>
          <a:xfrm>
            <a:off x="3857620" y="4429132"/>
            <a:ext cx="3071802" cy="20510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0"/>
            <a:ext cx="8229600" cy="4709160"/>
          </a:xfrm>
        </p:spPr>
        <p:txBody>
          <a:bodyPr>
            <a:normAutofit lnSpcReduction="10000"/>
          </a:bodyPr>
          <a:lstStyle/>
          <a:p>
            <a:r>
              <a:rPr lang="pl-PL" b="1" i="1" dirty="0" smtClean="0"/>
              <a:t>Ryby marynowane </a:t>
            </a:r>
            <a:r>
              <a:rPr lang="pl-PL" dirty="0" smtClean="0"/>
              <a:t>to przetwory uzyskane z ryb lub ich części, które zostały poddane działaniu roztworu soli i octu z dodatkiem przypraw.</a:t>
            </a:r>
            <a:br>
              <a:rPr lang="pl-PL" dirty="0" smtClean="0"/>
            </a:br>
            <a:r>
              <a:rPr lang="pl-PL" dirty="0" smtClean="0"/>
              <a:t>Ze względu na sposób ich przyrządzania wyróżnia się marynaty: zimne, gotowane i smażone. Marynaty zimne otrzymuje się przez marynowanie ryb świeżych lub solonych, marynaty gotowane- przez marynowanie ryb gotowanych lub parzonych, marynaty smażone zaś uzyskuje się przez smażenie ryb, a następnie marynowanie.</a:t>
            </a:r>
            <a:endParaRPr lang="pl-PL" dirty="0"/>
          </a:p>
        </p:txBody>
      </p:sp>
      <p:pic>
        <p:nvPicPr>
          <p:cNvPr id="17410" name="Picture 2" descr="Bildergebnis für ryby marynowane"/>
          <p:cNvPicPr>
            <a:picLocks noChangeAspect="1" noChangeArrowheads="1"/>
          </p:cNvPicPr>
          <p:nvPr/>
        </p:nvPicPr>
        <p:blipFill>
          <a:blip r:embed="rId2" cstate="print"/>
          <a:srcRect/>
          <a:stretch>
            <a:fillRect/>
          </a:stretch>
        </p:blipFill>
        <p:spPr bwMode="auto">
          <a:xfrm>
            <a:off x="5429256" y="4429139"/>
            <a:ext cx="2428860" cy="242886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117</TotalTime>
  <Words>894</Words>
  <Application>Microsoft Office PowerPoint</Application>
  <PresentationFormat>Pokaz na ekranie (4:3)</PresentationFormat>
  <Paragraphs>31</Paragraphs>
  <Slides>27</Slides>
  <Notes>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Wierzchołek</vt:lpstr>
      <vt:lpstr>Przetwory z ryb i owoców morza</vt:lpstr>
      <vt:lpstr>Slajd 2</vt:lpstr>
      <vt:lpstr>Slajd 3</vt:lpstr>
      <vt:lpstr>Skład chemiczny i wartość odżywcza.</vt:lpstr>
      <vt:lpstr>Slajd 5</vt:lpstr>
      <vt:lpstr>Slajd 6</vt:lpstr>
      <vt:lpstr>Przetwory rybne.</vt:lpstr>
      <vt:lpstr>Slajd 8</vt:lpstr>
      <vt:lpstr>Slajd 9</vt:lpstr>
      <vt:lpstr>Slajd 10</vt:lpstr>
      <vt:lpstr>Slajd 11</vt:lpstr>
      <vt:lpstr>Slajd 12</vt:lpstr>
      <vt:lpstr> Owoce morza.</vt:lpstr>
      <vt:lpstr>Slajd 14</vt:lpstr>
      <vt:lpstr>Charakterystyka wybranych bezkręgowców jadalnych:</vt:lpstr>
      <vt:lpstr>Slajd 16</vt:lpstr>
      <vt:lpstr>Slajd 17</vt:lpstr>
      <vt:lpstr>Slajd 18</vt:lpstr>
      <vt:lpstr>Slajd 19</vt:lpstr>
      <vt:lpstr>Slajd 20</vt:lpstr>
      <vt:lpstr>Slajd 21</vt:lpstr>
      <vt:lpstr>Slajd 22</vt:lpstr>
      <vt:lpstr>Slajd 23</vt:lpstr>
      <vt:lpstr>Slajd 24</vt:lpstr>
      <vt:lpstr>Asortyment przetworów z ryb i owoców morza</vt:lpstr>
      <vt:lpstr>Asortyment przetworów z ryb i owoców morza</vt:lpstr>
      <vt:lpstr>Asortyment Przetworów z ryb i owoców morza</vt:lpstr>
    </vt:vector>
  </TitlesOfParts>
  <Company>Sil-art Rycho444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Przetwory z ryb i owoców morza</dc:title>
  <dc:creator>Kowalski Ryszard</dc:creator>
  <cp:lastModifiedBy>user</cp:lastModifiedBy>
  <cp:revision>16</cp:revision>
  <dcterms:created xsi:type="dcterms:W3CDTF">2019-06-11T13:50:23Z</dcterms:created>
  <dcterms:modified xsi:type="dcterms:W3CDTF">2020-04-19T17:36:09Z</dcterms:modified>
</cp:coreProperties>
</file>